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8"/>
  </p:sldMasterIdLst>
  <p:notesMasterIdLst>
    <p:notesMasterId r:id="rId17"/>
  </p:notesMasterIdLst>
  <p:handoutMasterIdLst>
    <p:handoutMasterId r:id="rId18"/>
  </p:handoutMasterIdLst>
  <p:sldIdLst>
    <p:sldId id="2147482684" r:id="rId9"/>
    <p:sldId id="2147483632" r:id="rId10"/>
    <p:sldId id="268" r:id="rId11"/>
    <p:sldId id="269" r:id="rId12"/>
    <p:sldId id="270" r:id="rId13"/>
    <p:sldId id="271" r:id="rId14"/>
    <p:sldId id="256" r:id="rId15"/>
    <p:sldId id="263" r:id="rId16"/>
  </p:sldIdLst>
  <p:sldSz cx="12192000" cy="6858000"/>
  <p:notesSz cx="6858000" cy="9144000"/>
  <p:embeddedFontLst>
    <p:embeddedFont>
      <p:font typeface="Ericsson Hilda" panose="00000500000000000000" pitchFamily="2" charset="0"/>
      <p:regular r:id="rId19"/>
      <p:bold r:id="rId20"/>
      <p:italic r:id="rId21"/>
      <p:boldItalic r:id="rId22"/>
    </p:embeddedFont>
    <p:embeddedFont>
      <p:font typeface="Ericsson Hilda ExtraBold" panose="00000900000000000000" pitchFamily="2" charset="0"/>
      <p:bold r:id="rId23"/>
    </p:embeddedFont>
    <p:embeddedFont>
      <p:font typeface="Ericsson Hilda ExtraLight" panose="00000300000000000000" pitchFamily="2" charset="0"/>
      <p:regular r:id="rId24"/>
    </p:embeddedFont>
    <p:embeddedFont>
      <p:font typeface="Ericsson Hilda Light" panose="00000400000000000000" pitchFamily="2" charset="0"/>
      <p:regular r:id="rId25"/>
      <p:italic r:id="rId26"/>
    </p:embeddedFont>
    <p:embeddedFont>
      <p:font typeface="Ericsson Technical Ico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</p:defaultTextStyle>
  <p:extLst>
    <p:ext uri="{521415D9-36F7-43E2-AB2F-B90AF26B5E84}">
      <p14:sectionLst xmlns:p14="http://schemas.microsoft.com/office/powerpoint/2010/main">
        <p14:section name="Cover" id="{8BFEC7A9-CA18-4EEB-A452-B28E5F2B71B4}">
          <p14:sldIdLst>
            <p14:sldId id="2147482684"/>
          </p14:sldIdLst>
        </p14:section>
        <p14:section name="Body" id="{A18F5BED-87AD-470A-B13A-F3DD95028FE8}">
          <p14:sldIdLst>
            <p14:sldId id="2147483632"/>
            <p14:sldId id="268"/>
            <p14:sldId id="269"/>
            <p14:sldId id="270"/>
            <p14:sldId id="271"/>
            <p14:sldId id="256"/>
          </p14:sldIdLst>
        </p14:section>
        <p14:section name="Backcover" id="{5FAE6DA4-4876-44B9-B9D1-98D67100B286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F9F9F9"/>
    <a:srgbClr val="399974"/>
    <a:srgbClr val="FFFFFF"/>
    <a:srgbClr val="D4E1F2"/>
    <a:srgbClr val="0059C5"/>
    <a:srgbClr val="000000"/>
    <a:srgbClr val="005BC6"/>
    <a:srgbClr val="AF78D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91D2E-CE9B-483B-AF3A-9031B9A71C9E}" v="180" dt="2026-04-08T09:07:33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68" autoAdjust="0"/>
  </p:normalViewPr>
  <p:slideViewPr>
    <p:cSldViewPr snapToGrid="0" snapToObjects="1" showGuides="1">
      <p:cViewPr varScale="1">
        <p:scale>
          <a:sx n="99" d="100"/>
          <a:sy n="99" d="100"/>
        </p:scale>
        <p:origin x="94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Iovanna" userId="a15fc115-a915-4245-9336-23551ab6e7c1" providerId="ADAL" clId="{FC697F60-BEA8-4009-A32C-A6B812FC8FD4}"/>
    <pc:docChg chg="custSel modMainMaster">
      <pc:chgData name="Paola Iovanna" userId="a15fc115-a915-4245-9336-23551ab6e7c1" providerId="ADAL" clId="{FC697F60-BEA8-4009-A32C-A6B812FC8FD4}" dt="2026-04-08T09:07:33.315" v="719" actId="20577"/>
      <pc:docMkLst>
        <pc:docMk/>
      </pc:docMkLst>
      <pc:sldMasterChg chg="modSldLayout">
        <pc:chgData name="Paola Iovanna" userId="a15fc115-a915-4245-9336-23551ab6e7c1" providerId="ADAL" clId="{FC697F60-BEA8-4009-A32C-A6B812FC8FD4}" dt="2026-04-08T09:07:33.315" v="719" actId="20577"/>
        <pc:sldMasterMkLst>
          <pc:docMk/>
          <pc:sldMasterMk cId="2523064765" sldId="2147483660"/>
        </pc:sldMasterMkLst>
        <pc:sldLayoutChg chg="modSp mod">
          <pc:chgData name="Paola Iovanna" userId="a15fc115-a915-4245-9336-23551ab6e7c1" providerId="ADAL" clId="{FC697F60-BEA8-4009-A32C-A6B812FC8FD4}" dt="2026-04-08T09:07:33.081" v="64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Paola Iovanna" userId="a15fc115-a915-4245-9336-23551ab6e7c1" providerId="ADAL" clId="{FC697F60-BEA8-4009-A32C-A6B812FC8FD4}" dt="2026-04-08T09:07:33.081" v="64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143" v="659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Paola Iovanna" userId="a15fc115-a915-4245-9336-23551ab6e7c1" providerId="ADAL" clId="{FC697F60-BEA8-4009-A32C-A6B812FC8FD4}" dt="2026-04-08T09:07:33.143" v="659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27" v="683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Paola Iovanna" userId="a15fc115-a915-4245-9336-23551ab6e7c1" providerId="ADAL" clId="{FC697F60-BEA8-4009-A32C-A6B812FC8FD4}" dt="2026-04-08T09:07:33.227" v="683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68" v="699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Paola Iovanna" userId="a15fc115-a915-4245-9336-23551ab6e7c1" providerId="ADAL" clId="{FC697F60-BEA8-4009-A32C-A6B812FC8FD4}" dt="2026-04-08T09:07:33.268" v="699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307" v="715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Paola Iovanna" userId="a15fc115-a915-4245-9336-23551ab6e7c1" providerId="ADAL" clId="{FC697F60-BEA8-4009-A32C-A6B812FC8FD4}" dt="2026-04-08T09:07:33.307" v="715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89" v="707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Paola Iovanna" userId="a15fc115-a915-4245-9336-23551ab6e7c1" providerId="ADAL" clId="{FC697F60-BEA8-4009-A32C-A6B812FC8FD4}" dt="2026-04-08T09:07:33.289" v="707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00" v="67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Paola Iovanna" userId="a15fc115-a915-4245-9336-23551ab6e7c1" providerId="ADAL" clId="{FC697F60-BEA8-4009-A32C-A6B812FC8FD4}" dt="2026-04-08T09:07:33.200" v="67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45" v="691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Paola Iovanna" userId="a15fc115-a915-4245-9336-23551ab6e7c1" providerId="ADAL" clId="{FC697F60-BEA8-4009-A32C-A6B812FC8FD4}" dt="2026-04-08T09:07:33.245" v="691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173" v="667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Paola Iovanna" userId="a15fc115-a915-4245-9336-23551ab6e7c1" providerId="ADAL" clId="{FC697F60-BEA8-4009-A32C-A6B812FC8FD4}" dt="2026-04-08T09:07:33.173" v="667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111" v="651" actId="20577"/>
          <pc:sldLayoutMkLst>
            <pc:docMk/>
            <pc:sldMasterMk cId="2523064765" sldId="2147483660"/>
            <pc:sldLayoutMk cId="395415313" sldId="2147483707"/>
          </pc:sldLayoutMkLst>
          <pc:spChg chg="mod">
            <ac:chgData name="Paola Iovanna" userId="a15fc115-a915-4245-9336-23551ab6e7c1" providerId="ADAL" clId="{FC697F60-BEA8-4009-A32C-A6B812FC8FD4}" dt="2026-04-08T09:07:33.111" v="651" actId="20577"/>
            <ac:spMkLst>
              <pc:docMk/>
              <pc:sldMasterMk cId="2523064765" sldId="2147483660"/>
              <pc:sldLayoutMk cId="395415313" sldId="2147483707"/>
              <ac:spMk id="2" creationId="{69F42FFA-3DFB-4DB2-A942-F02200203C82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124" v="655" actId="20577"/>
          <pc:sldLayoutMkLst>
            <pc:docMk/>
            <pc:sldMasterMk cId="2523064765" sldId="2147483660"/>
            <pc:sldLayoutMk cId="3084474769" sldId="2147483709"/>
          </pc:sldLayoutMkLst>
          <pc:spChg chg="mod">
            <ac:chgData name="Paola Iovanna" userId="a15fc115-a915-4245-9336-23551ab6e7c1" providerId="ADAL" clId="{FC697F60-BEA8-4009-A32C-A6B812FC8FD4}" dt="2026-04-08T09:07:33.124" v="655" actId="20577"/>
            <ac:spMkLst>
              <pc:docMk/>
              <pc:sldMasterMk cId="2523064765" sldId="2147483660"/>
              <pc:sldLayoutMk cId="3084474769" sldId="2147483709"/>
              <ac:spMk id="5" creationId="{203FD5EF-20DB-46AB-B412-DF9112353719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097" v="647" actId="20577"/>
          <pc:sldLayoutMkLst>
            <pc:docMk/>
            <pc:sldMasterMk cId="2523064765" sldId="2147483660"/>
            <pc:sldLayoutMk cId="1482301504" sldId="2147483710"/>
          </pc:sldLayoutMkLst>
          <pc:spChg chg="mod">
            <ac:chgData name="Paola Iovanna" userId="a15fc115-a915-4245-9336-23551ab6e7c1" providerId="ADAL" clId="{FC697F60-BEA8-4009-A32C-A6B812FC8FD4}" dt="2026-04-08T09:07:33.097" v="647" actId="20577"/>
            <ac:spMkLst>
              <pc:docMk/>
              <pc:sldMasterMk cId="2523064765" sldId="2147483660"/>
              <pc:sldLayoutMk cId="1482301504" sldId="2147483710"/>
              <ac:spMk id="9" creationId="{72C1EE1F-EF94-4EBA-A010-8BC3D2F38C39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158" v="663" actId="20577"/>
          <pc:sldLayoutMkLst>
            <pc:docMk/>
            <pc:sldMasterMk cId="2523064765" sldId="2147483660"/>
            <pc:sldLayoutMk cId="1686204470" sldId="2147483712"/>
          </pc:sldLayoutMkLst>
          <pc:spChg chg="mod">
            <ac:chgData name="Paola Iovanna" userId="a15fc115-a915-4245-9336-23551ab6e7c1" providerId="ADAL" clId="{FC697F60-BEA8-4009-A32C-A6B812FC8FD4}" dt="2026-04-08T09:07:33.158" v="663" actId="20577"/>
            <ac:spMkLst>
              <pc:docMk/>
              <pc:sldMasterMk cId="2523064765" sldId="2147483660"/>
              <pc:sldLayoutMk cId="1686204470" sldId="2147483712"/>
              <ac:spMk id="3" creationId="{C44ECCE6-4D94-443E-8C20-CA233A5C0572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188" v="671" actId="20577"/>
          <pc:sldLayoutMkLst>
            <pc:docMk/>
            <pc:sldMasterMk cId="2523064765" sldId="2147483660"/>
            <pc:sldLayoutMk cId="2362386503" sldId="2147483713"/>
          </pc:sldLayoutMkLst>
          <pc:spChg chg="mod">
            <ac:chgData name="Paola Iovanna" userId="a15fc115-a915-4245-9336-23551ab6e7c1" providerId="ADAL" clId="{FC697F60-BEA8-4009-A32C-A6B812FC8FD4}" dt="2026-04-08T09:07:33.188" v="671" actId="20577"/>
            <ac:spMkLst>
              <pc:docMk/>
              <pc:sldMasterMk cId="2523064765" sldId="2147483660"/>
              <pc:sldLayoutMk cId="2362386503" sldId="2147483713"/>
              <ac:spMk id="8" creationId="{C2AD0284-E6BA-49D8-AB3F-D94DBB1D54F0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13" v="679" actId="20577"/>
          <pc:sldLayoutMkLst>
            <pc:docMk/>
            <pc:sldMasterMk cId="2523064765" sldId="2147483660"/>
            <pc:sldLayoutMk cId="1662761648" sldId="2147483714"/>
          </pc:sldLayoutMkLst>
          <pc:spChg chg="mod">
            <ac:chgData name="Paola Iovanna" userId="a15fc115-a915-4245-9336-23551ab6e7c1" providerId="ADAL" clId="{FC697F60-BEA8-4009-A32C-A6B812FC8FD4}" dt="2026-04-08T09:07:33.213" v="679" actId="20577"/>
            <ac:spMkLst>
              <pc:docMk/>
              <pc:sldMasterMk cId="2523064765" sldId="2147483660"/>
              <pc:sldLayoutMk cId="1662761648" sldId="2147483714"/>
              <ac:spMk id="7" creationId="{DB8BC610-C1B0-4C6A-B5C2-80DA487CE5DE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56" v="695" actId="20577"/>
          <pc:sldLayoutMkLst>
            <pc:docMk/>
            <pc:sldMasterMk cId="2523064765" sldId="2147483660"/>
            <pc:sldLayoutMk cId="3539499238" sldId="2147483715"/>
          </pc:sldLayoutMkLst>
          <pc:spChg chg="mod">
            <ac:chgData name="Paola Iovanna" userId="a15fc115-a915-4245-9336-23551ab6e7c1" providerId="ADAL" clId="{FC697F60-BEA8-4009-A32C-A6B812FC8FD4}" dt="2026-04-08T09:07:33.256" v="695" actId="20577"/>
            <ac:spMkLst>
              <pc:docMk/>
              <pc:sldMasterMk cId="2523064765" sldId="2147483660"/>
              <pc:sldLayoutMk cId="3539499238" sldId="2147483715"/>
              <ac:spMk id="9" creationId="{2C8570FA-FAA3-4EFA-A4F1-01C285AE39DE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38" v="687" actId="20577"/>
          <pc:sldLayoutMkLst>
            <pc:docMk/>
            <pc:sldMasterMk cId="2523064765" sldId="2147483660"/>
            <pc:sldLayoutMk cId="488662847" sldId="2147483716"/>
          </pc:sldLayoutMkLst>
          <pc:spChg chg="mod">
            <ac:chgData name="Paola Iovanna" userId="a15fc115-a915-4245-9336-23551ab6e7c1" providerId="ADAL" clId="{FC697F60-BEA8-4009-A32C-A6B812FC8FD4}" dt="2026-04-08T09:07:33.238" v="687" actId="20577"/>
            <ac:spMkLst>
              <pc:docMk/>
              <pc:sldMasterMk cId="2523064765" sldId="2147483660"/>
              <pc:sldLayoutMk cId="488662847" sldId="2147483716"/>
              <ac:spMk id="8" creationId="{53797230-5A6C-4718-8C90-CB9F2709B382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80" v="703" actId="20577"/>
          <pc:sldLayoutMkLst>
            <pc:docMk/>
            <pc:sldMasterMk cId="2523064765" sldId="2147483660"/>
            <pc:sldLayoutMk cId="3044934467" sldId="2147483717"/>
          </pc:sldLayoutMkLst>
          <pc:spChg chg="mod">
            <ac:chgData name="Paola Iovanna" userId="a15fc115-a915-4245-9336-23551ab6e7c1" providerId="ADAL" clId="{FC697F60-BEA8-4009-A32C-A6B812FC8FD4}" dt="2026-04-08T09:07:33.280" v="703" actId="20577"/>
            <ac:spMkLst>
              <pc:docMk/>
              <pc:sldMasterMk cId="2523064765" sldId="2147483660"/>
              <pc:sldLayoutMk cId="3044934467" sldId="2147483717"/>
              <ac:spMk id="11" creationId="{A55C34B4-681E-4FDA-A9BB-6BC31D94C8D6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299" v="711" actId="20577"/>
          <pc:sldLayoutMkLst>
            <pc:docMk/>
            <pc:sldMasterMk cId="2523064765" sldId="2147483660"/>
            <pc:sldLayoutMk cId="3574322202" sldId="2147483718"/>
          </pc:sldLayoutMkLst>
          <pc:spChg chg="mod">
            <ac:chgData name="Paola Iovanna" userId="a15fc115-a915-4245-9336-23551ab6e7c1" providerId="ADAL" clId="{FC697F60-BEA8-4009-A32C-A6B812FC8FD4}" dt="2026-04-08T09:07:33.299" v="711" actId="20577"/>
            <ac:spMkLst>
              <pc:docMk/>
              <pc:sldMasterMk cId="2523064765" sldId="2147483660"/>
              <pc:sldLayoutMk cId="3574322202" sldId="2147483718"/>
              <ac:spMk id="10" creationId="{549048C1-340D-44C4-857B-1B201EC9A7E7}"/>
            </ac:spMkLst>
          </pc:spChg>
        </pc:sldLayoutChg>
        <pc:sldLayoutChg chg="modSp mod">
          <pc:chgData name="Paola Iovanna" userId="a15fc115-a915-4245-9336-23551ab6e7c1" providerId="ADAL" clId="{FC697F60-BEA8-4009-A32C-A6B812FC8FD4}" dt="2026-04-08T09:07:33.315" v="719" actId="20577"/>
          <pc:sldLayoutMkLst>
            <pc:docMk/>
            <pc:sldMasterMk cId="2523064765" sldId="2147483660"/>
            <pc:sldLayoutMk cId="3422095206" sldId="2147483719"/>
          </pc:sldLayoutMkLst>
          <pc:spChg chg="mod">
            <ac:chgData name="Paola Iovanna" userId="a15fc115-a915-4245-9336-23551ab6e7c1" providerId="ADAL" clId="{FC697F60-BEA8-4009-A32C-A6B812FC8FD4}" dt="2026-04-08T09:07:33.315" v="719" actId="20577"/>
            <ac:spMkLst>
              <pc:docMk/>
              <pc:sldMasterMk cId="2523064765" sldId="2147483660"/>
              <pc:sldLayoutMk cId="3422095206" sldId="2147483719"/>
              <ac:spMk id="14" creationId="{089CBEB5-348B-49F3-8F8B-FDEE08950E3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B8AA9-ADE4-E4CB-CC33-91AD4480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>
            <a:extLst>
              <a:ext uri="{FF2B5EF4-FFF2-40B4-BE49-F238E27FC236}">
                <a16:creationId xmlns:a16="http://schemas.microsoft.com/office/drawing/2014/main" id="{739A546A-C5F5-39DC-E590-AFFB8D0CB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tshållare för anteckningar 2">
            <a:extLst>
              <a:ext uri="{FF2B5EF4-FFF2-40B4-BE49-F238E27FC236}">
                <a16:creationId xmlns:a16="http://schemas.microsoft.com/office/drawing/2014/main" id="{B8544655-01F7-BABE-3579-4FD8B8E473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dirty="0">
              <a:latin typeface="Ericsson Hilda" pitchFamily="34" charset="0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526FAF-AFE1-496D-2B2B-F9A36CC31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 charset="0"/>
                <a:ea typeface="+mn-ea"/>
                <a:cs typeface="+mn-cs"/>
              </a:rPr>
              <a:t>2018-01-24 </a:t>
            </a:r>
          </a:p>
        </p:txBody>
      </p:sp>
      <p:sp>
        <p:nvSpPr>
          <p:cNvPr id="40965" name="Platshållare för bildnummer 4">
            <a:extLst>
              <a:ext uri="{FF2B5EF4-FFF2-40B4-BE49-F238E27FC236}">
                <a16:creationId xmlns:a16="http://schemas.microsoft.com/office/drawing/2014/main" id="{E0253097-B28F-6685-F205-2206641DE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1pPr>
            <a:lvl2pPr marL="742849" indent="-285711" eaLnBrk="0" hangingPunct="0"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2pPr>
            <a:lvl3pPr marL="1142845" indent="-228569" eaLnBrk="0" hangingPunct="0"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3pPr>
            <a:lvl4pPr marL="1599984" indent="-228569" eaLnBrk="0" hangingPunct="0"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4pPr>
            <a:lvl5pPr marL="2057122" indent="-228569" eaLnBrk="0" hangingPunct="0"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5pPr>
            <a:lvl6pPr marL="2514261" indent="-22856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6pPr>
            <a:lvl7pPr marL="2971399" indent="-22856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7pPr>
            <a:lvl8pPr marL="3428537" indent="-22856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8pPr>
            <a:lvl9pPr marL="3885676" indent="-22856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" pitchFamily="34" charset="0"/>
                <a:ea typeface="Ericsson Hilda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D3A24B-6EF3-4516-94BF-CE64717784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 pitchFamily="34" charset="0"/>
                <a:ea typeface="Ericsson Hilda" pitchFamily="34" charset="-128"/>
                <a:cs typeface="Ericsson Hild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icsson Hilda" pitchFamily="34" charset="0"/>
              <a:ea typeface="Ericsson Hilda" pitchFamily="34" charset="-128"/>
              <a:cs typeface="Ericsson Hilda" pitchFamily="34" charset="0"/>
            </a:endParaRPr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49322A-48CB-5EF3-827D-84E90C1664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334D9C7-3BFE-FE6B-AE8B-E55AC27770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52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7A37-CBB6-1F37-F7B8-03BB03239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A37BF09-8E75-241A-A9BF-3AB2373E4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5D3C2C7-3837-69A2-6074-8ECB78FAB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Ericsson Hilda"/>
              </a:rPr>
              <a:t>6G is not just about faster speeds — </a:t>
            </a:r>
            <a:r>
              <a:rPr lang="en-GB" sz="1400" dirty="0">
                <a:latin typeface="Ericsson Hilda"/>
                <a:ea typeface="+mn-lt"/>
                <a:cs typeface="+mn-lt"/>
              </a:rPr>
              <a:t>it’s about unlocking </a:t>
            </a:r>
            <a:r>
              <a:rPr lang="en-GB" sz="1400" b="1" dirty="0">
                <a:latin typeface="Ericsson Hilda"/>
                <a:ea typeface="+mn-lt"/>
                <a:cs typeface="+mn-lt"/>
              </a:rPr>
              <a:t>new capabilities that reshape industries, economies, and everyday life</a:t>
            </a:r>
            <a:r>
              <a:rPr lang="en-GB" sz="1400" dirty="0">
                <a:latin typeface="Ericsson Hilda"/>
                <a:ea typeface="+mn-lt"/>
                <a:cs typeface="+mn-lt"/>
              </a:rPr>
              <a:t>.</a:t>
            </a:r>
            <a:r>
              <a:rPr lang="en-GB" sz="1400" dirty="0">
                <a:latin typeface="Ericsson Hilda"/>
                <a:cs typeface="Arial"/>
              </a:rPr>
              <a:t> </a:t>
            </a:r>
            <a:r>
              <a:rPr lang="en-US" sz="1400" dirty="0"/>
              <a:t>  6G  will come with capabilities that bring emerging 5G use cases to a larger scale and enable entirely new use cases with high value. In order to identify requirements for 6G capabilities we have identified and studied a number of use cases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r>
              <a:rPr lang="en-US" sz="1400" dirty="0"/>
              <a:t>See also: https://www.ericsson.com/en/blog/2024/12/explore-the-impact-of-6g-top-use-cases-you-need-to-know</a:t>
            </a: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Mixed Reality – Immersive shared experiences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Differentiated connectivity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Capacity (high user density) and high UL/DL rates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Latency needs to be robust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Wide-area contiguous service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Using Spatial data &amp; DT for spatial mapping, and compute/AI offload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Interworking with app platforms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Global Internet – Digitalization for everyone everywhere</a:t>
            </a: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Bridging the digital divide with a ubiquitous NW of NWs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Remote with satellite, basic MBB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Rural with high towers, basic MBB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Hot-spots &amp; homes with FWA, indoor NW, high-speed internet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Cost efficiency important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Autonomous Mobility – Supporting smart transport</a:t>
            </a: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Predictable time-critical communication and high service availability E2E service guarantees (SLA &amp; observability)</a:t>
            </a:r>
          </a:p>
          <a:p>
            <a:pPr marL="363600" marR="0" lvl="1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Resilient &amp; observable service delivery</a:t>
            </a: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lvl="1">
              <a:spcBef>
                <a:spcPts val="600"/>
              </a:spcBef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Ubiquitous 3D connectivity </a:t>
            </a:r>
            <a:r>
              <a:rPr kumimoji="0" lang="en-US" sz="1200" b="0" i="0" u="none" strike="noStrike" kern="10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ground+airspace</a:t>
            </a: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</a:endParaRPr>
          </a:p>
          <a:p>
            <a:pPr marL="363600" marR="0" lvl="1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Inter-machine 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communication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Using Spatial data &amp; DT for spatial mapping, and compute/AI offload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400" b="1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Resilient Connectivity – Priority emergency communication</a:t>
            </a: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E2E service guarantees (SLAs) 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Efficient service-tailored resilience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Seamless coverage including fallback NW (e.g. NTN)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Recovery – self-healing NW using AI-powered automation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Observability for SLA tracking and prediction/automation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Spatial Data Engine – Exposing data related to coordinates</a:t>
            </a:r>
            <a:endParaRPr kumimoji="0" lang="en-US" sz="11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Using ISAC, Positioning &amp; Compute/AI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Platform service B2B2X offered as API to e.g. Mixed Reality apps or assisted vehicles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Ericsson Hilda"/>
              </a:rPr>
              <a:t>Massive D</a:t>
            </a:r>
            <a:r>
              <a:rPr kumimoji="0" lang="en-US" sz="1200" b="1" i="0" u="none" strike="noStrike" kern="10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igital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Twin – Data collection, management and modeling</a:t>
            </a:r>
            <a:endParaRPr kumimoji="0" lang="en-US" sz="1100" b="0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Using native Massive IoT &amp; Compute/AI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Platform service B2B offered as API to Enterprises, supporting e.g. Collaborative Robots &amp; Connected processes, smart cities etc. 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1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AI communication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Uplink- heavy video/multi-modal LLMs and AI agents / assistants.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0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lang="en-SE" dirty="0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10EED71D-AAF0-FC59-8ACC-B4FC2F61F6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 Light" panose="00000400000000000000" pitchFamily="2" charset="0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063A4D-F7DD-D7F6-DB54-7C659C5A19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C8359F-4937-BB5D-6DEA-73A3E266A7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 Light" panose="00000400000000000000" pitchFamily="2" charset="0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FFBE66-F7CA-D2FD-5F31-9A037FA10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9BC75-2359-4F98-918A-7033C92AD48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3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64807-67F1-7AC0-7177-EEDE6B2C4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BEBC2-B64C-0443-9983-0B3FC9AB6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936D6-8EE4-BF49-3660-2D6998674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0205C95-10DB-FB24-A245-88BB7FE2D4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E8538-20EF-4233-AD46-B336732AE6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25B1-9219-A230-03B0-CA1557D360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9AB4D-D10A-3DF1-033D-C64D8EAE3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D974D-0F34-C243-DF3B-B3DEE46B4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93352C-1660-59A2-EDB4-4E124FB92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2B7D8-A35E-35F9-C948-D8D7FF6FF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875C5E6-18A6-9B62-43A4-433EFA9281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7013C-160E-7B9D-1D98-7C8D394464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CD6F7-1F4C-AA27-1772-ED5DDBF02C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12620-7451-D513-7C2A-9E8132AF9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1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DAF2B-241B-B04C-5735-23222D7E5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ED9DF-5624-5DC4-1611-CC9042BD3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3AC12-7AB1-8A95-43BA-7E912E69D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AB2E9D5-DCE7-98AD-3741-B388949A8A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6C182-113D-E674-AEF7-CC11F92A1F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7C0DD-7896-EA71-8897-C2ADA95FEF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A9353-4322-BAD5-8BF0-D325C8779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DD67-7D0D-4651-8510-004F4FD70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0986E-C8DF-23C9-E109-777CF1462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2202D-8CDE-E583-75DE-910325540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it-IT" sz="1200" b="0" i="0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477A6CF-A0DA-88DE-BEA9-D4BDF300C2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0AC77-F832-2121-8BF0-A7C77CDE32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BE184-8D56-FB80-2B97-2EE677C910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59C1C-E6CF-A6C6-23DA-252A2F858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9BC75-2359-4F98-918A-7033C92AD4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94420-8ED0-4EF9-A680-3E7423884D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0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Description/subtitle/speaker…</a:t>
            </a:r>
            <a:br>
              <a:rPr lang="en-US" dirty="0"/>
            </a:br>
            <a:r>
              <a:rPr lang="en-US" dirty="0"/>
              <a:t>Ericsson Hilda Black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1499DF32-1B22-4057-A2C2-70402EBC97CA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smaller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C8FC9BDE-AACF-FAD9-0569-2308D75B181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989B81D-94DE-1159-ADB9-A5A03B074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presentations using short and crisp headings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0DE3791C-D9DC-42FA-A022-7C7C0C7890A0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76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44D99A98-695F-4C5C-B203-166D981327FE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2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5FD79D-9BC3-0408-DF33-0CA55CC3DCD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D355044D-CD56-AB10-6CA0-CA0669B90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E67BA9E2-A25F-49FA-B6B8-7ECAA1E9A0FE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66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5F4ABADF-DC08-4FE2-9777-B55F7ACAC2F4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and 3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09FDE7F6-BBC9-8CC3-CB40-B28724FF07B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D6BED84F-1648-A661-5267-B4AD41FD9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6C94FBFE-5FCF-4D8F-BAF9-2FA6E41679A5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49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8A29D479-2141-4118-8979-FE184D3A83E7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44FC84B-7E22-F949-A48C-665D3900E6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E1FC2882-E07D-F2B8-C050-E922C4080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7EFF3FF8-D730-4668-AC94-ED5BCCD6EE7D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93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19618BA7-FF30-41D9-8D1D-12574EA25604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CFC6A99-DACF-36D5-6C3E-4DC5345A904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A30C5B-96B9-3D1E-B8FE-49DE04E53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C9BDDD81-AD06-425D-9C7E-C5939044226F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32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3DA99E82-359E-4102-BE18-3F2032023C6E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103FF1A-D345-1C56-590F-D823A889B02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Description/subtitle/speaker…</a:t>
            </a:r>
            <a:br>
              <a:rPr lang="en-US" dirty="0"/>
            </a:br>
            <a:r>
              <a:rPr lang="en-US" dirty="0"/>
              <a:t>Ericsson Hilda Black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525B8ADB-210B-438C-B9D0-E73210E3D6FB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EAB151C-EA5D-17DC-B535-00FFB9FD8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8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3573FEDA-98AE-F7E3-43DF-75A830443C4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FF8CACC-7FD5-4CBA-651F-A83C83174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C4A1D69C-0AB5-4314-99B9-EB7AB158E4DB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09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3DDE3DF2-4191-6EC8-7BFC-F1AAA9CFC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59975"/>
            <a:ext cx="2120176" cy="21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00C8FCC-57E5-3E43-E21A-B3EDA1DB3E6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944A971-8DF1-600E-1D36-CB1EC244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60680"/>
            <a:ext cx="2119473" cy="2120400"/>
          </a:xfrm>
          <a:prstGeom prst="rect">
            <a:avLst/>
          </a:prstGeom>
        </p:spPr>
      </p:pic>
      <p:sp>
        <p:nvSpPr>
          <p:cNvPr id="2" name="SubTitle_TM">
            <a:extLst>
              <a:ext uri="{FF2B5EF4-FFF2-40B4-BE49-F238E27FC236}">
                <a16:creationId xmlns:a16="http://schemas.microsoft.com/office/drawing/2014/main" id="{FCF1ABC6-0A4C-6C18-E8A5-415153FD00B6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5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This Master Slide is to ensure that all our characters are embedded with the presentation. Should not be used in a presentation.</a:t>
            </a:r>
            <a:endParaRPr lang="en-US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(</a:t>
            </a: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ExtraLight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):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Ericsson Hilda ExtraLight" panose="00000300000000000000" pitchFamily="2" charset="0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+mj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j-lt"/>
              </a:rPr>
              <a:t>(Light):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200" u="sng" dirty="0" err="1">
                <a:solidFill>
                  <a:schemeClr val="tx1"/>
                </a:solidFill>
                <a:latin typeface="+mn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n-lt"/>
              </a:rPr>
              <a:t>(Regular):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j-lt"/>
              </a:rPr>
              <a:t>EricssonHildaLight+Bold</a:t>
            </a: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(Medium):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n-lt"/>
              </a:rPr>
              <a:t>EricssonHilda+Bold</a:t>
            </a:r>
            <a:r>
              <a:rPr lang="en-US" sz="1200" b="1" u="sng" dirty="0">
                <a:solidFill>
                  <a:schemeClr val="tx1"/>
                </a:solidFill>
                <a:latin typeface="+mn-lt"/>
              </a:rPr>
              <a:t>(Bold):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 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EricssonHilda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(</a:t>
            </a: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ExtraBold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):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!"#$%&amp;'()*+,./0123456789:;&lt;=&gt;?@ABCDEFGHIJKLMNOPQRSTUVWXYZ[\]^_`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abcdefghijklmnopqrstuvwxyz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0" kern="1200" dirty="0">
                <a:solidFill>
                  <a:schemeClr val="tx1"/>
                </a:solidFill>
                <a:latin typeface="Ericsson Hilda ExtraBold" panose="00000900000000000000" pitchFamily="2" charset="0"/>
                <a:ea typeface="+mn-ea"/>
                <a:cs typeface="+mn-cs"/>
              </a:rPr>
              <a:t>Čč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ẀẁẃẄẅỲỳ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ﬁﬂΆΈΉΊΌΎΏΐΑΒΓΕΖΗΘΙΚΛΜΝΞΟΠΡΣΤΥΦΧΨΪΫΆΈΉΊΰ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2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3813B209-A98D-423A-A51A-215BF30CCBED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03FD5EF-20DB-46AB-B412-DF9112353719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EF2D6813-EBA1-4BAE-A944-F5F0CAEFF859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8DD11F5-924D-4907-D01E-DCB632C06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1EB0419C-CDE4-425F-9F00-9E54524EE758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9A6888F-AC26-BA8F-0055-E808E294C9D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136CD-F1DB-03FC-F814-EFB439777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CEC65FA9-65DB-4D0A-ACC3-88D323C6A813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20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B646D3E0-EA3D-4C91-8716-5D7B39CE6EE7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7697191-0A85-B8C8-9EEC-2BBBCA05BA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4D3F1FB-D06C-DBD1-2450-16F10900A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884E2B6E-1C6A-497C-B848-3C27E6FD57D1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38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presentations using short and crisp headings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172322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2026-01-28  |  Open  |  Page </a:t>
            </a:r>
            <a:fld id="{3CDC0087-B886-47E8-B26A-2CA57E5CA8AC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8</a:t>
            </a: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dirty="0"/>
              <a:t>6</a:t>
            </a:r>
            <a:endParaRPr lang="en-US"/>
          </a:p>
          <a:p>
            <a:pPr lvl="6"/>
            <a:r>
              <a:rPr lang="en-US" dirty="0"/>
              <a:t>7</a:t>
            </a:r>
            <a:endParaRPr lang="en-US"/>
          </a:p>
          <a:p>
            <a:pPr lvl="7"/>
            <a:r>
              <a:rPr lang="en-US" dirty="0"/>
              <a:t>8</a:t>
            </a:r>
            <a:endParaRPr lang="en-US"/>
          </a:p>
          <a:p>
            <a:pPr lvl="8"/>
            <a:r>
              <a:rPr lang="en-US" dirty="0"/>
              <a:t>9</a:t>
            </a:r>
            <a:endParaRPr lang="en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DDB58AC-4EFC-E7F9-0735-7729D36BFF8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7" r:id="rId3"/>
    <p:sldLayoutId id="2147483709" r:id="rId4"/>
    <p:sldLayoutId id="2147483673" r:id="rId5"/>
    <p:sldLayoutId id="2147483712" r:id="rId6"/>
    <p:sldLayoutId id="2147483706" r:id="rId7"/>
    <p:sldLayoutId id="2147483713" r:id="rId8"/>
    <p:sldLayoutId id="2147483694" r:id="rId9"/>
    <p:sldLayoutId id="2147483714" r:id="rId10"/>
    <p:sldLayoutId id="2147483675" r:id="rId11"/>
    <p:sldLayoutId id="2147483716" r:id="rId12"/>
    <p:sldLayoutId id="2147483696" r:id="rId13"/>
    <p:sldLayoutId id="2147483715" r:id="rId14"/>
    <p:sldLayoutId id="2147483678" r:id="rId15"/>
    <p:sldLayoutId id="2147483717" r:id="rId16"/>
    <p:sldLayoutId id="2147483690" r:id="rId17"/>
    <p:sldLayoutId id="2147483718" r:id="rId18"/>
    <p:sldLayoutId id="2147483681" r:id="rId19"/>
    <p:sldLayoutId id="2147483719" r:id="rId20"/>
    <p:sldLayoutId id="2147483692" r:id="rId21"/>
    <p:sldLayoutId id="2147483720" r:id="rId22"/>
    <p:sldLayoutId id="2147483705" r:id="rId23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265113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2pPr>
      <a:lvl3pPr marL="803275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1076325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4pPr>
      <a:lvl5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F7446-55A3-BEFE-9FF3-F5CE9DFAF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3" descr="Aerial view of a city&#10;&#10;AI-generated content may be incorrect.">
            <a:extLst>
              <a:ext uri="{FF2B5EF4-FFF2-40B4-BE49-F238E27FC236}">
                <a16:creationId xmlns:a16="http://schemas.microsoft.com/office/drawing/2014/main" id="{E0A54677-BF3C-40E5-7909-DE5BDEB0A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 b="555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image">
            <a:extLst>
              <a:ext uri="{FF2B5EF4-FFF2-40B4-BE49-F238E27FC236}">
                <a16:creationId xmlns:a16="http://schemas.microsoft.com/office/drawing/2014/main" id="{90247C27-4432-C678-653E-6724CB39C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90C13C-857A-D1D0-0F24-BAE55CDEC3A1}"/>
              </a:ext>
            </a:extLst>
          </p:cNvPr>
          <p:cNvSpPr/>
          <p:nvPr/>
        </p:nvSpPr>
        <p:spPr bwMode="auto">
          <a:xfrm>
            <a:off x="-9620" y="0"/>
            <a:ext cx="1221124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  <a:lumMod val="100000"/>
                </a:schemeClr>
              </a:gs>
              <a:gs pos="50000">
                <a:schemeClr val="tx1">
                  <a:alpha val="45265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HU" err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243E3F-CDB8-420A-6B8D-2FFAF541B4DB}"/>
              </a:ext>
            </a:extLst>
          </p:cNvPr>
          <p:cNvSpPr txBox="1">
            <a:spLocks/>
          </p:cNvSpPr>
          <p:nvPr/>
        </p:nvSpPr>
        <p:spPr>
          <a:xfrm>
            <a:off x="479426" y="4881264"/>
            <a:ext cx="5472112" cy="164306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spc="-60">
              <a:solidFill>
                <a:schemeClr val="bg1"/>
              </a:solidFill>
            </a:endParaRPr>
          </a:p>
        </p:txBody>
      </p:sp>
      <p:pic>
        <p:nvPicPr>
          <p:cNvPr id="5" name="Picture 2" descr="OFC">
            <a:extLst>
              <a:ext uri="{FF2B5EF4-FFF2-40B4-BE49-F238E27FC236}">
                <a16:creationId xmlns:a16="http://schemas.microsoft.com/office/drawing/2014/main" id="{9DE2FFC9-A8D4-FE08-FB58-22861FC8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4" y="479070"/>
            <a:ext cx="1822327" cy="7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_TM">
            <a:extLst>
              <a:ext uri="{FF2B5EF4-FFF2-40B4-BE49-F238E27FC236}">
                <a16:creationId xmlns:a16="http://schemas.microsoft.com/office/drawing/2014/main" id="{E43EEB56-3318-4D7C-C887-A5145776B104}"/>
              </a:ext>
            </a:extLst>
          </p:cNvPr>
          <p:cNvSpPr txBox="1">
            <a:spLocks noChangeArrowheads="1"/>
          </p:cNvSpPr>
          <p:nvPr/>
        </p:nvSpPr>
        <p:spPr>
          <a:xfrm>
            <a:off x="469806" y="2059822"/>
            <a:ext cx="9319202" cy="32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lang="en-US" sz="6000" b="0" kern="1400" spc="-16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rgbClr val="D4E1F2"/>
                </a:solidFill>
              </a:rPr>
              <a:t>Reducing Operational Costs and Unlocking New Use Cases in RAN with 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CB57C-C172-BAB0-E86A-690219425EF8}"/>
              </a:ext>
            </a:extLst>
          </p:cNvPr>
          <p:cNvSpPr txBox="1"/>
          <p:nvPr/>
        </p:nvSpPr>
        <p:spPr>
          <a:xfrm>
            <a:off x="546807" y="1632606"/>
            <a:ext cx="3264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D4E1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Paola Iovanna - Ericsson</a:t>
            </a:r>
            <a:endParaRPr lang="en-US" b="1" dirty="0">
              <a:solidFill>
                <a:srgbClr val="D4E1F2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95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71F21-C0AE-F8A7-0850-02B598487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B056B2F-3137-A151-9E2D-5CC91D2C2A00}"/>
              </a:ext>
            </a:extLst>
          </p:cNvPr>
          <p:cNvSpPr txBox="1">
            <a:spLocks/>
          </p:cNvSpPr>
          <p:nvPr/>
        </p:nvSpPr>
        <p:spPr>
          <a:xfrm>
            <a:off x="4865123" y="1826174"/>
            <a:ext cx="2552223" cy="2035190"/>
          </a:xfrm>
          <a:prstGeom prst="rect">
            <a:avLst/>
          </a:prstGeom>
          <a:noFill/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Massive mixed reality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Immersive shared experiences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68B4DF8-5668-3A57-6987-149B7F392656}"/>
              </a:ext>
            </a:extLst>
          </p:cNvPr>
          <p:cNvSpPr txBox="1">
            <a:spLocks/>
          </p:cNvSpPr>
          <p:nvPr/>
        </p:nvSpPr>
        <p:spPr>
          <a:xfrm>
            <a:off x="7337541" y="1821951"/>
            <a:ext cx="2458200" cy="1986694"/>
          </a:xfrm>
          <a:prstGeom prst="rect">
            <a:avLst/>
          </a:prstGeom>
          <a:noFill/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Autonomous mobility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Smart transport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956CA9A-1C4C-8DA5-6077-5F6AC36CFCCF}"/>
              </a:ext>
            </a:extLst>
          </p:cNvPr>
          <p:cNvSpPr txBox="1">
            <a:spLocks/>
          </p:cNvSpPr>
          <p:nvPr/>
        </p:nvSpPr>
        <p:spPr>
          <a:xfrm>
            <a:off x="8684625" y="4197477"/>
            <a:ext cx="2458200" cy="2035191"/>
          </a:xfrm>
          <a:prstGeom prst="rect">
            <a:avLst/>
          </a:prstGeom>
          <a:noFill/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Global broadband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100% coverage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BBD47ED-EEB3-32E5-3457-826EFF238F18}"/>
              </a:ext>
            </a:extLst>
          </p:cNvPr>
          <p:cNvSpPr txBox="1">
            <a:spLocks/>
          </p:cNvSpPr>
          <p:nvPr/>
        </p:nvSpPr>
        <p:spPr>
          <a:xfrm>
            <a:off x="3238543" y="4247091"/>
            <a:ext cx="2736415" cy="1986694"/>
          </a:xfrm>
          <a:prstGeom prst="rect">
            <a:avLst/>
          </a:prstGeom>
          <a:noFill/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Resilient connectivity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Priority emergency communication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5B33A7F6-9A51-615D-F16C-D9FBE6191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15624"/>
          <a:stretch>
            <a:fillRect/>
          </a:stretch>
        </p:blipFill>
        <p:spPr>
          <a:xfrm>
            <a:off x="8756567" y="4751837"/>
            <a:ext cx="2128852" cy="1177012"/>
          </a:xfrm>
          <a:prstGeom prst="rect">
            <a:avLst/>
          </a:prstGeom>
          <a:noFill/>
        </p:spPr>
      </p:pic>
      <p:pic>
        <p:nvPicPr>
          <p:cNvPr id="18" name="Bildobjekt 8" descr="En bild som visar utomhus, himmel, byggnad, moln&#10;&#10;Automatiskt genererad beskrivning">
            <a:extLst>
              <a:ext uri="{FF2B5EF4-FFF2-40B4-BE49-F238E27FC236}">
                <a16:creationId xmlns:a16="http://schemas.microsoft.com/office/drawing/2014/main" id="{D0061C33-C289-8746-0341-4F990D642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7346" y="2328776"/>
            <a:ext cx="2191285" cy="1232501"/>
          </a:xfrm>
          <a:prstGeom prst="rect">
            <a:avLst/>
          </a:prstGeom>
          <a:noFill/>
        </p:spPr>
      </p:pic>
      <p:pic>
        <p:nvPicPr>
          <p:cNvPr id="19" name="Bildobjekt 6" descr="En bild som visar himmel, utomhus, gräs, person&#10;&#10;Automatiskt genererad beskrivning">
            <a:extLst>
              <a:ext uri="{FF2B5EF4-FFF2-40B4-BE49-F238E27FC236}">
                <a16:creationId xmlns:a16="http://schemas.microsoft.com/office/drawing/2014/main" id="{9469841D-F578-9CCA-18EE-705DBADA22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1942" r="1260" b="5204"/>
          <a:stretch>
            <a:fillRect/>
          </a:stretch>
        </p:blipFill>
        <p:spPr>
          <a:xfrm>
            <a:off x="4915817" y="2317110"/>
            <a:ext cx="2314419" cy="1225888"/>
          </a:xfrm>
          <a:prstGeom prst="rect">
            <a:avLst/>
          </a:prstGeom>
          <a:noFill/>
        </p:spPr>
      </p:pic>
      <p:pic>
        <p:nvPicPr>
          <p:cNvPr id="20" name="Bildobjekt 7" descr="En bild som visar utomhus, Flygfotografi, vatten, sjö&#10;&#10;Automatiskt genererad beskrivning">
            <a:extLst>
              <a:ext uri="{FF2B5EF4-FFF2-40B4-BE49-F238E27FC236}">
                <a16:creationId xmlns:a16="http://schemas.microsoft.com/office/drawing/2014/main" id="{C02A3A20-A514-CBE6-83D6-97C926F0DC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55" y="4771106"/>
            <a:ext cx="2058210" cy="1157743"/>
          </a:xfrm>
          <a:prstGeom prst="rect">
            <a:avLst/>
          </a:prstGeom>
          <a:noFill/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941CA77E-9A27-E733-BC8D-19B570E88816}"/>
              </a:ext>
            </a:extLst>
          </p:cNvPr>
          <p:cNvSpPr txBox="1">
            <a:spLocks/>
          </p:cNvSpPr>
          <p:nvPr/>
        </p:nvSpPr>
        <p:spPr>
          <a:xfrm>
            <a:off x="5948210" y="4225973"/>
            <a:ext cx="2592387" cy="1869299"/>
          </a:xfrm>
          <a:prstGeom prst="rect">
            <a:avLst/>
          </a:prstGeom>
          <a:noFill/>
        </p:spPr>
        <p:txBody>
          <a:bodyPr vert="horz" lIns="72000" tIns="36000" rIns="72000" bIns="36000" rtlCol="0">
            <a:noAutofit/>
          </a:bodyPr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Spatial data engine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Coordinate-based data exposure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27EE72C-585A-29EC-9736-6707E67B32E0}"/>
              </a:ext>
            </a:extLst>
          </p:cNvPr>
          <p:cNvSpPr txBox="1">
            <a:spLocks/>
          </p:cNvSpPr>
          <p:nvPr/>
        </p:nvSpPr>
        <p:spPr>
          <a:xfrm>
            <a:off x="9713664" y="1823280"/>
            <a:ext cx="2458200" cy="1869300"/>
          </a:xfrm>
          <a:prstGeom prst="rect">
            <a:avLst/>
          </a:prstGeom>
          <a:noFill/>
        </p:spPr>
        <p:txBody>
          <a:bodyPr vert="horz" lIns="72000" tIns="36000" rIns="72000" bIns="36000" rtlCol="0">
            <a:noAutofit/>
          </a:bodyPr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Massive digital twin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Data collection and modeling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BAA5CA-5C12-81E9-32C0-88F93CEA1C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8399" r="21026" b="28400"/>
          <a:stretch/>
        </p:blipFill>
        <p:spPr>
          <a:xfrm>
            <a:off x="9795741" y="2317110"/>
            <a:ext cx="2179357" cy="1225888"/>
          </a:xfrm>
          <a:prstGeom prst="rect">
            <a:avLst/>
          </a:prstGeom>
          <a:noFill/>
        </p:spPr>
      </p:pic>
      <p:pic>
        <p:nvPicPr>
          <p:cNvPr id="24" name="Platshållare för innehåll 11" descr="En bild som visar fordon, byggnad, buss, skärmbild&#10;&#10;Automatiskt genererad beskrivning">
            <a:extLst>
              <a:ext uri="{FF2B5EF4-FFF2-40B4-BE49-F238E27FC236}">
                <a16:creationId xmlns:a16="http://schemas.microsoft.com/office/drawing/2014/main" id="{8D6C4C33-0D98-EA98-C543-7BD6FFCCF8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9" t="46193" r="34449" b="22512"/>
          <a:stretch>
            <a:fillRect/>
          </a:stretch>
        </p:blipFill>
        <p:spPr>
          <a:xfrm>
            <a:off x="6039040" y="4771106"/>
            <a:ext cx="2186279" cy="1159342"/>
          </a:xfrm>
          <a:prstGeom prst="rect">
            <a:avLst/>
          </a:prstGeom>
          <a:noFill/>
        </p:spPr>
      </p:pic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66A7F7CC-2A06-0E45-853A-37BA08043F47}"/>
              </a:ext>
            </a:extLst>
          </p:cNvPr>
          <p:cNvSpPr txBox="1">
            <a:spLocks/>
          </p:cNvSpPr>
          <p:nvPr/>
        </p:nvSpPr>
        <p:spPr>
          <a:xfrm>
            <a:off x="2543436" y="1823280"/>
            <a:ext cx="2725228" cy="1869301"/>
          </a:xfrm>
          <a:prstGeom prst="rect">
            <a:avLst/>
          </a:prstGeom>
          <a:noFill/>
        </p:spPr>
        <p:txBody>
          <a:bodyPr vert="horz" lIns="72000" tIns="36000" rIns="72000" bIns="36000" rtlCol="0">
            <a:noAutofit/>
          </a:bodyPr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4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AI communication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Super-awareness and AI offload 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endParaRPr kumimoji="0" lang="en-US" sz="12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F9050D-8C6D-76F3-C650-A94D21ABF2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r="135"/>
          <a:stretch/>
        </p:blipFill>
        <p:spPr>
          <a:xfrm>
            <a:off x="2549350" y="2317110"/>
            <a:ext cx="2179357" cy="122588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19143-99F4-F2F3-0A8D-2ED74E808B33}"/>
              </a:ext>
            </a:extLst>
          </p:cNvPr>
          <p:cNvSpPr txBox="1">
            <a:spLocks/>
          </p:cNvSpPr>
          <p:nvPr/>
        </p:nvSpPr>
        <p:spPr>
          <a:xfrm>
            <a:off x="479425" y="476250"/>
            <a:ext cx="10445183" cy="1081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400" cap="none" spc="-1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 Light"/>
                <a:ea typeface="+mj-ea"/>
                <a:cs typeface="+mj-cs"/>
              </a:rPr>
              <a:t>Use case areas in 2030+: consumers, society, industries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62BE824-6095-EFB2-1D78-A2E036E40443}"/>
              </a:ext>
            </a:extLst>
          </p:cNvPr>
          <p:cNvSpPr txBox="1"/>
          <p:nvPr/>
        </p:nvSpPr>
        <p:spPr>
          <a:xfrm>
            <a:off x="479425" y="1823280"/>
            <a:ext cx="1941752" cy="4507458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noAutofit/>
          </a:bodyPr>
          <a:lstStyle/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More data, better uplink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Optimized spectrum utilization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Sensing (ISAC), spatial Locating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Predictable and guaranteed latency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Native AI, intent-based </a:t>
            </a:r>
            <a:b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and programmable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Massive IOT, zero energy sensors, XR, FWA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Evolved differentiated connectivity and APIs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Massive amounts of devices, more device types</a:t>
            </a:r>
          </a:p>
          <a:p>
            <a:pPr marL="144000" marR="0" lvl="0" indent="-144000" algn="l" defTabSz="914400" rtl="0" eaLnBrk="1" fontAlgn="base" latinLnBrk="0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Energy performance: time, frequency, spatial domains </a:t>
            </a:r>
          </a:p>
        </p:txBody>
      </p:sp>
      <p:cxnSp>
        <p:nvCxnSpPr>
          <p:cNvPr id="4" name="Rak 25">
            <a:extLst>
              <a:ext uri="{FF2B5EF4-FFF2-40B4-BE49-F238E27FC236}">
                <a16:creationId xmlns:a16="http://schemas.microsoft.com/office/drawing/2014/main" id="{8B2DACED-FA76-220B-BDD0-47A6A0CE182E}"/>
              </a:ext>
            </a:extLst>
          </p:cNvPr>
          <p:cNvCxnSpPr>
            <a:cxnSpLocks/>
          </p:cNvCxnSpPr>
          <p:nvPr/>
        </p:nvCxnSpPr>
        <p:spPr bwMode="auto">
          <a:xfrm>
            <a:off x="2359155" y="1823280"/>
            <a:ext cx="0" cy="4035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" name="Triangel 31">
            <a:extLst>
              <a:ext uri="{FF2B5EF4-FFF2-40B4-BE49-F238E27FC236}">
                <a16:creationId xmlns:a16="http://schemas.microsoft.com/office/drawing/2014/main" id="{0405AAEE-9182-737D-DD59-B579DB1A59B6}"/>
              </a:ext>
            </a:extLst>
          </p:cNvPr>
          <p:cNvSpPr/>
          <p:nvPr/>
        </p:nvSpPr>
        <p:spPr bwMode="auto">
          <a:xfrm rot="5400000">
            <a:off x="2336616" y="3969864"/>
            <a:ext cx="176290" cy="99446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marR="0" lvl="0" indent="-180000" algn="l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Ericsson Hilda" panose="00000500000000000000" pitchFamily="2" charset="0"/>
              <a:buChar char="●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</a:endParaRPr>
          </a:p>
        </p:txBody>
      </p:sp>
    </p:spTree>
    <p:extLst>
      <p:ext uri="{BB962C8B-B14F-4D97-AF65-F5344CB8AC3E}">
        <p14:creationId xmlns:p14="http://schemas.microsoft.com/office/powerpoint/2010/main" val="416192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C5E3-7B43-CC3A-2402-CC1D6A141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B8C0ADB-DC6B-CDB1-3B27-168A847F9762}"/>
              </a:ext>
            </a:extLst>
          </p:cNvPr>
          <p:cNvSpPr txBox="1">
            <a:spLocks/>
          </p:cNvSpPr>
          <p:nvPr/>
        </p:nvSpPr>
        <p:spPr>
          <a:xfrm>
            <a:off x="479424" y="476250"/>
            <a:ext cx="10512627" cy="1081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r>
              <a:rPr lang="en-US" dirty="0"/>
              <a:t>6G should further extend and unleash </a:t>
            </a:r>
          </a:p>
          <a:p>
            <a:r>
              <a:rPr lang="en-US" dirty="0"/>
              <a:t>the value of networks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EC161-5C84-3D0E-F434-414E340401E7}"/>
              </a:ext>
            </a:extLst>
          </p:cNvPr>
          <p:cNvSpPr txBox="1"/>
          <p:nvPr/>
        </p:nvSpPr>
        <p:spPr>
          <a:xfrm>
            <a:off x="1894575" y="4182147"/>
            <a:ext cx="8353425" cy="991275"/>
          </a:xfrm>
          <a:prstGeom prst="rect">
            <a:avLst/>
          </a:prstGeom>
          <a:solidFill>
            <a:srgbClr val="0082F0"/>
          </a:solidFill>
        </p:spPr>
        <p:txBody>
          <a:bodyPr vert="horz" wrap="squar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Transport data for</a:t>
            </a:r>
            <a:b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anything, anywhere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FB01A-635F-A105-9C38-E56FA1A7AD5F}"/>
              </a:ext>
            </a:extLst>
          </p:cNvPr>
          <p:cNvSpPr txBox="1"/>
          <p:nvPr/>
        </p:nvSpPr>
        <p:spPr>
          <a:xfrm>
            <a:off x="6658739" y="4235797"/>
            <a:ext cx="3224276" cy="398834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144000" tIns="36000" rIns="72000" bIns="36000" rtlCol="0" anchor="ctr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Process &amp; store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0D2B1-37F9-EC9A-49E7-F4C1D487C1B8}"/>
              </a:ext>
            </a:extLst>
          </p:cNvPr>
          <p:cNvSpPr txBox="1"/>
          <p:nvPr/>
        </p:nvSpPr>
        <p:spPr>
          <a:xfrm>
            <a:off x="6658739" y="4705158"/>
            <a:ext cx="3224276" cy="398834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144000" tIns="36000" rIns="72000" bIns="36000" rtlCol="0" anchor="ctr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Be a source of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5F8FD-7C6E-FF13-B8D1-84F5C07DD96E}"/>
              </a:ext>
            </a:extLst>
          </p:cNvPr>
          <p:cNvSpPr txBox="1"/>
          <p:nvPr/>
        </p:nvSpPr>
        <p:spPr>
          <a:xfrm>
            <a:off x="5758853" y="2913360"/>
            <a:ext cx="4753105" cy="350196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APIs for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2000" b="1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information</a:t>
            </a:r>
            <a:r>
              <a:rPr lang="en-US" sz="2000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, </a:t>
            </a:r>
            <a:r>
              <a:rPr lang="en-US" sz="2000" b="1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compute </a:t>
            </a:r>
            <a:r>
              <a:rPr lang="en-US" sz="2000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and </a:t>
            </a:r>
            <a:r>
              <a:rPr lang="en-US" sz="2000" b="1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AI </a:t>
            </a:r>
            <a:r>
              <a:rPr lang="en-US" sz="2000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services</a:t>
            </a:r>
            <a:endParaRPr kumimoji="0" lang="en-US" sz="200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8D028-E5BA-5FDE-F850-1342E9B29595}"/>
              </a:ext>
            </a:extLst>
          </p:cNvPr>
          <p:cNvSpPr txBox="1"/>
          <p:nvPr/>
        </p:nvSpPr>
        <p:spPr>
          <a:xfrm>
            <a:off x="1653043" y="2913360"/>
            <a:ext cx="4273040" cy="350196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APIs for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differentiated connectivity </a:t>
            </a:r>
            <a:r>
              <a:rPr lang="en-US" sz="2000" kern="1000" spc="-30" dirty="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services</a:t>
            </a:r>
            <a:endParaRPr kumimoji="0" lang="en-US" sz="2000" b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9" name="Arrow: Right 10">
            <a:extLst>
              <a:ext uri="{FF2B5EF4-FFF2-40B4-BE49-F238E27FC236}">
                <a16:creationId xmlns:a16="http://schemas.microsoft.com/office/drawing/2014/main" id="{FA97626F-8300-E71A-3659-AD6C473A2182}"/>
              </a:ext>
            </a:extLst>
          </p:cNvPr>
          <p:cNvSpPr/>
          <p:nvPr/>
        </p:nvSpPr>
        <p:spPr bwMode="auto">
          <a:xfrm rot="16200000">
            <a:off x="3179293" y="3704740"/>
            <a:ext cx="275492" cy="205154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Right 11">
            <a:extLst>
              <a:ext uri="{FF2B5EF4-FFF2-40B4-BE49-F238E27FC236}">
                <a16:creationId xmlns:a16="http://schemas.microsoft.com/office/drawing/2014/main" id="{9A5B8C65-E369-C772-9236-97DE2D5AF159}"/>
              </a:ext>
            </a:extLst>
          </p:cNvPr>
          <p:cNvSpPr/>
          <p:nvPr/>
        </p:nvSpPr>
        <p:spPr bwMode="auto">
          <a:xfrm rot="16200000">
            <a:off x="3420177" y="3704739"/>
            <a:ext cx="275492" cy="205154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Right 12">
            <a:extLst>
              <a:ext uri="{FF2B5EF4-FFF2-40B4-BE49-F238E27FC236}">
                <a16:creationId xmlns:a16="http://schemas.microsoft.com/office/drawing/2014/main" id="{9790852B-7578-FE60-9B27-17205A3DDB40}"/>
              </a:ext>
            </a:extLst>
          </p:cNvPr>
          <p:cNvSpPr/>
          <p:nvPr/>
        </p:nvSpPr>
        <p:spPr bwMode="auto">
          <a:xfrm rot="16200000">
            <a:off x="3673715" y="3703150"/>
            <a:ext cx="275492" cy="205154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Right 13">
            <a:extLst>
              <a:ext uri="{FF2B5EF4-FFF2-40B4-BE49-F238E27FC236}">
                <a16:creationId xmlns:a16="http://schemas.microsoft.com/office/drawing/2014/main" id="{9E5AD888-2B75-21CA-61F2-C12A443270DC}"/>
              </a:ext>
            </a:extLst>
          </p:cNvPr>
          <p:cNvSpPr/>
          <p:nvPr/>
        </p:nvSpPr>
        <p:spPr bwMode="auto">
          <a:xfrm rot="16200000">
            <a:off x="3931323" y="3703150"/>
            <a:ext cx="275492" cy="205154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Right 14">
            <a:extLst>
              <a:ext uri="{FF2B5EF4-FFF2-40B4-BE49-F238E27FC236}">
                <a16:creationId xmlns:a16="http://schemas.microsoft.com/office/drawing/2014/main" id="{862149F6-20D6-A1E0-E6AC-5A7CF0DF0DF9}"/>
              </a:ext>
            </a:extLst>
          </p:cNvPr>
          <p:cNvSpPr/>
          <p:nvPr/>
        </p:nvSpPr>
        <p:spPr bwMode="auto">
          <a:xfrm rot="16200000">
            <a:off x="7756776" y="3703811"/>
            <a:ext cx="275492" cy="205154"/>
          </a:xfrm>
          <a:prstGeom prst="rightArrow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Right 15">
            <a:extLst>
              <a:ext uri="{FF2B5EF4-FFF2-40B4-BE49-F238E27FC236}">
                <a16:creationId xmlns:a16="http://schemas.microsoft.com/office/drawing/2014/main" id="{74E02BC9-BB64-2350-3F0D-86990D7D43C3}"/>
              </a:ext>
            </a:extLst>
          </p:cNvPr>
          <p:cNvSpPr/>
          <p:nvPr/>
        </p:nvSpPr>
        <p:spPr bwMode="auto">
          <a:xfrm rot="16200000">
            <a:off x="7997660" y="3703810"/>
            <a:ext cx="275492" cy="205154"/>
          </a:xfrm>
          <a:prstGeom prst="rightArrow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Right 16">
            <a:extLst>
              <a:ext uri="{FF2B5EF4-FFF2-40B4-BE49-F238E27FC236}">
                <a16:creationId xmlns:a16="http://schemas.microsoft.com/office/drawing/2014/main" id="{985498E6-8F41-3DDB-5733-AB376FFB5CF3}"/>
              </a:ext>
            </a:extLst>
          </p:cNvPr>
          <p:cNvSpPr/>
          <p:nvPr/>
        </p:nvSpPr>
        <p:spPr bwMode="auto">
          <a:xfrm rot="16200000">
            <a:off x="8251198" y="3702221"/>
            <a:ext cx="275492" cy="205154"/>
          </a:xfrm>
          <a:prstGeom prst="rightArrow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Right 17">
            <a:extLst>
              <a:ext uri="{FF2B5EF4-FFF2-40B4-BE49-F238E27FC236}">
                <a16:creationId xmlns:a16="http://schemas.microsoft.com/office/drawing/2014/main" id="{B56C8104-E9AF-9FCA-A4B8-482B2E755F5A}"/>
              </a:ext>
            </a:extLst>
          </p:cNvPr>
          <p:cNvSpPr/>
          <p:nvPr/>
        </p:nvSpPr>
        <p:spPr bwMode="auto">
          <a:xfrm rot="16200000">
            <a:off x="8508806" y="3702221"/>
            <a:ext cx="275492" cy="205154"/>
          </a:xfrm>
          <a:prstGeom prst="rightArrow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5B3A3DB-93E6-247C-AB03-135B2354BE69}"/>
              </a:ext>
            </a:extLst>
          </p:cNvPr>
          <p:cNvSpPr txBox="1">
            <a:spLocks/>
          </p:cNvSpPr>
          <p:nvPr/>
        </p:nvSpPr>
        <p:spPr>
          <a:xfrm>
            <a:off x="2767206" y="5588323"/>
            <a:ext cx="7829169" cy="503690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b="0" i="0" kern="1000" spc="-30">
                <a:solidFill>
                  <a:schemeClr val="tx1"/>
                </a:solidFill>
                <a:latin typeface="Ericsson Hilda" pitchFamily="2" charset="0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b="0" i="0" kern="1000" spc="-30">
                <a:solidFill>
                  <a:schemeClr val="tx1"/>
                </a:solidFill>
                <a:latin typeface="Ericsson Hilda" pitchFamily="2" charset="0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b="0" i="0" kern="1000" spc="-30">
                <a:solidFill>
                  <a:schemeClr val="tx1"/>
                </a:solidFill>
                <a:latin typeface="Ericsson Hilda" pitchFamily="2" charset="0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b="0" i="0" kern="1000" spc="-30">
                <a:solidFill>
                  <a:schemeClr val="tx1"/>
                </a:solidFill>
                <a:latin typeface="Ericsson Hilda" pitchFamily="2" charset="0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b="0" i="0" kern="1000" spc="-30">
                <a:solidFill>
                  <a:schemeClr val="tx1"/>
                </a:solidFill>
                <a:latin typeface="Ericsson Hilda" pitchFamily="2" charset="0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b="0" i="0">
                <a:solidFill>
                  <a:schemeClr val="tx1"/>
                </a:solidFill>
                <a:latin typeface="Ericsson Hilda" pitchFamily="2" charset="0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b="0" i="0">
                <a:solidFill>
                  <a:schemeClr val="tx1"/>
                </a:solidFill>
                <a:latin typeface="Ericsson Hilda" pitchFamily="2" charset="0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b="0" i="0">
                <a:solidFill>
                  <a:schemeClr val="tx1"/>
                </a:solidFill>
                <a:latin typeface="Ericsson Hilda" pitchFamily="2" charset="0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b="0" i="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Network</a:t>
            </a:r>
            <a:r>
              <a:rPr lang="en-US" sz="2400" dirty="0"/>
              <a:t> taking a bigger role in the combined ecosystem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4F108C-62B1-0022-9758-03B83B92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8218" y="2063866"/>
            <a:ext cx="1230429" cy="688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DDDD66-C1F9-D1C7-9AAB-4DB5FCC80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3043" y="2063866"/>
            <a:ext cx="1226867" cy="6906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A1CB62-C416-CD50-8025-75660045D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4945" y="2063866"/>
            <a:ext cx="1222395" cy="6799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1D7F53-021D-6FD2-B2C4-16B175D0A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>
            <a:off x="4193186" y="2063866"/>
            <a:ext cx="1230429" cy="6869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385F25-97C6-53BF-9BF9-0BFF32517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359" y="2063866"/>
            <a:ext cx="1222395" cy="6791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54D263-5569-D3B6-B74D-7C4200843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" b="411"/>
          <a:stretch/>
        </p:blipFill>
        <p:spPr>
          <a:xfrm>
            <a:off x="5451362" y="2063866"/>
            <a:ext cx="1230429" cy="6869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0C7694-C9D7-3DA4-DD26-6475BAF0C0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r="135"/>
          <a:stretch/>
        </p:blipFill>
        <p:spPr>
          <a:xfrm>
            <a:off x="6712807" y="2063866"/>
            <a:ext cx="1217761" cy="684991"/>
          </a:xfrm>
          <a:prstGeom prst="rect">
            <a:avLst/>
          </a:prstGeom>
        </p:spPr>
      </p:pic>
      <p:pic>
        <p:nvPicPr>
          <p:cNvPr id="18" name="Picture Placeholder 31">
            <a:extLst>
              <a:ext uri="{FF2B5EF4-FFF2-40B4-BE49-F238E27FC236}">
                <a16:creationId xmlns:a16="http://schemas.microsoft.com/office/drawing/2014/main" id="{FFFA1C75-C4A4-78DA-5F2A-7AD8CFEF0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39997" y="5276655"/>
            <a:ext cx="1078221" cy="10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FD0BF-EC39-5D7C-9B58-5EC9E54CA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B687-0CD9-22DE-EB49-968435B3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vs Extended QoS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45C5A-8BE5-B12C-8D88-8CB55A2E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4" y="2765777"/>
            <a:ext cx="5460683" cy="34715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216000" tIns="144000" rIns="252000" bIns="0" anchor="t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Ericsson Hilda"/>
                <a:ea typeface="Ericsson Hilda" pitchFamily="4" charset="0"/>
                <a:cs typeface="Ericsson Hilda Light"/>
              </a:rPr>
              <a:t>Traditional QoS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Traffic is placed into a few deterministic </a:t>
            </a:r>
            <a:r>
              <a:rPr lang="en-US" sz="1600" b="1" dirty="0">
                <a:latin typeface="Ericsson Hilda"/>
              </a:rPr>
              <a:t>service classes</a:t>
            </a:r>
            <a:r>
              <a:rPr lang="en-US" sz="1600" dirty="0">
                <a:latin typeface="Ericsson Hilda"/>
              </a:rPr>
              <a:t>, like eMBB or URLLC, based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on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basic KPIs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like throughput and latency.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This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model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 can’t represent value/importance and is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limited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 in case of premium customers, dynamic requirements, or congestion scenarios where priorities and criticalities must be handled.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ED8FB-D9FA-B37B-60B1-C4C6FA87E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765777"/>
            <a:ext cx="5460683" cy="34715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216000" tIns="144000" rIns="252000" bIns="0" anchor="t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Ericsson Hilda"/>
                <a:ea typeface="Ericsson Hilda" pitchFamily="4" charset="0"/>
                <a:cs typeface="Ericsson Hilda Light"/>
              </a:rPr>
              <a:t>Extended QoS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Ericsson Hilda"/>
              </a:rPr>
              <a:t>Users do not simply request “a service”; they express </a:t>
            </a:r>
            <a:r>
              <a:rPr lang="en-US" sz="1600" b="1" dirty="0">
                <a:latin typeface="Ericsson Hilda"/>
              </a:rPr>
              <a:t>importance, gain/loss, criticality, and value</a:t>
            </a:r>
            <a:r>
              <a:rPr lang="en-US" sz="1600" dirty="0">
                <a:latin typeface="Ericsson Hilda"/>
              </a:rPr>
              <a:t>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Beyond basic KPIs,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additional attributes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are required, such as resilience, dynamic priority, and the impact on other services...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This aligns with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intent‑based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</a:rPr>
              <a:t>paradigm, where the network interprets and optimizes according to the real needs of the service.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34579302-CD60-D46E-2E12-42236AF22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4" y="1856104"/>
            <a:ext cx="11210292" cy="73469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  <a:ea typeface="Ericsson Hilda" pitchFamily="4" charset="0"/>
                <a:cs typeface="Ericsson Hilda Light"/>
              </a:rPr>
              <a:t>Fixed 5G classes can’t no longer respond to the expected 6G service diversity.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Ericsson Hilda" panose="00000500000000000000" pitchFamily="2" charset="0"/>
                <a:ea typeface="Ericsson Hilda" pitchFamily="4" charset="0"/>
                <a:cs typeface="Ericsson Hilda Light"/>
              </a:rPr>
              <a:t>Differentiated connectivity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  <a:ea typeface="Ericsson Hilda" pitchFamily="4" charset="0"/>
                <a:cs typeface="Ericsson Hilda Light"/>
              </a:rPr>
              <a:t>is emerging, driven by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Ericsson Hilda" panose="00000500000000000000" pitchFamily="2" charset="0"/>
                <a:ea typeface="Ericsson Hilda" pitchFamily="4" charset="0"/>
                <a:cs typeface="Ericsson Hilda Light"/>
              </a:rPr>
              <a:t>extended QoS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  <a:ea typeface="Ericsson Hilda" pitchFamily="4" charset="0"/>
                <a:cs typeface="Ericsson Hilda Light"/>
              </a:rPr>
              <a:t>profiles and monetization needs.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2FC3AD3-41BE-5FA7-3092-BAE1CBF6D808}"/>
              </a:ext>
            </a:extLst>
          </p:cNvPr>
          <p:cNvSpPr/>
          <p:nvPr/>
        </p:nvSpPr>
        <p:spPr>
          <a:xfrm>
            <a:off x="6029738" y="4267202"/>
            <a:ext cx="172279" cy="3511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87281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3109F-82E5-A85E-630E-C7BD6AE77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948C7D0-B36B-59F0-EAE2-244A995A32E1}"/>
              </a:ext>
            </a:extLst>
          </p:cNvPr>
          <p:cNvSpPr/>
          <p:nvPr/>
        </p:nvSpPr>
        <p:spPr>
          <a:xfrm>
            <a:off x="387275" y="1342201"/>
            <a:ext cx="4722607" cy="5023822"/>
          </a:xfrm>
          <a:custGeom>
            <a:avLst/>
            <a:gdLst>
              <a:gd name="csX0" fmla="*/ 0 w 4722607"/>
              <a:gd name="csY0" fmla="*/ 0 h 5023822"/>
              <a:gd name="csX1" fmla="*/ 769110 w 4722607"/>
              <a:gd name="csY1" fmla="*/ 0 h 5023822"/>
              <a:gd name="csX2" fmla="*/ 1396542 w 4722607"/>
              <a:gd name="csY2" fmla="*/ 0 h 5023822"/>
              <a:gd name="csX3" fmla="*/ 2071200 w 4722607"/>
              <a:gd name="csY3" fmla="*/ 0 h 5023822"/>
              <a:gd name="csX4" fmla="*/ 2698633 w 4722607"/>
              <a:gd name="csY4" fmla="*/ 0 h 5023822"/>
              <a:gd name="csX5" fmla="*/ 3231613 w 4722607"/>
              <a:gd name="csY5" fmla="*/ 0 h 5023822"/>
              <a:gd name="csX6" fmla="*/ 4000723 w 4722607"/>
              <a:gd name="csY6" fmla="*/ 0 h 5023822"/>
              <a:gd name="csX7" fmla="*/ 4722607 w 4722607"/>
              <a:gd name="csY7" fmla="*/ 0 h 5023822"/>
              <a:gd name="csX8" fmla="*/ 4722607 w 4722607"/>
              <a:gd name="csY8" fmla="*/ 577740 h 5023822"/>
              <a:gd name="csX9" fmla="*/ 4722607 w 4722607"/>
              <a:gd name="csY9" fmla="*/ 1306194 h 5023822"/>
              <a:gd name="csX10" fmla="*/ 4722607 w 4722607"/>
              <a:gd name="csY10" fmla="*/ 2034648 h 5023822"/>
              <a:gd name="csX11" fmla="*/ 4722607 w 4722607"/>
              <a:gd name="csY11" fmla="*/ 2612387 h 5023822"/>
              <a:gd name="csX12" fmla="*/ 4722607 w 4722607"/>
              <a:gd name="csY12" fmla="*/ 3240365 h 5023822"/>
              <a:gd name="csX13" fmla="*/ 4722607 w 4722607"/>
              <a:gd name="csY13" fmla="*/ 3918581 h 5023822"/>
              <a:gd name="csX14" fmla="*/ 4722607 w 4722607"/>
              <a:gd name="csY14" fmla="*/ 4446082 h 5023822"/>
              <a:gd name="csX15" fmla="*/ 4722607 w 4722607"/>
              <a:gd name="csY15" fmla="*/ 5023822 h 5023822"/>
              <a:gd name="csX16" fmla="*/ 4047949 w 4722607"/>
              <a:gd name="csY16" fmla="*/ 5023822 h 5023822"/>
              <a:gd name="csX17" fmla="*/ 3467743 w 4722607"/>
              <a:gd name="csY17" fmla="*/ 5023822 h 5023822"/>
              <a:gd name="csX18" fmla="*/ 2887537 w 4722607"/>
              <a:gd name="csY18" fmla="*/ 5023822 h 5023822"/>
              <a:gd name="csX19" fmla="*/ 2260105 w 4722607"/>
              <a:gd name="csY19" fmla="*/ 5023822 h 5023822"/>
              <a:gd name="csX20" fmla="*/ 1585447 w 4722607"/>
              <a:gd name="csY20" fmla="*/ 5023822 h 5023822"/>
              <a:gd name="csX21" fmla="*/ 958015 w 4722607"/>
              <a:gd name="csY21" fmla="*/ 5023822 h 5023822"/>
              <a:gd name="csX22" fmla="*/ 0 w 4722607"/>
              <a:gd name="csY22" fmla="*/ 5023822 h 5023822"/>
              <a:gd name="csX23" fmla="*/ 0 w 4722607"/>
              <a:gd name="csY23" fmla="*/ 4446082 h 5023822"/>
              <a:gd name="csX24" fmla="*/ 0 w 4722607"/>
              <a:gd name="csY24" fmla="*/ 3717628 h 5023822"/>
              <a:gd name="csX25" fmla="*/ 0 w 4722607"/>
              <a:gd name="csY25" fmla="*/ 3089651 h 5023822"/>
              <a:gd name="csX26" fmla="*/ 0 w 4722607"/>
              <a:gd name="csY26" fmla="*/ 2361196 h 5023822"/>
              <a:gd name="csX27" fmla="*/ 0 w 4722607"/>
              <a:gd name="csY27" fmla="*/ 1883933 h 5023822"/>
              <a:gd name="csX28" fmla="*/ 0 w 4722607"/>
              <a:gd name="csY28" fmla="*/ 1205717 h 5023822"/>
              <a:gd name="csX29" fmla="*/ 0 w 4722607"/>
              <a:gd name="csY29" fmla="*/ 0 h 50238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4722607" h="5023822" fill="none" extrusionOk="0">
                <a:moveTo>
                  <a:pt x="0" y="0"/>
                </a:moveTo>
                <a:cubicBezTo>
                  <a:pt x="206499" y="31515"/>
                  <a:pt x="461387" y="-10663"/>
                  <a:pt x="769110" y="0"/>
                </a:cubicBezTo>
                <a:cubicBezTo>
                  <a:pt x="1076833" y="10663"/>
                  <a:pt x="1179880" y="-24062"/>
                  <a:pt x="1396542" y="0"/>
                </a:cubicBezTo>
                <a:cubicBezTo>
                  <a:pt x="1613204" y="24062"/>
                  <a:pt x="1816341" y="31348"/>
                  <a:pt x="2071200" y="0"/>
                </a:cubicBezTo>
                <a:cubicBezTo>
                  <a:pt x="2326059" y="-31348"/>
                  <a:pt x="2411054" y="14243"/>
                  <a:pt x="2698633" y="0"/>
                </a:cubicBezTo>
                <a:cubicBezTo>
                  <a:pt x="2986212" y="-14243"/>
                  <a:pt x="3018352" y="7194"/>
                  <a:pt x="3231613" y="0"/>
                </a:cubicBezTo>
                <a:cubicBezTo>
                  <a:pt x="3444874" y="-7194"/>
                  <a:pt x="3667473" y="32202"/>
                  <a:pt x="4000723" y="0"/>
                </a:cubicBezTo>
                <a:cubicBezTo>
                  <a:pt x="4333973" y="-32202"/>
                  <a:pt x="4454600" y="33126"/>
                  <a:pt x="4722607" y="0"/>
                </a:cubicBezTo>
                <a:cubicBezTo>
                  <a:pt x="4726720" y="151865"/>
                  <a:pt x="4707056" y="427812"/>
                  <a:pt x="4722607" y="577740"/>
                </a:cubicBezTo>
                <a:cubicBezTo>
                  <a:pt x="4738158" y="727668"/>
                  <a:pt x="4751764" y="1006390"/>
                  <a:pt x="4722607" y="1306194"/>
                </a:cubicBezTo>
                <a:cubicBezTo>
                  <a:pt x="4693450" y="1605998"/>
                  <a:pt x="4705899" y="1819596"/>
                  <a:pt x="4722607" y="2034648"/>
                </a:cubicBezTo>
                <a:cubicBezTo>
                  <a:pt x="4739315" y="2249700"/>
                  <a:pt x="4708999" y="2337931"/>
                  <a:pt x="4722607" y="2612387"/>
                </a:cubicBezTo>
                <a:cubicBezTo>
                  <a:pt x="4736215" y="2886843"/>
                  <a:pt x="4693411" y="3101987"/>
                  <a:pt x="4722607" y="3240365"/>
                </a:cubicBezTo>
                <a:cubicBezTo>
                  <a:pt x="4751803" y="3378743"/>
                  <a:pt x="4715809" y="3735363"/>
                  <a:pt x="4722607" y="3918581"/>
                </a:cubicBezTo>
                <a:cubicBezTo>
                  <a:pt x="4729405" y="4101799"/>
                  <a:pt x="4730106" y="4292961"/>
                  <a:pt x="4722607" y="4446082"/>
                </a:cubicBezTo>
                <a:cubicBezTo>
                  <a:pt x="4715108" y="4599203"/>
                  <a:pt x="4696293" y="4824254"/>
                  <a:pt x="4722607" y="5023822"/>
                </a:cubicBezTo>
                <a:cubicBezTo>
                  <a:pt x="4481351" y="5002738"/>
                  <a:pt x="4361439" y="5028647"/>
                  <a:pt x="4047949" y="5023822"/>
                </a:cubicBezTo>
                <a:cubicBezTo>
                  <a:pt x="3734459" y="5018997"/>
                  <a:pt x="3676359" y="5029881"/>
                  <a:pt x="3467743" y="5023822"/>
                </a:cubicBezTo>
                <a:cubicBezTo>
                  <a:pt x="3259127" y="5017763"/>
                  <a:pt x="3091330" y="5046494"/>
                  <a:pt x="2887537" y="5023822"/>
                </a:cubicBezTo>
                <a:cubicBezTo>
                  <a:pt x="2683744" y="5001150"/>
                  <a:pt x="2397641" y="5054769"/>
                  <a:pt x="2260105" y="5023822"/>
                </a:cubicBezTo>
                <a:cubicBezTo>
                  <a:pt x="2122569" y="4992875"/>
                  <a:pt x="1782229" y="5051319"/>
                  <a:pt x="1585447" y="5023822"/>
                </a:cubicBezTo>
                <a:cubicBezTo>
                  <a:pt x="1388665" y="4996325"/>
                  <a:pt x="1155057" y="5042936"/>
                  <a:pt x="958015" y="5023822"/>
                </a:cubicBezTo>
                <a:cubicBezTo>
                  <a:pt x="760973" y="5004708"/>
                  <a:pt x="447377" y="5042844"/>
                  <a:pt x="0" y="5023822"/>
                </a:cubicBezTo>
                <a:cubicBezTo>
                  <a:pt x="15677" y="4793009"/>
                  <a:pt x="-2977" y="4720945"/>
                  <a:pt x="0" y="4446082"/>
                </a:cubicBezTo>
                <a:cubicBezTo>
                  <a:pt x="2977" y="4171219"/>
                  <a:pt x="8662" y="4019546"/>
                  <a:pt x="0" y="3717628"/>
                </a:cubicBezTo>
                <a:cubicBezTo>
                  <a:pt x="-8662" y="3415710"/>
                  <a:pt x="9777" y="3269928"/>
                  <a:pt x="0" y="3089651"/>
                </a:cubicBezTo>
                <a:cubicBezTo>
                  <a:pt x="-9777" y="2909374"/>
                  <a:pt x="13780" y="2715409"/>
                  <a:pt x="0" y="2361196"/>
                </a:cubicBezTo>
                <a:cubicBezTo>
                  <a:pt x="-13780" y="2006983"/>
                  <a:pt x="4474" y="2058038"/>
                  <a:pt x="0" y="1883933"/>
                </a:cubicBezTo>
                <a:cubicBezTo>
                  <a:pt x="-4474" y="1709828"/>
                  <a:pt x="31394" y="1459832"/>
                  <a:pt x="0" y="1205717"/>
                </a:cubicBezTo>
                <a:cubicBezTo>
                  <a:pt x="-31394" y="951602"/>
                  <a:pt x="-31266" y="578122"/>
                  <a:pt x="0" y="0"/>
                </a:cubicBezTo>
                <a:close/>
              </a:path>
              <a:path w="4722607" h="5023822" stroke="0" extrusionOk="0">
                <a:moveTo>
                  <a:pt x="0" y="0"/>
                </a:moveTo>
                <a:cubicBezTo>
                  <a:pt x="202279" y="-17377"/>
                  <a:pt x="350114" y="-14299"/>
                  <a:pt x="532980" y="0"/>
                </a:cubicBezTo>
                <a:cubicBezTo>
                  <a:pt x="715846" y="14299"/>
                  <a:pt x="894851" y="-3282"/>
                  <a:pt x="1065960" y="0"/>
                </a:cubicBezTo>
                <a:cubicBezTo>
                  <a:pt x="1237069" y="3282"/>
                  <a:pt x="1515705" y="-28626"/>
                  <a:pt x="1646166" y="0"/>
                </a:cubicBezTo>
                <a:cubicBezTo>
                  <a:pt x="1776627" y="28626"/>
                  <a:pt x="1983852" y="3983"/>
                  <a:pt x="2179146" y="0"/>
                </a:cubicBezTo>
                <a:cubicBezTo>
                  <a:pt x="2374440" y="-3983"/>
                  <a:pt x="2641924" y="-25567"/>
                  <a:pt x="2759352" y="0"/>
                </a:cubicBezTo>
                <a:cubicBezTo>
                  <a:pt x="2876780" y="25567"/>
                  <a:pt x="3139910" y="-1842"/>
                  <a:pt x="3292332" y="0"/>
                </a:cubicBezTo>
                <a:cubicBezTo>
                  <a:pt x="3444754" y="1842"/>
                  <a:pt x="3826531" y="-2523"/>
                  <a:pt x="3966990" y="0"/>
                </a:cubicBezTo>
                <a:cubicBezTo>
                  <a:pt x="4107449" y="2523"/>
                  <a:pt x="4487832" y="8536"/>
                  <a:pt x="4722607" y="0"/>
                </a:cubicBezTo>
                <a:cubicBezTo>
                  <a:pt x="4722689" y="123656"/>
                  <a:pt x="4735151" y="379227"/>
                  <a:pt x="4722607" y="577740"/>
                </a:cubicBezTo>
                <a:cubicBezTo>
                  <a:pt x="4710063" y="776253"/>
                  <a:pt x="4756303" y="922593"/>
                  <a:pt x="4722607" y="1255956"/>
                </a:cubicBezTo>
                <a:cubicBezTo>
                  <a:pt x="4688911" y="1589319"/>
                  <a:pt x="4704580" y="1594621"/>
                  <a:pt x="4722607" y="1883933"/>
                </a:cubicBezTo>
                <a:cubicBezTo>
                  <a:pt x="4740634" y="2173245"/>
                  <a:pt x="4696002" y="2216906"/>
                  <a:pt x="4722607" y="2461673"/>
                </a:cubicBezTo>
                <a:cubicBezTo>
                  <a:pt x="4749212" y="2706440"/>
                  <a:pt x="4745053" y="2763423"/>
                  <a:pt x="4722607" y="2938936"/>
                </a:cubicBezTo>
                <a:cubicBezTo>
                  <a:pt x="4700161" y="3114449"/>
                  <a:pt x="4732472" y="3435456"/>
                  <a:pt x="4722607" y="3617152"/>
                </a:cubicBezTo>
                <a:cubicBezTo>
                  <a:pt x="4712742" y="3798848"/>
                  <a:pt x="4739697" y="3927321"/>
                  <a:pt x="4722607" y="4194891"/>
                </a:cubicBezTo>
                <a:cubicBezTo>
                  <a:pt x="4705517" y="4462461"/>
                  <a:pt x="4757071" y="4786448"/>
                  <a:pt x="4722607" y="5023822"/>
                </a:cubicBezTo>
                <a:cubicBezTo>
                  <a:pt x="4387692" y="5007211"/>
                  <a:pt x="4381010" y="5019648"/>
                  <a:pt x="4047949" y="5023822"/>
                </a:cubicBezTo>
                <a:cubicBezTo>
                  <a:pt x="3714888" y="5027996"/>
                  <a:pt x="3501249" y="5025792"/>
                  <a:pt x="3326065" y="5023822"/>
                </a:cubicBezTo>
                <a:cubicBezTo>
                  <a:pt x="3150881" y="5021852"/>
                  <a:pt x="2900873" y="5031218"/>
                  <a:pt x="2604180" y="5023822"/>
                </a:cubicBezTo>
                <a:cubicBezTo>
                  <a:pt x="2307488" y="5016426"/>
                  <a:pt x="2156061" y="5038359"/>
                  <a:pt x="1976748" y="5023822"/>
                </a:cubicBezTo>
                <a:cubicBezTo>
                  <a:pt x="1797435" y="5009285"/>
                  <a:pt x="1704879" y="5009504"/>
                  <a:pt x="1443768" y="5023822"/>
                </a:cubicBezTo>
                <a:cubicBezTo>
                  <a:pt x="1182657" y="5038140"/>
                  <a:pt x="984323" y="5010056"/>
                  <a:pt x="721884" y="5023822"/>
                </a:cubicBezTo>
                <a:cubicBezTo>
                  <a:pt x="459445" y="5037588"/>
                  <a:pt x="258234" y="4996875"/>
                  <a:pt x="0" y="5023822"/>
                </a:cubicBezTo>
                <a:cubicBezTo>
                  <a:pt x="13803" y="4812772"/>
                  <a:pt x="-24303" y="4534286"/>
                  <a:pt x="0" y="4295368"/>
                </a:cubicBezTo>
                <a:cubicBezTo>
                  <a:pt x="24303" y="4056450"/>
                  <a:pt x="-15034" y="3986511"/>
                  <a:pt x="0" y="3717628"/>
                </a:cubicBezTo>
                <a:cubicBezTo>
                  <a:pt x="15034" y="3448745"/>
                  <a:pt x="-18647" y="3139182"/>
                  <a:pt x="0" y="2989174"/>
                </a:cubicBezTo>
                <a:cubicBezTo>
                  <a:pt x="18647" y="2839166"/>
                  <a:pt x="-19158" y="2638365"/>
                  <a:pt x="0" y="2361196"/>
                </a:cubicBezTo>
                <a:cubicBezTo>
                  <a:pt x="19158" y="2084027"/>
                  <a:pt x="-16608" y="1917670"/>
                  <a:pt x="0" y="1733219"/>
                </a:cubicBezTo>
                <a:cubicBezTo>
                  <a:pt x="16608" y="1548768"/>
                  <a:pt x="22397" y="1464212"/>
                  <a:pt x="0" y="1255956"/>
                </a:cubicBezTo>
                <a:cubicBezTo>
                  <a:pt x="-22397" y="1047700"/>
                  <a:pt x="-14468" y="985563"/>
                  <a:pt x="0" y="728454"/>
                </a:cubicBezTo>
                <a:cubicBezTo>
                  <a:pt x="14468" y="471345"/>
                  <a:pt x="21474" y="171484"/>
                  <a:pt x="0" y="0"/>
                </a:cubicBezTo>
                <a:close/>
              </a:path>
            </a:pathLst>
          </a:custGeom>
          <a:solidFill>
            <a:srgbClr val="F9F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4058327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3F31E-6A9E-3566-B825-F8345926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Coexistence Challenges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A2DA3C4-96EA-5AD6-49B5-09095250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34" y="1746023"/>
            <a:ext cx="6256835" cy="818729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Ericsson Hilda" pitchFamily="4" charset="0"/>
                <a:cs typeface="Ericsson Hilda Ligh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The real challenge</a:t>
            </a:r>
            <a:endParaRPr lang="en-US" sz="2000" dirty="0">
              <a:solidFill>
                <a:srgbClr val="FFFFFF"/>
              </a:solidFill>
              <a:latin typeface="Ericsson Hilda Ligh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Serving all of them simultaneously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33C7F735-839A-2ECF-D45A-71D3AD046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34" y="2564752"/>
            <a:ext cx="6256835" cy="356245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 rIns="182880" bIns="0" anchor="t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81818"/>
                </a:solidFill>
                <a:latin typeface="Ericsson Hilda"/>
                <a:ea typeface="Ericsson Hilda" pitchFamily="4" charset="0"/>
                <a:cs typeface="Ericsson Hilda Light"/>
              </a:rPr>
              <a:t>New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 orchestration models: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181818"/>
                </a:solidFill>
                <a:latin typeface="Ericsson Hilda"/>
                <a:ea typeface="Ericsson Hilda" pitchFamily="4" charset="0"/>
                <a:cs typeface="Ericsson Hilda Light"/>
              </a:rPr>
              <a:t>Enhanced automation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181818"/>
                </a:solidFill>
                <a:latin typeface="Ericsson Hilda"/>
                <a:ea typeface="Ericsson Hilda" pitchFamily="4" charset="0"/>
                <a:cs typeface="Ericsson Hilda Light"/>
              </a:rPr>
              <a:t>Flexible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 granularity: service, slice, flow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181818"/>
                </a:solidFill>
                <a:latin typeface="Ericsson Hilda"/>
                <a:ea typeface="Ericsson Hilda" pitchFamily="4" charset="0"/>
                <a:cs typeface="Ericsson Hilda Light"/>
              </a:rPr>
              <a:t>E2E Observability: network state and service assurance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Ericsson Hilda" pitchFamily="4" charset="0"/>
              <a:cs typeface="Ericsson Hilda Light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181818"/>
                </a:solidFill>
                <a:latin typeface="Ericsson Hilda"/>
                <a:ea typeface="Ericsson Hilda" pitchFamily="4" charset="0"/>
                <a:cs typeface="Ericsson Hilda Light"/>
              </a:rPr>
              <a:t>Priority, criticality, and access management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181818"/>
                </a:solidFill>
                <a:latin typeface="Ericsson Hilda"/>
                <a:ea typeface="Ericsson Hilda" pitchFamily="4" charset="0"/>
                <a:cs typeface="Ericsson Hilda Light"/>
              </a:rPr>
              <a:t>Gain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/loss accounting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2F607C-94F3-8112-9BCC-A5F4FA3F226F}"/>
              </a:ext>
            </a:extLst>
          </p:cNvPr>
          <p:cNvSpPr/>
          <p:nvPr/>
        </p:nvSpPr>
        <p:spPr>
          <a:xfrm>
            <a:off x="5287279" y="3428944"/>
            <a:ext cx="186965" cy="55547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131BD23A-4B9C-723C-A6E3-2C4F6991A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74" y="4016695"/>
            <a:ext cx="2013006" cy="491316"/>
          </a:xfrm>
          <a:prstGeom prst="rect">
            <a:avLst/>
          </a:prstGeom>
          <a:solidFill>
            <a:srgbClr val="AF78D2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Ericsson Hilda" pitchFamily="4" charset="0"/>
                <a:cs typeface="Ericsson Hilda Ligh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Dynamic QoS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C9C26941-BC3F-465D-89EF-51BDB0F62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74" y="4508011"/>
            <a:ext cx="2013006" cy="167192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 rIns="182880" bIns="0" anchor="t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Dynamic QoS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to ensure that network resources are aligned with fluctuating needs. 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B9132E99-F813-CF21-DF5C-488E1CA53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86" y="1746023"/>
            <a:ext cx="2001352" cy="491316"/>
          </a:xfrm>
          <a:prstGeom prst="rect">
            <a:avLst/>
          </a:prstGeom>
          <a:solidFill>
            <a:srgbClr val="FF3232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Ericsson Hilda" pitchFamily="4" charset="0"/>
                <a:cs typeface="Ericsson Hilda Ligh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Critical in Mobility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E37180EC-B5BA-4581-FFC0-EADEA4BD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86" y="2237339"/>
            <a:ext cx="2001352" cy="167192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 rIns="182880" bIns="0" anchor="t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mission-critical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 service requiring immediate, failure-free resource allocation, with no prior knowledge of location or usage time, and delivered under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high-speed mobility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72458-D099-8614-730F-C7493BCD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29" y="1746023"/>
            <a:ext cx="1989696" cy="491316"/>
          </a:xfrm>
          <a:prstGeom prst="rect">
            <a:avLst/>
          </a:prstGeom>
          <a:solidFill>
            <a:srgbClr val="FF8C0A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Nomadic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67E77-C232-5AA2-9699-C9669FBF9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29" y="2237339"/>
            <a:ext cx="2001351" cy="167192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 rIns="365760" bIns="0" anchor="t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A service that a user can access with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guaranteed QoS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while moving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across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different locations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without requiring the user to be tied to a fixed place. 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69B5F60A-07A2-203E-5936-5FCEE57B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85" y="4016695"/>
            <a:ext cx="2001352" cy="491316"/>
          </a:xfrm>
          <a:prstGeom prst="rect">
            <a:avLst/>
          </a:prstGeom>
          <a:solidFill>
            <a:srgbClr val="39997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Ericsson Hilda" pitchFamily="4" charset="0"/>
                <a:cs typeface="Ericsson Hilda Ligh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AI </a:t>
            </a:r>
            <a:r>
              <a:rPr lang="en-US" sz="1400" dirty="0">
                <a:solidFill>
                  <a:srgbClr val="FFFFFF"/>
                </a:solidFill>
                <a:latin typeface="Ericsson Hilda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rPr>
              <a:t>LLM Training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C957E570-309D-4492-27B3-C3C32B7A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86" y="4508011"/>
            <a:ext cx="2001352" cy="167192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 rIns="182880" bIns="0" anchor="t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Differentiated QoS across the radio–transport continuum  for connecting distributed edge and centralized DCs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Ericsson Hilda" pitchFamily="4" charset="0"/>
                <a:cs typeface="Ericsson Hilda Light"/>
              </a:rPr>
              <a:t>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Ericsson Hilda" pitchFamily="4" charset="0"/>
              <a:cs typeface="Ericsson Hilda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AE7405-8773-3733-59D1-949CC41FB1A5}"/>
              </a:ext>
            </a:extLst>
          </p:cNvPr>
          <p:cNvSpPr txBox="1"/>
          <p:nvPr/>
        </p:nvSpPr>
        <p:spPr>
          <a:xfrm>
            <a:off x="2291378" y="1394587"/>
            <a:ext cx="914400" cy="32020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61068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FBC2-2325-F29C-63D8-479AF141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881E0D78-01E5-7635-1F96-3A65EF0C0A49}"/>
              </a:ext>
            </a:extLst>
          </p:cNvPr>
          <p:cNvSpPr txBox="1">
            <a:spLocks/>
          </p:cNvSpPr>
          <p:nvPr/>
        </p:nvSpPr>
        <p:spPr>
          <a:xfrm>
            <a:off x="479425" y="476250"/>
            <a:ext cx="10521950" cy="1081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400" cap="none" spc="-1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 Light"/>
                <a:ea typeface="+mj-ea"/>
                <a:cs typeface="+mj-cs"/>
              </a:rPr>
              <a:t>Orchestrated Radio-Transport Network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6C9CE2C-88BA-33FB-5F92-41C90F6B81DA}"/>
              </a:ext>
            </a:extLst>
          </p:cNvPr>
          <p:cNvSpPr/>
          <p:nvPr/>
        </p:nvSpPr>
        <p:spPr>
          <a:xfrm>
            <a:off x="7663839" y="5316062"/>
            <a:ext cx="1970825" cy="1407081"/>
          </a:xfrm>
          <a:custGeom>
            <a:avLst/>
            <a:gdLst>
              <a:gd name="csX0" fmla="*/ 0 w 1970825"/>
              <a:gd name="csY0" fmla="*/ 0 h 1407081"/>
              <a:gd name="csX1" fmla="*/ 696358 w 1970825"/>
              <a:gd name="csY1" fmla="*/ 0 h 1407081"/>
              <a:gd name="csX2" fmla="*/ 1294175 w 1970825"/>
              <a:gd name="csY2" fmla="*/ 0 h 1407081"/>
              <a:gd name="csX3" fmla="*/ 1970825 w 1970825"/>
              <a:gd name="csY3" fmla="*/ 0 h 1407081"/>
              <a:gd name="csX4" fmla="*/ 1970825 w 1970825"/>
              <a:gd name="csY4" fmla="*/ 497169 h 1407081"/>
              <a:gd name="csX5" fmla="*/ 1970825 w 1970825"/>
              <a:gd name="csY5" fmla="*/ 966196 h 1407081"/>
              <a:gd name="csX6" fmla="*/ 1970825 w 1970825"/>
              <a:gd name="csY6" fmla="*/ 1407081 h 1407081"/>
              <a:gd name="csX7" fmla="*/ 1274467 w 1970825"/>
              <a:gd name="csY7" fmla="*/ 1407081 h 1407081"/>
              <a:gd name="csX8" fmla="*/ 597817 w 1970825"/>
              <a:gd name="csY8" fmla="*/ 1407081 h 1407081"/>
              <a:gd name="csX9" fmla="*/ 0 w 1970825"/>
              <a:gd name="csY9" fmla="*/ 1407081 h 1407081"/>
              <a:gd name="csX10" fmla="*/ 0 w 1970825"/>
              <a:gd name="csY10" fmla="*/ 966196 h 1407081"/>
              <a:gd name="csX11" fmla="*/ 0 w 1970825"/>
              <a:gd name="csY11" fmla="*/ 483098 h 1407081"/>
              <a:gd name="csX12" fmla="*/ 0 w 1970825"/>
              <a:gd name="csY12" fmla="*/ 0 h 14070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970825" h="1407081" fill="none" extrusionOk="0">
                <a:moveTo>
                  <a:pt x="0" y="0"/>
                </a:moveTo>
                <a:cubicBezTo>
                  <a:pt x="170292" y="-28801"/>
                  <a:pt x="372147" y="19533"/>
                  <a:pt x="696358" y="0"/>
                </a:cubicBezTo>
                <a:cubicBezTo>
                  <a:pt x="1020569" y="-19533"/>
                  <a:pt x="1013100" y="-3724"/>
                  <a:pt x="1294175" y="0"/>
                </a:cubicBezTo>
                <a:cubicBezTo>
                  <a:pt x="1575250" y="3724"/>
                  <a:pt x="1659842" y="6296"/>
                  <a:pt x="1970825" y="0"/>
                </a:cubicBezTo>
                <a:cubicBezTo>
                  <a:pt x="1979319" y="175615"/>
                  <a:pt x="1995052" y="304168"/>
                  <a:pt x="1970825" y="497169"/>
                </a:cubicBezTo>
                <a:cubicBezTo>
                  <a:pt x="1946598" y="690170"/>
                  <a:pt x="1975581" y="764028"/>
                  <a:pt x="1970825" y="966196"/>
                </a:cubicBezTo>
                <a:cubicBezTo>
                  <a:pt x="1966069" y="1168364"/>
                  <a:pt x="1973804" y="1222218"/>
                  <a:pt x="1970825" y="1407081"/>
                </a:cubicBezTo>
                <a:cubicBezTo>
                  <a:pt x="1814257" y="1379659"/>
                  <a:pt x="1602471" y="1392216"/>
                  <a:pt x="1274467" y="1407081"/>
                </a:cubicBezTo>
                <a:cubicBezTo>
                  <a:pt x="946463" y="1421946"/>
                  <a:pt x="826303" y="1403524"/>
                  <a:pt x="597817" y="1407081"/>
                </a:cubicBezTo>
                <a:cubicBezTo>
                  <a:pt x="369331" y="1410639"/>
                  <a:pt x="148166" y="1420515"/>
                  <a:pt x="0" y="1407081"/>
                </a:cubicBezTo>
                <a:cubicBezTo>
                  <a:pt x="-7278" y="1256348"/>
                  <a:pt x="-11348" y="1056754"/>
                  <a:pt x="0" y="966196"/>
                </a:cubicBezTo>
                <a:cubicBezTo>
                  <a:pt x="11348" y="875639"/>
                  <a:pt x="-23132" y="631500"/>
                  <a:pt x="0" y="483098"/>
                </a:cubicBezTo>
                <a:cubicBezTo>
                  <a:pt x="23132" y="334696"/>
                  <a:pt x="23591" y="96770"/>
                  <a:pt x="0" y="0"/>
                </a:cubicBezTo>
                <a:close/>
              </a:path>
              <a:path w="1970825" h="1407081" stroke="0" extrusionOk="0">
                <a:moveTo>
                  <a:pt x="0" y="0"/>
                </a:moveTo>
                <a:cubicBezTo>
                  <a:pt x="167700" y="29768"/>
                  <a:pt x="427481" y="-17"/>
                  <a:pt x="676650" y="0"/>
                </a:cubicBezTo>
                <a:cubicBezTo>
                  <a:pt x="925819" y="17"/>
                  <a:pt x="1108126" y="2856"/>
                  <a:pt x="1294175" y="0"/>
                </a:cubicBezTo>
                <a:cubicBezTo>
                  <a:pt x="1480224" y="-2856"/>
                  <a:pt x="1816137" y="31625"/>
                  <a:pt x="1970825" y="0"/>
                </a:cubicBezTo>
                <a:cubicBezTo>
                  <a:pt x="1978347" y="216892"/>
                  <a:pt x="1967938" y="322714"/>
                  <a:pt x="1970825" y="440885"/>
                </a:cubicBezTo>
                <a:cubicBezTo>
                  <a:pt x="1973712" y="559056"/>
                  <a:pt x="1965179" y="714519"/>
                  <a:pt x="1970825" y="923983"/>
                </a:cubicBezTo>
                <a:cubicBezTo>
                  <a:pt x="1976471" y="1133447"/>
                  <a:pt x="1972828" y="1177446"/>
                  <a:pt x="1970825" y="1407081"/>
                </a:cubicBezTo>
                <a:cubicBezTo>
                  <a:pt x="1684790" y="1407792"/>
                  <a:pt x="1605765" y="1377568"/>
                  <a:pt x="1353300" y="1407081"/>
                </a:cubicBezTo>
                <a:cubicBezTo>
                  <a:pt x="1100836" y="1436594"/>
                  <a:pt x="952077" y="1420583"/>
                  <a:pt x="676650" y="1407081"/>
                </a:cubicBezTo>
                <a:cubicBezTo>
                  <a:pt x="401223" y="1393580"/>
                  <a:pt x="247095" y="1374211"/>
                  <a:pt x="0" y="1407081"/>
                </a:cubicBezTo>
                <a:cubicBezTo>
                  <a:pt x="-7736" y="1270112"/>
                  <a:pt x="-4799" y="1040339"/>
                  <a:pt x="0" y="909912"/>
                </a:cubicBezTo>
                <a:cubicBezTo>
                  <a:pt x="4799" y="779485"/>
                  <a:pt x="-7811" y="627757"/>
                  <a:pt x="0" y="483098"/>
                </a:cubicBezTo>
                <a:cubicBezTo>
                  <a:pt x="7811" y="338439"/>
                  <a:pt x="14085" y="213350"/>
                  <a:pt x="0" y="0"/>
                </a:cubicBezTo>
                <a:close/>
              </a:path>
            </a:pathLst>
          </a:custGeom>
          <a:solidFill>
            <a:srgbClr val="E2F3FA"/>
          </a:solidFill>
          <a:ln w="9525">
            <a:extLst>
              <a:ext uri="{C807C97D-BFC1-408E-A445-0C87EB9F89A2}">
                <ask:lineSketchStyleProps xmlns:ask="http://schemas.microsoft.com/office/drawing/2018/sketchyshapes" sd="51445639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The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orchestrator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operates over an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abstraction layer 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which exposes transport capabilities to align service requests with available resources.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48A2BB-04E3-0D4E-91D3-537AF69DEE45}"/>
              </a:ext>
            </a:extLst>
          </p:cNvPr>
          <p:cNvSpPr/>
          <p:nvPr/>
        </p:nvSpPr>
        <p:spPr>
          <a:xfrm>
            <a:off x="5260299" y="5316062"/>
            <a:ext cx="2198209" cy="1407081"/>
          </a:xfrm>
          <a:custGeom>
            <a:avLst/>
            <a:gdLst>
              <a:gd name="csX0" fmla="*/ 0 w 2198209"/>
              <a:gd name="csY0" fmla="*/ 0 h 1407081"/>
              <a:gd name="csX1" fmla="*/ 549552 w 2198209"/>
              <a:gd name="csY1" fmla="*/ 0 h 1407081"/>
              <a:gd name="csX2" fmla="*/ 1143069 w 2198209"/>
              <a:gd name="csY2" fmla="*/ 0 h 1407081"/>
              <a:gd name="csX3" fmla="*/ 2198209 w 2198209"/>
              <a:gd name="csY3" fmla="*/ 0 h 1407081"/>
              <a:gd name="csX4" fmla="*/ 2198209 w 2198209"/>
              <a:gd name="csY4" fmla="*/ 483098 h 1407081"/>
              <a:gd name="csX5" fmla="*/ 2198209 w 2198209"/>
              <a:gd name="csY5" fmla="*/ 938054 h 1407081"/>
              <a:gd name="csX6" fmla="*/ 2198209 w 2198209"/>
              <a:gd name="csY6" fmla="*/ 1407081 h 1407081"/>
              <a:gd name="csX7" fmla="*/ 1626675 w 2198209"/>
              <a:gd name="csY7" fmla="*/ 1407081 h 1407081"/>
              <a:gd name="csX8" fmla="*/ 1033158 w 2198209"/>
              <a:gd name="csY8" fmla="*/ 1407081 h 1407081"/>
              <a:gd name="csX9" fmla="*/ 527570 w 2198209"/>
              <a:gd name="csY9" fmla="*/ 1407081 h 1407081"/>
              <a:gd name="csX10" fmla="*/ 0 w 2198209"/>
              <a:gd name="csY10" fmla="*/ 1407081 h 1407081"/>
              <a:gd name="csX11" fmla="*/ 0 w 2198209"/>
              <a:gd name="csY11" fmla="*/ 966196 h 1407081"/>
              <a:gd name="csX12" fmla="*/ 0 w 2198209"/>
              <a:gd name="csY12" fmla="*/ 469027 h 1407081"/>
              <a:gd name="csX13" fmla="*/ 0 w 2198209"/>
              <a:gd name="csY13" fmla="*/ 0 h 14070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198209" h="1407081" fill="none" extrusionOk="0">
                <a:moveTo>
                  <a:pt x="0" y="0"/>
                </a:moveTo>
                <a:cubicBezTo>
                  <a:pt x="225471" y="17665"/>
                  <a:pt x="407328" y="26922"/>
                  <a:pt x="549552" y="0"/>
                </a:cubicBezTo>
                <a:cubicBezTo>
                  <a:pt x="691776" y="-26922"/>
                  <a:pt x="899613" y="18095"/>
                  <a:pt x="1143069" y="0"/>
                </a:cubicBezTo>
                <a:cubicBezTo>
                  <a:pt x="1386525" y="-18095"/>
                  <a:pt x="1959010" y="-4896"/>
                  <a:pt x="2198209" y="0"/>
                </a:cubicBezTo>
                <a:cubicBezTo>
                  <a:pt x="2177999" y="192675"/>
                  <a:pt x="2204045" y="339581"/>
                  <a:pt x="2198209" y="483098"/>
                </a:cubicBezTo>
                <a:cubicBezTo>
                  <a:pt x="2192373" y="626615"/>
                  <a:pt x="2178969" y="711918"/>
                  <a:pt x="2198209" y="938054"/>
                </a:cubicBezTo>
                <a:cubicBezTo>
                  <a:pt x="2217449" y="1164190"/>
                  <a:pt x="2195644" y="1308591"/>
                  <a:pt x="2198209" y="1407081"/>
                </a:cubicBezTo>
                <a:cubicBezTo>
                  <a:pt x="1974445" y="1424264"/>
                  <a:pt x="1871057" y="1417353"/>
                  <a:pt x="1626675" y="1407081"/>
                </a:cubicBezTo>
                <a:cubicBezTo>
                  <a:pt x="1382293" y="1396809"/>
                  <a:pt x="1164038" y="1392896"/>
                  <a:pt x="1033158" y="1407081"/>
                </a:cubicBezTo>
                <a:cubicBezTo>
                  <a:pt x="902278" y="1421266"/>
                  <a:pt x="700098" y="1407619"/>
                  <a:pt x="527570" y="1407081"/>
                </a:cubicBezTo>
                <a:cubicBezTo>
                  <a:pt x="355042" y="1406543"/>
                  <a:pt x="110102" y="1411185"/>
                  <a:pt x="0" y="1407081"/>
                </a:cubicBezTo>
                <a:cubicBezTo>
                  <a:pt x="-5701" y="1307556"/>
                  <a:pt x="2922" y="1079560"/>
                  <a:pt x="0" y="966196"/>
                </a:cubicBezTo>
                <a:cubicBezTo>
                  <a:pt x="-2922" y="852832"/>
                  <a:pt x="-9839" y="688322"/>
                  <a:pt x="0" y="469027"/>
                </a:cubicBezTo>
                <a:cubicBezTo>
                  <a:pt x="9839" y="249732"/>
                  <a:pt x="15679" y="207159"/>
                  <a:pt x="0" y="0"/>
                </a:cubicBezTo>
                <a:close/>
              </a:path>
              <a:path w="2198209" h="1407081" stroke="0" extrusionOk="0">
                <a:moveTo>
                  <a:pt x="0" y="0"/>
                </a:moveTo>
                <a:cubicBezTo>
                  <a:pt x="210674" y="2521"/>
                  <a:pt x="325302" y="-21054"/>
                  <a:pt x="571534" y="0"/>
                </a:cubicBezTo>
                <a:cubicBezTo>
                  <a:pt x="817766" y="21054"/>
                  <a:pt x="952593" y="-2336"/>
                  <a:pt x="1077122" y="0"/>
                </a:cubicBezTo>
                <a:cubicBezTo>
                  <a:pt x="1201651" y="2336"/>
                  <a:pt x="1379792" y="-1070"/>
                  <a:pt x="1626675" y="0"/>
                </a:cubicBezTo>
                <a:cubicBezTo>
                  <a:pt x="1873558" y="1070"/>
                  <a:pt x="1983697" y="25889"/>
                  <a:pt x="2198209" y="0"/>
                </a:cubicBezTo>
                <a:cubicBezTo>
                  <a:pt x="2189502" y="176519"/>
                  <a:pt x="2182347" y="254017"/>
                  <a:pt x="2198209" y="454956"/>
                </a:cubicBezTo>
                <a:cubicBezTo>
                  <a:pt x="2214071" y="655895"/>
                  <a:pt x="2181298" y="705525"/>
                  <a:pt x="2198209" y="952125"/>
                </a:cubicBezTo>
                <a:cubicBezTo>
                  <a:pt x="2215120" y="1198725"/>
                  <a:pt x="2197686" y="1250821"/>
                  <a:pt x="2198209" y="1407081"/>
                </a:cubicBezTo>
                <a:cubicBezTo>
                  <a:pt x="2058534" y="1384506"/>
                  <a:pt x="1760926" y="1386656"/>
                  <a:pt x="1626675" y="1407081"/>
                </a:cubicBezTo>
                <a:cubicBezTo>
                  <a:pt x="1492424" y="1427506"/>
                  <a:pt x="1233100" y="1414021"/>
                  <a:pt x="1033158" y="1407081"/>
                </a:cubicBezTo>
                <a:cubicBezTo>
                  <a:pt x="833216" y="1400141"/>
                  <a:pt x="400251" y="1414714"/>
                  <a:pt x="0" y="1407081"/>
                </a:cubicBezTo>
                <a:cubicBezTo>
                  <a:pt x="7921" y="1257651"/>
                  <a:pt x="-15953" y="1132867"/>
                  <a:pt x="0" y="980266"/>
                </a:cubicBezTo>
                <a:cubicBezTo>
                  <a:pt x="15953" y="827666"/>
                  <a:pt x="1560" y="735859"/>
                  <a:pt x="0" y="539381"/>
                </a:cubicBezTo>
                <a:cubicBezTo>
                  <a:pt x="-1560" y="342903"/>
                  <a:pt x="10879" y="25548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extLst>
              <a:ext uri="{C807C97D-BFC1-408E-A445-0C87EB9F89A2}">
                <ask:lineSketchStyleProps xmlns:ask="http://schemas.microsoft.com/office/drawing/2018/sketchyshapes" sd="51445639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End-to-end needs from users and verticals are translated into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E2E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requirements, mapped to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Radio QoS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parameters and then to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Transport QoS 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parameters.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0EDA98-2131-1805-B4FE-916C7A0D11C4}"/>
              </a:ext>
            </a:extLst>
          </p:cNvPr>
          <p:cNvGrpSpPr/>
          <p:nvPr/>
        </p:nvGrpSpPr>
        <p:grpSpPr>
          <a:xfrm>
            <a:off x="5646204" y="1211579"/>
            <a:ext cx="5784088" cy="3892935"/>
            <a:chOff x="3315132" y="1756742"/>
            <a:chExt cx="5784088" cy="3892935"/>
          </a:xfrm>
        </p:grpSpPr>
        <p:pic>
          <p:nvPicPr>
            <p:cNvPr id="11" name="Picture Placeholder 31">
              <a:extLst>
                <a:ext uri="{FF2B5EF4-FFF2-40B4-BE49-F238E27FC236}">
                  <a16:creationId xmlns:a16="http://schemas.microsoft.com/office/drawing/2014/main" id="{6705DD21-4BE2-2902-E871-BEE0FB7D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223911" y="2384484"/>
              <a:ext cx="3152031" cy="3152032"/>
            </a:xfrm>
            <a:prstGeom prst="rect">
              <a:avLst/>
            </a:prstGeom>
          </p:spPr>
        </p:pic>
        <p:pic>
          <p:nvPicPr>
            <p:cNvPr id="12" name="Picture Placeholder 41">
              <a:extLst>
                <a:ext uri="{FF2B5EF4-FFF2-40B4-BE49-F238E27FC236}">
                  <a16:creationId xmlns:a16="http://schemas.microsoft.com/office/drawing/2014/main" id="{B8D47CDF-E0CA-9F30-7FDE-37E2F1F3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511148" y="3367956"/>
              <a:ext cx="471835" cy="457123"/>
            </a:xfrm>
            <a:prstGeom prst="rect">
              <a:avLst/>
            </a:prstGeom>
          </p:spPr>
        </p:pic>
        <p:pic>
          <p:nvPicPr>
            <p:cNvPr id="13" name="Picture Placeholder 41">
              <a:extLst>
                <a:ext uri="{FF2B5EF4-FFF2-40B4-BE49-F238E27FC236}">
                  <a16:creationId xmlns:a16="http://schemas.microsoft.com/office/drawing/2014/main" id="{CED616F8-6C6B-BAE4-BCC9-0D54E3C9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557711" y="3981071"/>
              <a:ext cx="471835" cy="45712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4F7ED9-B535-629C-5506-8D11FD9E73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2154" y="3781061"/>
              <a:ext cx="526423" cy="3028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15" name="Picture Placeholder 35">
              <a:extLst>
                <a:ext uri="{FF2B5EF4-FFF2-40B4-BE49-F238E27FC236}">
                  <a16:creationId xmlns:a16="http://schemas.microsoft.com/office/drawing/2014/main" id="{E18B57AF-AE8D-20A2-BF02-D4E1B7CC4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73" b="73"/>
            <a:stretch>
              <a:fillRect/>
            </a:stretch>
          </p:blipFill>
          <p:spPr>
            <a:xfrm>
              <a:off x="3529305" y="3106220"/>
              <a:ext cx="523471" cy="5234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1AB51F-5B4F-B023-30A1-16917E6A3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9305" y="3715721"/>
              <a:ext cx="536034" cy="314532"/>
            </a:xfrm>
            <a:prstGeom prst="rect">
              <a:avLst/>
            </a:prstGeom>
          </p:spPr>
        </p:pic>
        <p:pic>
          <p:nvPicPr>
            <p:cNvPr id="17" name="Picture Placeholder 41">
              <a:extLst>
                <a:ext uri="{FF2B5EF4-FFF2-40B4-BE49-F238E27FC236}">
                  <a16:creationId xmlns:a16="http://schemas.microsoft.com/office/drawing/2014/main" id="{E69A153F-27B4-3FBE-5DD9-9445872E3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511148" y="4649996"/>
              <a:ext cx="471835" cy="457123"/>
            </a:xfrm>
            <a:prstGeom prst="rect">
              <a:avLst/>
            </a:prstGeom>
          </p:spPr>
        </p:pic>
        <p:pic>
          <p:nvPicPr>
            <p:cNvPr id="18" name="Picture Placeholder 27">
              <a:extLst>
                <a:ext uri="{FF2B5EF4-FFF2-40B4-BE49-F238E27FC236}">
                  <a16:creationId xmlns:a16="http://schemas.microsoft.com/office/drawing/2014/main" id="{7267F6D5-CA44-F8E6-0FD0-7FAC8123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453131" y="4007352"/>
              <a:ext cx="675817" cy="675817"/>
            </a:xfrm>
            <a:prstGeom prst="rect">
              <a:avLst/>
            </a:prstGeom>
          </p:spPr>
        </p:pic>
        <p:pic>
          <p:nvPicPr>
            <p:cNvPr id="22" name="Picture Placeholder 49">
              <a:extLst>
                <a:ext uri="{FF2B5EF4-FFF2-40B4-BE49-F238E27FC236}">
                  <a16:creationId xmlns:a16="http://schemas.microsoft.com/office/drawing/2014/main" id="{BBE30E81-9E04-D395-480B-60CC7133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549926" y="4683169"/>
              <a:ext cx="482225" cy="482225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69CB5D5-0B09-0EF7-0D5D-9B1FAEFA10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7577" y="3269435"/>
              <a:ext cx="0" cy="18959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0F278C-B47F-68FC-488E-6699B4779B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13232" y="4399958"/>
              <a:ext cx="45018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F3CE50-29D3-47CE-8D6D-DCC14E7ADF09}"/>
                </a:ext>
              </a:extLst>
            </p:cNvPr>
            <p:cNvCxnSpPr>
              <a:cxnSpLocks/>
              <a:stCxn id="17" idx="2"/>
            </p:cNvCxnSpPr>
            <p:nvPr/>
          </p:nvCxnSpPr>
          <p:spPr bwMode="auto">
            <a:xfrm flipV="1">
              <a:off x="4747066" y="4574873"/>
              <a:ext cx="611859" cy="5322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0F02D2-040B-5623-993F-88B5A66B90F1}"/>
                </a:ext>
              </a:extLst>
            </p:cNvPr>
            <p:cNvSpPr txBox="1"/>
            <p:nvPr/>
          </p:nvSpPr>
          <p:spPr>
            <a:xfrm>
              <a:off x="4500632" y="1756742"/>
              <a:ext cx="4598588" cy="26041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1" i="0" u="none" strike="noStrike" kern="1000" cap="none" spc="-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Orchestrator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F006F3-CC85-512B-64D3-8A785AEC5E59}"/>
                </a:ext>
              </a:extLst>
            </p:cNvPr>
            <p:cNvSpPr txBox="1"/>
            <p:nvPr/>
          </p:nvSpPr>
          <p:spPr>
            <a:xfrm>
              <a:off x="6111791" y="3792539"/>
              <a:ext cx="13256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82"/>
                  </a:solidFill>
                  <a:latin typeface="Ericsson Hilda" panose="00000500000000000000" pitchFamily="2" charset="0"/>
                </a:rPr>
                <a:t>Transport Network</a:t>
              </a:r>
            </a:p>
          </p:txBody>
        </p:sp>
        <p:pic>
          <p:nvPicPr>
            <p:cNvPr id="2" name="Picture Placeholder 35">
              <a:extLst>
                <a:ext uri="{FF2B5EF4-FFF2-40B4-BE49-F238E27FC236}">
                  <a16:creationId xmlns:a16="http://schemas.microsoft.com/office/drawing/2014/main" id="{78F7A5F5-2317-9EB9-8F11-2D7B478A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8317430" y="3960500"/>
              <a:ext cx="585366" cy="585366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A6B294A-8783-9EB2-844B-FF3FC4CA25D7}"/>
                </a:ext>
              </a:extLst>
            </p:cNvPr>
            <p:cNvCxnSpPr/>
            <p:nvPr/>
          </p:nvCxnSpPr>
          <p:spPr>
            <a:xfrm>
              <a:off x="8331284" y="4243102"/>
              <a:ext cx="130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11383B3-830A-A525-D2BD-01CB3DCEB4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45265" y="2548659"/>
              <a:ext cx="32306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488D38-2A27-8DEB-7738-4E17BF9C9CAB}"/>
                </a:ext>
              </a:extLst>
            </p:cNvPr>
            <p:cNvSpPr txBox="1"/>
            <p:nvPr/>
          </p:nvSpPr>
          <p:spPr>
            <a:xfrm>
              <a:off x="3680922" y="2254804"/>
              <a:ext cx="1443731" cy="369332"/>
            </a:xfrm>
            <a:prstGeom prst="rect">
              <a:avLst/>
            </a:prstGeom>
            <a:solidFill>
              <a:srgbClr val="E2F3FA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+mn-lt"/>
                </a:rPr>
                <a:t>Exposition</a:t>
              </a:r>
              <a:r>
                <a:rPr lang="en-US" sz="900" dirty="0">
                  <a:latin typeface="+mn-lt"/>
                </a:rPr>
                <a:t> of </a:t>
              </a:r>
            </a:p>
            <a:p>
              <a:pPr algn="ctr"/>
              <a:r>
                <a:rPr lang="en-US" sz="900" dirty="0">
                  <a:latin typeface="+mn-lt"/>
                </a:rPr>
                <a:t>Transport Capabilities</a:t>
              </a:r>
              <a:endParaRPr lang="en-US" sz="900" dirty="0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ED08AF1D-93D7-D872-79D4-9849CBB8D5E5}"/>
                </a:ext>
              </a:extLst>
            </p:cNvPr>
            <p:cNvSpPr/>
            <p:nvPr/>
          </p:nvSpPr>
          <p:spPr bwMode="auto">
            <a:xfrm>
              <a:off x="5263446" y="2412008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13356FA-491B-E2F2-3B0F-7D7E98015FDB}"/>
                </a:ext>
              </a:extLst>
            </p:cNvPr>
            <p:cNvSpPr/>
            <p:nvPr/>
          </p:nvSpPr>
          <p:spPr bwMode="auto">
            <a:xfrm>
              <a:off x="5401011" y="2412008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8DE04482-9437-24D0-C6D9-1037433F380E}"/>
                </a:ext>
              </a:extLst>
            </p:cNvPr>
            <p:cNvSpPr/>
            <p:nvPr/>
          </p:nvSpPr>
          <p:spPr bwMode="auto">
            <a:xfrm>
              <a:off x="5538576" y="2412008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CBFE27A7-090F-640D-94C1-EE74237AC1DB}"/>
                </a:ext>
              </a:extLst>
            </p:cNvPr>
            <p:cNvSpPr/>
            <p:nvPr/>
          </p:nvSpPr>
          <p:spPr bwMode="auto">
            <a:xfrm>
              <a:off x="6565014" y="2404720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C0128112-A746-6712-A537-D7A07468FF84}"/>
                </a:ext>
              </a:extLst>
            </p:cNvPr>
            <p:cNvSpPr/>
            <p:nvPr/>
          </p:nvSpPr>
          <p:spPr bwMode="auto">
            <a:xfrm>
              <a:off x="6702579" y="2404720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D7F39A09-73DC-E33A-9E44-DAA253F33081}"/>
                </a:ext>
              </a:extLst>
            </p:cNvPr>
            <p:cNvSpPr/>
            <p:nvPr/>
          </p:nvSpPr>
          <p:spPr bwMode="auto">
            <a:xfrm>
              <a:off x="6840144" y="2404720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D23B625-740A-33E8-F858-D61C3574F4C0}"/>
                </a:ext>
              </a:extLst>
            </p:cNvPr>
            <p:cNvSpPr/>
            <p:nvPr/>
          </p:nvSpPr>
          <p:spPr bwMode="auto">
            <a:xfrm>
              <a:off x="7729017" y="2404720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9E9961E0-56E0-95AF-F649-904EDC8B86FB}"/>
                </a:ext>
              </a:extLst>
            </p:cNvPr>
            <p:cNvSpPr/>
            <p:nvPr/>
          </p:nvSpPr>
          <p:spPr bwMode="auto">
            <a:xfrm>
              <a:off x="7866582" y="2404720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65CEACA2-EDDC-6DEA-086C-99E3094E198A}"/>
                </a:ext>
              </a:extLst>
            </p:cNvPr>
            <p:cNvSpPr/>
            <p:nvPr/>
          </p:nvSpPr>
          <p:spPr bwMode="auto">
            <a:xfrm>
              <a:off x="8004147" y="2404720"/>
              <a:ext cx="121381" cy="103086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E01C10-0B7D-ECE8-5246-E59EF8D36718}"/>
                </a:ext>
              </a:extLst>
            </p:cNvPr>
            <p:cNvSpPr txBox="1"/>
            <p:nvPr/>
          </p:nvSpPr>
          <p:spPr>
            <a:xfrm>
              <a:off x="5879043" y="2076411"/>
              <a:ext cx="18898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Service-related parameters</a:t>
              </a:r>
              <a:endParaRPr lang="en-US" sz="1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B47BBD-8435-63D1-1F83-DE33FC027FB9}"/>
                </a:ext>
              </a:extLst>
            </p:cNvPr>
            <p:cNvSpPr txBox="1"/>
            <p:nvPr/>
          </p:nvSpPr>
          <p:spPr>
            <a:xfrm>
              <a:off x="3315132" y="5280345"/>
              <a:ext cx="91504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+mn-lt"/>
                </a:rPr>
                <a:t>E2E Service Requirements</a:t>
              </a:r>
              <a:endParaRPr lang="en-US" sz="9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688F49-D7DB-2252-9AC3-D3BA5C70B98A}"/>
                </a:ext>
              </a:extLst>
            </p:cNvPr>
            <p:cNvSpPr txBox="1"/>
            <p:nvPr/>
          </p:nvSpPr>
          <p:spPr>
            <a:xfrm>
              <a:off x="4456509" y="5266312"/>
              <a:ext cx="76740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900">
                  <a:latin typeface="+mn-lt"/>
                </a:rPr>
                <a:t>Radio QoS Parameters</a:t>
              </a:r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35D07E-F02E-497D-4DE5-7DCAF9FF962B}"/>
                </a:ext>
              </a:extLst>
            </p:cNvPr>
            <p:cNvSpPr txBox="1"/>
            <p:nvPr/>
          </p:nvSpPr>
          <p:spPr>
            <a:xfrm>
              <a:off x="5421935" y="5266312"/>
              <a:ext cx="915044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+mn-lt"/>
                </a:rPr>
                <a:t>Transport QoS Parameters</a:t>
              </a:r>
              <a:endParaRPr lang="en-US" sz="900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A64E5CF-412D-07E2-AD69-05EDDADA36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33419" y="4243102"/>
              <a:ext cx="0" cy="9724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diamond" w="med" len="med"/>
              <a:tailEnd type="none"/>
            </a:ln>
            <a:effectLst/>
          </p:spPr>
        </p:cxn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A05AF8E8-C19F-85B5-B282-F6BE626642AF}"/>
                </a:ext>
              </a:extLst>
            </p:cNvPr>
            <p:cNvSpPr/>
            <p:nvPr/>
          </p:nvSpPr>
          <p:spPr bwMode="auto">
            <a:xfrm rot="5400000">
              <a:off x="4270698" y="5378113"/>
              <a:ext cx="178025" cy="11495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57FC42DC-055A-2626-2FC1-5116D33E31AE}"/>
                </a:ext>
              </a:extLst>
            </p:cNvPr>
            <p:cNvSpPr/>
            <p:nvPr/>
          </p:nvSpPr>
          <p:spPr bwMode="auto">
            <a:xfrm rot="5400000">
              <a:off x="5243947" y="5378113"/>
              <a:ext cx="178025" cy="11495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pic>
          <p:nvPicPr>
            <p:cNvPr id="36" name="Picture Placeholder 29">
              <a:extLst>
                <a:ext uri="{FF2B5EF4-FFF2-40B4-BE49-F238E27FC236}">
                  <a16:creationId xmlns:a16="http://schemas.microsoft.com/office/drawing/2014/main" id="{EA7B61DE-F2B4-D966-76D4-19CDD6C06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4784859" y="2794896"/>
              <a:ext cx="503278" cy="50327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22B587-3AA1-C717-3CB5-98990B36D128}"/>
                </a:ext>
              </a:extLst>
            </p:cNvPr>
            <p:cNvSpPr txBox="1"/>
            <p:nvPr/>
          </p:nvSpPr>
          <p:spPr>
            <a:xfrm>
              <a:off x="5182687" y="2831206"/>
              <a:ext cx="821111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>
                  <a:latin typeface="+mn-lt"/>
                </a:rPr>
                <a:t>Admission Control</a:t>
              </a:r>
              <a:endParaRPr lang="en-US" sz="90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B735302-5608-939E-33D0-05111E0940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89266" y="3298174"/>
              <a:ext cx="199311" cy="5269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CFFF02-B57D-F9E1-7901-C243134DDFAF}"/>
                </a:ext>
              </a:extLst>
            </p:cNvPr>
            <p:cNvSpPr txBox="1"/>
            <p:nvPr/>
          </p:nvSpPr>
          <p:spPr>
            <a:xfrm>
              <a:off x="7945891" y="3039623"/>
              <a:ext cx="100351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>
                  <a:latin typeface="+mn-lt"/>
                </a:rPr>
                <a:t>Monitoring and Observability</a:t>
              </a:r>
              <a:endParaRPr lang="en-US" sz="900"/>
            </a:p>
          </p:txBody>
        </p:sp>
        <p:pic>
          <p:nvPicPr>
            <p:cNvPr id="48" name="Picture Placeholder 50">
              <a:extLst>
                <a:ext uri="{FF2B5EF4-FFF2-40B4-BE49-F238E27FC236}">
                  <a16:creationId xmlns:a16="http://schemas.microsoft.com/office/drawing/2014/main" id="{E126DB2A-BC21-7A86-EFC7-E0DDF1E01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7479912" y="2925333"/>
              <a:ext cx="547593" cy="547593"/>
            </a:xfrm>
            <a:prstGeom prst="rect">
              <a:avLst/>
            </a:prstGeom>
          </p:spPr>
        </p:pic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FD0162-2F64-DFD9-ACE6-4E4A678FE9F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39604" y="3316161"/>
              <a:ext cx="358487" cy="3135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292566-8FCF-1C89-C68D-BA1EFBDA52AD}"/>
              </a:ext>
            </a:extLst>
          </p:cNvPr>
          <p:cNvSpPr/>
          <p:nvPr/>
        </p:nvSpPr>
        <p:spPr>
          <a:xfrm>
            <a:off x="9790281" y="5316061"/>
            <a:ext cx="2198209" cy="1407081"/>
          </a:xfrm>
          <a:custGeom>
            <a:avLst/>
            <a:gdLst>
              <a:gd name="csX0" fmla="*/ 0 w 2198209"/>
              <a:gd name="csY0" fmla="*/ 0 h 1407081"/>
              <a:gd name="csX1" fmla="*/ 549552 w 2198209"/>
              <a:gd name="csY1" fmla="*/ 0 h 1407081"/>
              <a:gd name="csX2" fmla="*/ 1143069 w 2198209"/>
              <a:gd name="csY2" fmla="*/ 0 h 1407081"/>
              <a:gd name="csX3" fmla="*/ 2198209 w 2198209"/>
              <a:gd name="csY3" fmla="*/ 0 h 1407081"/>
              <a:gd name="csX4" fmla="*/ 2198209 w 2198209"/>
              <a:gd name="csY4" fmla="*/ 483098 h 1407081"/>
              <a:gd name="csX5" fmla="*/ 2198209 w 2198209"/>
              <a:gd name="csY5" fmla="*/ 938054 h 1407081"/>
              <a:gd name="csX6" fmla="*/ 2198209 w 2198209"/>
              <a:gd name="csY6" fmla="*/ 1407081 h 1407081"/>
              <a:gd name="csX7" fmla="*/ 1626675 w 2198209"/>
              <a:gd name="csY7" fmla="*/ 1407081 h 1407081"/>
              <a:gd name="csX8" fmla="*/ 1033158 w 2198209"/>
              <a:gd name="csY8" fmla="*/ 1407081 h 1407081"/>
              <a:gd name="csX9" fmla="*/ 527570 w 2198209"/>
              <a:gd name="csY9" fmla="*/ 1407081 h 1407081"/>
              <a:gd name="csX10" fmla="*/ 0 w 2198209"/>
              <a:gd name="csY10" fmla="*/ 1407081 h 1407081"/>
              <a:gd name="csX11" fmla="*/ 0 w 2198209"/>
              <a:gd name="csY11" fmla="*/ 966196 h 1407081"/>
              <a:gd name="csX12" fmla="*/ 0 w 2198209"/>
              <a:gd name="csY12" fmla="*/ 469027 h 1407081"/>
              <a:gd name="csX13" fmla="*/ 0 w 2198209"/>
              <a:gd name="csY13" fmla="*/ 0 h 14070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198209" h="1407081" fill="none" extrusionOk="0">
                <a:moveTo>
                  <a:pt x="0" y="0"/>
                </a:moveTo>
                <a:cubicBezTo>
                  <a:pt x="225471" y="17665"/>
                  <a:pt x="407328" y="26922"/>
                  <a:pt x="549552" y="0"/>
                </a:cubicBezTo>
                <a:cubicBezTo>
                  <a:pt x="691776" y="-26922"/>
                  <a:pt x="899613" y="18095"/>
                  <a:pt x="1143069" y="0"/>
                </a:cubicBezTo>
                <a:cubicBezTo>
                  <a:pt x="1386525" y="-18095"/>
                  <a:pt x="1959010" y="-4896"/>
                  <a:pt x="2198209" y="0"/>
                </a:cubicBezTo>
                <a:cubicBezTo>
                  <a:pt x="2177999" y="192675"/>
                  <a:pt x="2204045" y="339581"/>
                  <a:pt x="2198209" y="483098"/>
                </a:cubicBezTo>
                <a:cubicBezTo>
                  <a:pt x="2192373" y="626615"/>
                  <a:pt x="2178969" y="711918"/>
                  <a:pt x="2198209" y="938054"/>
                </a:cubicBezTo>
                <a:cubicBezTo>
                  <a:pt x="2217449" y="1164190"/>
                  <a:pt x="2195644" y="1308591"/>
                  <a:pt x="2198209" y="1407081"/>
                </a:cubicBezTo>
                <a:cubicBezTo>
                  <a:pt x="1974445" y="1424264"/>
                  <a:pt x="1871057" y="1417353"/>
                  <a:pt x="1626675" y="1407081"/>
                </a:cubicBezTo>
                <a:cubicBezTo>
                  <a:pt x="1382293" y="1396809"/>
                  <a:pt x="1164038" y="1392896"/>
                  <a:pt x="1033158" y="1407081"/>
                </a:cubicBezTo>
                <a:cubicBezTo>
                  <a:pt x="902278" y="1421266"/>
                  <a:pt x="700098" y="1407619"/>
                  <a:pt x="527570" y="1407081"/>
                </a:cubicBezTo>
                <a:cubicBezTo>
                  <a:pt x="355042" y="1406543"/>
                  <a:pt x="110102" y="1411185"/>
                  <a:pt x="0" y="1407081"/>
                </a:cubicBezTo>
                <a:cubicBezTo>
                  <a:pt x="-5701" y="1307556"/>
                  <a:pt x="2922" y="1079560"/>
                  <a:pt x="0" y="966196"/>
                </a:cubicBezTo>
                <a:cubicBezTo>
                  <a:pt x="-2922" y="852832"/>
                  <a:pt x="-9839" y="688322"/>
                  <a:pt x="0" y="469027"/>
                </a:cubicBezTo>
                <a:cubicBezTo>
                  <a:pt x="9839" y="249732"/>
                  <a:pt x="15679" y="207159"/>
                  <a:pt x="0" y="0"/>
                </a:cubicBezTo>
                <a:close/>
              </a:path>
              <a:path w="2198209" h="1407081" stroke="0" extrusionOk="0">
                <a:moveTo>
                  <a:pt x="0" y="0"/>
                </a:moveTo>
                <a:cubicBezTo>
                  <a:pt x="210674" y="2521"/>
                  <a:pt x="325302" y="-21054"/>
                  <a:pt x="571534" y="0"/>
                </a:cubicBezTo>
                <a:cubicBezTo>
                  <a:pt x="817766" y="21054"/>
                  <a:pt x="952593" y="-2336"/>
                  <a:pt x="1077122" y="0"/>
                </a:cubicBezTo>
                <a:cubicBezTo>
                  <a:pt x="1201651" y="2336"/>
                  <a:pt x="1379792" y="-1070"/>
                  <a:pt x="1626675" y="0"/>
                </a:cubicBezTo>
                <a:cubicBezTo>
                  <a:pt x="1873558" y="1070"/>
                  <a:pt x="1983697" y="25889"/>
                  <a:pt x="2198209" y="0"/>
                </a:cubicBezTo>
                <a:cubicBezTo>
                  <a:pt x="2189502" y="176519"/>
                  <a:pt x="2182347" y="254017"/>
                  <a:pt x="2198209" y="454956"/>
                </a:cubicBezTo>
                <a:cubicBezTo>
                  <a:pt x="2214071" y="655895"/>
                  <a:pt x="2181298" y="705525"/>
                  <a:pt x="2198209" y="952125"/>
                </a:cubicBezTo>
                <a:cubicBezTo>
                  <a:pt x="2215120" y="1198725"/>
                  <a:pt x="2197686" y="1250821"/>
                  <a:pt x="2198209" y="1407081"/>
                </a:cubicBezTo>
                <a:cubicBezTo>
                  <a:pt x="2058534" y="1384506"/>
                  <a:pt x="1760926" y="1386656"/>
                  <a:pt x="1626675" y="1407081"/>
                </a:cubicBezTo>
                <a:cubicBezTo>
                  <a:pt x="1492424" y="1427506"/>
                  <a:pt x="1233100" y="1414021"/>
                  <a:pt x="1033158" y="1407081"/>
                </a:cubicBezTo>
                <a:cubicBezTo>
                  <a:pt x="833216" y="1400141"/>
                  <a:pt x="400251" y="1414714"/>
                  <a:pt x="0" y="1407081"/>
                </a:cubicBezTo>
                <a:cubicBezTo>
                  <a:pt x="7921" y="1257651"/>
                  <a:pt x="-15953" y="1132867"/>
                  <a:pt x="0" y="980266"/>
                </a:cubicBezTo>
                <a:cubicBezTo>
                  <a:pt x="15953" y="827666"/>
                  <a:pt x="1560" y="735859"/>
                  <a:pt x="0" y="539381"/>
                </a:cubicBezTo>
                <a:cubicBezTo>
                  <a:pt x="-1560" y="342903"/>
                  <a:pt x="10879" y="255489"/>
                  <a:pt x="0" y="0"/>
                </a:cubicBezTo>
                <a:close/>
              </a:path>
            </a:pathLst>
          </a:custGeom>
          <a:solidFill>
            <a:srgbClr val="FFFFE1"/>
          </a:solidFill>
          <a:ln w="9525">
            <a:extLst>
              <a:ext uri="{C807C97D-BFC1-408E-A445-0C87EB9F89A2}">
                <ask:lineSketchStyleProps xmlns:ask="http://schemas.microsoft.com/office/drawing/2018/sketchyshapes" sd="51445639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Real‑time evaluation of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service requests 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against available resources while continuously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monitoring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network performance, ensuring </a:t>
            </a:r>
            <a:r>
              <a:rPr kumimoji="0" lang="en-US" sz="12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admitted services</a:t>
            </a:r>
            <a:r>
              <a:rPr kumimoji="0" lang="en-US" sz="12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meet their QoS needs.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C679D-6C6A-B5DC-CAF2-983E1C88C8B7}"/>
              </a:ext>
            </a:extLst>
          </p:cNvPr>
          <p:cNvSpPr txBox="1"/>
          <p:nvPr/>
        </p:nvSpPr>
        <p:spPr>
          <a:xfrm>
            <a:off x="490686" y="1557338"/>
            <a:ext cx="4525411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Monetization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is enabled by turning network capabilities into “consumable” services, differentiated connectivity exposed via APIs and supported by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observability/prediction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lvl="1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Automation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through orchestration, is essential to determine “the cost”, not just hardware or operational costs.</a:t>
            </a:r>
          </a:p>
          <a:p>
            <a:pPr marL="285750" lvl="1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AI aligns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differentiated service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intents (value, criticality, extended QoS) with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physical resources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across radio and transport.</a:t>
            </a:r>
          </a:p>
          <a:p>
            <a:pPr marL="285750" lvl="1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Heterogeneity forces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multi-objective optimization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SLA and resiliency/availability, cost-per-bit and energy, using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prediction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plus real-time reaction (admission, provisioning, assurance).</a:t>
            </a:r>
          </a:p>
          <a:p>
            <a:pPr marL="285750" lvl="1" indent="-285750" algn="just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14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47B5-6E52-4333-8D07-804BBA66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255289" cy="1081088"/>
          </a:xfrm>
        </p:spPr>
        <p:txBody>
          <a:bodyPr/>
          <a:lstStyle/>
          <a:p>
            <a:r>
              <a:rPr lang="en-US" dirty="0"/>
              <a:t>Four Levers for Reducing Operational 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58099-4972-4551-ACF7-CB7E6526F239}"/>
              </a:ext>
            </a:extLst>
          </p:cNvPr>
          <p:cNvSpPr>
            <a:spLocks/>
          </p:cNvSpPr>
          <p:nvPr/>
        </p:nvSpPr>
        <p:spPr bwMode="auto">
          <a:xfrm>
            <a:off x="498502" y="1845795"/>
            <a:ext cx="2573311" cy="43936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182880" tIns="162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network optimization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forecasting and AI learned policies, triggering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proactive decisions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real time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improving overall resource usage efficiency and long-term stability, which supports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cost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while ensure </a:t>
            </a:r>
            <a:r>
              <a:rPr lang="en-US" sz="1400" b="1" kern="1200" dirty="0">
                <a:latin typeface="+mn-lt"/>
                <a:ea typeface="+mn-ea"/>
                <a:cs typeface="+mn-cs"/>
              </a:rPr>
              <a:t>differentiated connectivity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BB4DC-7F1B-480D-9D9B-6344DDBC9385}"/>
              </a:ext>
            </a:extLst>
          </p:cNvPr>
          <p:cNvSpPr>
            <a:spLocks/>
          </p:cNvSpPr>
          <p:nvPr/>
        </p:nvSpPr>
        <p:spPr bwMode="auto">
          <a:xfrm>
            <a:off x="3380247" y="1845795"/>
            <a:ext cx="2569464" cy="43936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182880" tIns="162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kern="1200" dirty="0">
                <a:latin typeface="+mn-lt"/>
                <a:ea typeface="+mn-ea"/>
                <a:cs typeface="+mn-cs"/>
              </a:rPr>
              <a:t>Observability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at packet and optical levels for automated </a:t>
            </a:r>
            <a:r>
              <a:rPr lang="en-US" sz="1400" b="1" kern="1200" dirty="0">
                <a:latin typeface="+mn-lt"/>
                <a:ea typeface="+mn-ea"/>
                <a:cs typeface="+mn-cs"/>
              </a:rPr>
              <a:t>anomaly detection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and </a:t>
            </a:r>
            <a:r>
              <a:rPr lang="en-US" sz="1400" b="1" kern="1200" dirty="0">
                <a:latin typeface="+mn-lt"/>
                <a:ea typeface="+mn-ea"/>
                <a:cs typeface="+mn-cs"/>
              </a:rPr>
              <a:t>route cause analysis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triggering actions such as rerouting or scaling, with manual intervention as fallback, enabling faster recovery and reducing operational workload and cost.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BDC8DE-C97D-4526-8B42-0D1DB590E2DF}"/>
              </a:ext>
            </a:extLst>
          </p:cNvPr>
          <p:cNvSpPr>
            <a:spLocks/>
          </p:cNvSpPr>
          <p:nvPr/>
        </p:nvSpPr>
        <p:spPr bwMode="auto">
          <a:xfrm>
            <a:off x="6258145" y="1845795"/>
            <a:ext cx="2569464" cy="43936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182880" tIns="162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kern="1200" dirty="0">
                <a:latin typeface="+mn-lt"/>
                <a:ea typeface="+mn-ea"/>
                <a:cs typeface="+mn-cs"/>
              </a:rPr>
              <a:t>Transport automation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with </a:t>
            </a:r>
            <a:r>
              <a:rPr lang="en-US" sz="1400" b="1" kern="1200" dirty="0">
                <a:latin typeface="+mn-lt"/>
                <a:ea typeface="+mn-ea"/>
                <a:cs typeface="+mn-cs"/>
              </a:rPr>
              <a:t>flexible low-cost optics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, tailored for the access segment. It enables rapid reconfiguration, remote control, and automated provisioning</a:t>
            </a:r>
            <a:r>
              <a:rPr lang="en-US" sz="1400" kern="1200">
                <a:latin typeface="+mn-lt"/>
                <a:ea typeface="+mn-ea"/>
                <a:cs typeface="+mn-cs"/>
              </a:rPr>
              <a:t>, with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fine-grained telemetry.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49A44-4BED-4B44-9DA0-3EF72597FAC5}"/>
              </a:ext>
            </a:extLst>
          </p:cNvPr>
          <p:cNvSpPr>
            <a:spLocks/>
          </p:cNvSpPr>
          <p:nvPr/>
        </p:nvSpPr>
        <p:spPr bwMode="auto">
          <a:xfrm>
            <a:off x="9136044" y="1845795"/>
            <a:ext cx="2569464" cy="43936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182880" tIns="162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kern="1200" dirty="0">
                <a:latin typeface="+mn-lt"/>
                <a:ea typeface="+mn-ea"/>
                <a:cs typeface="+mn-cs"/>
              </a:rPr>
              <a:t>Packet optical integration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to</a:t>
            </a:r>
            <a:r>
              <a:rPr lang="en-US" sz="14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combine packet-layer agility with optical-layer bandwidth and low latency, enabling efficient end-to-end transport, with packet offload savings.</a:t>
            </a:r>
          </a:p>
        </p:txBody>
      </p:sp>
      <p:pic>
        <p:nvPicPr>
          <p:cNvPr id="3" name="Picture Placeholder 41">
            <a:extLst>
              <a:ext uri="{FF2B5EF4-FFF2-40B4-BE49-F238E27FC236}">
                <a16:creationId xmlns:a16="http://schemas.microsoft.com/office/drawing/2014/main" id="{FF1FEE00-6769-D3DF-328D-742E7DF6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44581" y="2150426"/>
            <a:ext cx="1081151" cy="1081151"/>
          </a:xfrm>
          <a:prstGeom prst="rect">
            <a:avLst/>
          </a:prstGeom>
        </p:spPr>
      </p:pic>
      <p:grpSp>
        <p:nvGrpSpPr>
          <p:cNvPr id="4" name="Picture Placeholder 37">
            <a:extLst>
              <a:ext uri="{FF2B5EF4-FFF2-40B4-BE49-F238E27FC236}">
                <a16:creationId xmlns:a16="http://schemas.microsoft.com/office/drawing/2014/main" id="{94554988-A7C0-1517-5447-83B4F855E4C7}"/>
              </a:ext>
            </a:extLst>
          </p:cNvPr>
          <p:cNvGrpSpPr/>
          <p:nvPr/>
        </p:nvGrpSpPr>
        <p:grpSpPr>
          <a:xfrm>
            <a:off x="4204535" y="2394140"/>
            <a:ext cx="675814" cy="593721"/>
            <a:chOff x="7198747" y="4410221"/>
            <a:chExt cx="675814" cy="593721"/>
          </a:xfrm>
          <a:solidFill>
            <a:schemeClr val="tx1"/>
          </a:solidFill>
        </p:grpSpPr>
        <p:sp>
          <p:nvSpPr>
            <p:cNvPr id="5" name="Freeform 22">
              <a:extLst>
                <a:ext uri="{FF2B5EF4-FFF2-40B4-BE49-F238E27FC236}">
                  <a16:creationId xmlns:a16="http://schemas.microsoft.com/office/drawing/2014/main" id="{E88F9EED-2251-1783-DDFE-7C42B3EE6517}"/>
                </a:ext>
              </a:extLst>
            </p:cNvPr>
            <p:cNvSpPr/>
            <p:nvPr/>
          </p:nvSpPr>
          <p:spPr>
            <a:xfrm>
              <a:off x="7198747" y="4410221"/>
              <a:ext cx="675814" cy="592415"/>
            </a:xfrm>
            <a:custGeom>
              <a:avLst/>
              <a:gdLst>
                <a:gd name="connsiteX0" fmla="*/ 48659 w 675814"/>
                <a:gd name="connsiteY0" fmla="*/ 296208 h 592415"/>
                <a:gd name="connsiteX1" fmla="*/ 193283 w 675814"/>
                <a:gd name="connsiteY1" fmla="*/ 42896 h 592415"/>
                <a:gd name="connsiteX2" fmla="*/ 482532 w 675814"/>
                <a:gd name="connsiteY2" fmla="*/ 42896 h 592415"/>
                <a:gd name="connsiteX3" fmla="*/ 626706 w 675814"/>
                <a:gd name="connsiteY3" fmla="*/ 296208 h 592415"/>
                <a:gd name="connsiteX4" fmla="*/ 482532 w 675814"/>
                <a:gd name="connsiteY4" fmla="*/ 549520 h 592415"/>
                <a:gd name="connsiteX5" fmla="*/ 193283 w 675814"/>
                <a:gd name="connsiteY5" fmla="*/ 549520 h 592415"/>
                <a:gd name="connsiteX6" fmla="*/ 168954 w 675814"/>
                <a:gd name="connsiteY6" fmla="*/ 0 h 592415"/>
                <a:gd name="connsiteX7" fmla="*/ 0 w 675814"/>
                <a:gd name="connsiteY7" fmla="*/ 296208 h 592415"/>
                <a:gd name="connsiteX8" fmla="*/ 168954 w 675814"/>
                <a:gd name="connsiteY8" fmla="*/ 592416 h 592415"/>
                <a:gd name="connsiteX9" fmla="*/ 506861 w 675814"/>
                <a:gd name="connsiteY9" fmla="*/ 592416 h 592415"/>
                <a:gd name="connsiteX10" fmla="*/ 675815 w 675814"/>
                <a:gd name="connsiteY10" fmla="*/ 296208 h 592415"/>
                <a:gd name="connsiteX11" fmla="*/ 506861 w 675814"/>
                <a:gd name="connsiteY11" fmla="*/ 0 h 59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814" h="592415">
                  <a:moveTo>
                    <a:pt x="48659" y="296208"/>
                  </a:moveTo>
                  <a:lnTo>
                    <a:pt x="193283" y="42896"/>
                  </a:lnTo>
                  <a:lnTo>
                    <a:pt x="482532" y="42896"/>
                  </a:lnTo>
                  <a:lnTo>
                    <a:pt x="626706" y="296208"/>
                  </a:lnTo>
                  <a:lnTo>
                    <a:pt x="482532" y="549520"/>
                  </a:lnTo>
                  <a:lnTo>
                    <a:pt x="193283" y="549520"/>
                  </a:lnTo>
                  <a:close/>
                  <a:moveTo>
                    <a:pt x="168954" y="0"/>
                  </a:moveTo>
                  <a:lnTo>
                    <a:pt x="0" y="296208"/>
                  </a:lnTo>
                  <a:lnTo>
                    <a:pt x="168954" y="592416"/>
                  </a:lnTo>
                  <a:lnTo>
                    <a:pt x="506861" y="592416"/>
                  </a:lnTo>
                  <a:lnTo>
                    <a:pt x="675815" y="296208"/>
                  </a:lnTo>
                  <a:lnTo>
                    <a:pt x="506861" y="0"/>
                  </a:lnTo>
                  <a:close/>
                </a:path>
              </a:pathLst>
            </a:custGeom>
            <a:grpFill/>
            <a:ln w="446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4AB83245-8E6A-B3BE-686B-69F394C6C7FA}"/>
                </a:ext>
              </a:extLst>
            </p:cNvPr>
            <p:cNvSpPr/>
            <p:nvPr/>
          </p:nvSpPr>
          <p:spPr>
            <a:xfrm>
              <a:off x="7502863" y="4525814"/>
              <a:ext cx="67581" cy="361229"/>
            </a:xfrm>
            <a:custGeom>
              <a:avLst/>
              <a:gdLst>
                <a:gd name="connsiteX0" fmla="*/ 11264 w 67581"/>
                <a:gd name="connsiteY0" fmla="*/ 248345 h 361229"/>
                <a:gd name="connsiteX1" fmla="*/ 11264 w 67581"/>
                <a:gd name="connsiteY1" fmla="*/ 0 h 361229"/>
                <a:gd name="connsiteX2" fmla="*/ 56318 w 67581"/>
                <a:gd name="connsiteY2" fmla="*/ 0 h 361229"/>
                <a:gd name="connsiteX3" fmla="*/ 56318 w 67581"/>
                <a:gd name="connsiteY3" fmla="*/ 248345 h 361229"/>
                <a:gd name="connsiteX4" fmla="*/ 33791 w 67581"/>
                <a:gd name="connsiteY4" fmla="*/ 361229 h 361229"/>
                <a:gd name="connsiteX5" fmla="*/ 0 w 67581"/>
                <a:gd name="connsiteY5" fmla="*/ 327364 h 361229"/>
                <a:gd name="connsiteX6" fmla="*/ 33791 w 67581"/>
                <a:gd name="connsiteY6" fmla="*/ 293499 h 361229"/>
                <a:gd name="connsiteX7" fmla="*/ 67581 w 67581"/>
                <a:gd name="connsiteY7" fmla="*/ 327364 h 361229"/>
                <a:gd name="connsiteX8" fmla="*/ 33791 w 67581"/>
                <a:gd name="connsiteY8" fmla="*/ 361229 h 36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81" h="361229">
                  <a:moveTo>
                    <a:pt x="11264" y="248345"/>
                  </a:moveTo>
                  <a:lnTo>
                    <a:pt x="11264" y="0"/>
                  </a:lnTo>
                  <a:lnTo>
                    <a:pt x="56318" y="0"/>
                  </a:lnTo>
                  <a:lnTo>
                    <a:pt x="56318" y="248345"/>
                  </a:lnTo>
                  <a:close/>
                  <a:moveTo>
                    <a:pt x="33791" y="361229"/>
                  </a:moveTo>
                  <a:cubicBezTo>
                    <a:pt x="15129" y="361229"/>
                    <a:pt x="0" y="346067"/>
                    <a:pt x="0" y="327364"/>
                  </a:cubicBezTo>
                  <a:cubicBezTo>
                    <a:pt x="0" y="308661"/>
                    <a:pt x="15129" y="293499"/>
                    <a:pt x="33791" y="293499"/>
                  </a:cubicBezTo>
                  <a:cubicBezTo>
                    <a:pt x="52453" y="293499"/>
                    <a:pt x="67581" y="308661"/>
                    <a:pt x="67581" y="327364"/>
                  </a:cubicBezTo>
                  <a:cubicBezTo>
                    <a:pt x="67581" y="346067"/>
                    <a:pt x="52453" y="361229"/>
                    <a:pt x="33791" y="361229"/>
                  </a:cubicBezTo>
                  <a:close/>
                </a:path>
              </a:pathLst>
            </a:custGeom>
            <a:grpFill/>
            <a:ln w="446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0F064643-9F0B-9367-73A6-8DFC2DA4C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3077" y="2522367"/>
            <a:ext cx="759600" cy="330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220497-6E72-553A-209E-B21F4D5D4376}"/>
              </a:ext>
            </a:extLst>
          </p:cNvPr>
          <p:cNvGrpSpPr/>
          <p:nvPr/>
        </p:nvGrpSpPr>
        <p:grpSpPr>
          <a:xfrm>
            <a:off x="10103789" y="2278907"/>
            <a:ext cx="779929" cy="707648"/>
            <a:chOff x="9946623" y="2367245"/>
            <a:chExt cx="779929" cy="70764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369D934-3C09-7B23-1B28-F5808916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31489" y="2773589"/>
              <a:ext cx="446058" cy="19393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2BE46C-D50F-7B64-1E35-BCE4EBA0DDCB}"/>
                </a:ext>
              </a:extLst>
            </p:cNvPr>
            <p:cNvSpPr/>
            <p:nvPr/>
          </p:nvSpPr>
          <p:spPr>
            <a:xfrm>
              <a:off x="9946623" y="2367245"/>
              <a:ext cx="779929" cy="707648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en-US" dirty="0" err="1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B7995A2-CC4B-03CC-9730-54DC10CF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31403" y="2438338"/>
              <a:ext cx="246229" cy="24622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7332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B82FA-4AB1-EDB8-C089-D50355DFB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646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557219729437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55721972787480"/>
</p:tagLst>
</file>

<file path=ppt/theme/theme1.xml><?xml version="1.0" encoding="utf-8"?>
<a:theme xmlns:a="http://schemas.openxmlformats.org/drawingml/2006/main" name="PresentationTemplate2025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Bef>
            <a:spcPts val="800"/>
          </a:spcBef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tabLst/>
          <a:defRPr kumimoji="0" sz="2000" b="0" i="0" u="none" strike="noStrike" kern="1000" cap="none" spc="-30" normalizeH="0" baseline="0" noProof="0" dirty="0" err="1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61F604A9A64C9627B875CBEE0D49" ma:contentTypeVersion="15" ma:contentTypeDescription="Create a new document." ma:contentTypeScope="" ma:versionID="a479c757ef17ea2b01d6697cee2b70c6">
  <xsd:schema xmlns:xsd="http://www.w3.org/2001/XMLSchema" xmlns:xs="http://www.w3.org/2001/XMLSchema" xmlns:p="http://schemas.microsoft.com/office/2006/metadata/properties" xmlns:ns3="92e1255f-bb7b-4dc9-b051-584cc104eb44" xmlns:ns4="a6550eff-0fc9-443f-8e77-72cbcf778382" targetNamespace="http://schemas.microsoft.com/office/2006/metadata/properties" ma:root="true" ma:fieldsID="08df2d0f55032e4052d032aa8ec7ed1f" ns3:_="" ns4:_="">
    <xsd:import namespace="92e1255f-bb7b-4dc9-b051-584cc104eb44"/>
    <xsd:import namespace="a6550eff-0fc9-443f-8e77-72cbcf778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1255f-bb7b-4dc9-b051-584cc104e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0eff-0fc9-443f-8e77-72cbcf778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hideIfNoUserInteractionRequired":false,"distinct":true,"required":false,"autoSelectFirstOption":false,"helpTexts":{"prefix":"","postfix":"(If no external confidentiality class then please choose the blank value)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"},"spacing":{},"dataSource":"PowerPoint Document Type","type":"comboBox","name":"DocTypePresentation","label":"Document Type","fullyQualifiedName":"DocTypePresentation"},{"required":false,"placeholder":"","lines":0,"helpTexts":{"prefix":"","postfix":"(Commonly assigned by EriDoc)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(The language code will be appended to the Document No.)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dataSource":"PPT FooterVisibility","displayColumn":"showDocNo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No","label":"Show document number in footer?","fullyQualifiedName":"Doc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(Overwritten with EriDoc values at check-in)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KUZUR+508Er6G4uouF6+gIfequJc034xttSaBKLHvv46/MO3foAVgaU1EMgbQQpI/RjIgT/dJy7AqyU4d2VZ2g=="},{"name":"ConfidentialityClass","value":"cT/FOwTWaPknrhRlNMh4SQ=="},{"name":"ExternalConfidentialityLabel","value":"u2D/MG3wyuAQhkGvE2fPaA=="},{"name":"LanguageCode","value":"5wlu7ZdPxHQj1W0w+yTNSg=="},{"name":"Date","value":"nfxWLlhD901hsGMRjyT2eA=="},{"name":"TemplateType","value":"5wlu7ZdPxHQj1W0w+yTNSg=="},{"name":"DocTitle","value":"5wlu7ZdPxHQj1W0w+yTNSg=="},{"name":"TotalPageNo","value":"5wlu7ZdPxHQj1W0w+yTNSg=="},{"name":"DocNo","value":"5wlu7ZdPxHQj1W0w+yTNSg=="}]}]]></TemplafyFormConfiguration>
</file>

<file path=customXml/item5.xml><?xml version="1.0" encoding="utf-8"?>
<TemplafyTemplateConfiguration><![CDATA[{"elementsMetadata":[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,{"propertyName":"DocNoVisible","propertyValue":"{{Form.DocNo.ShowDocNo}}","disableUpdates":false,"type":"customDocumentProperty"}],"templateName":"","templateDescription":"","enableDocumentContentUpdater":true,"version":"1.9"}]]></TemplafyTemplateConfiguration>
</file>

<file path=customXml/item6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EDDE3-EA02-4A8F-B8F8-0606A0AA45FC}">
  <ds:schemaRefs/>
</ds:datastoreItem>
</file>

<file path=customXml/itemProps2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58578-4028-422E-A2BB-56A6BD230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1255f-bb7b-4dc9-b051-584cc104eb44"/>
    <ds:schemaRef ds:uri="a6550eff-0fc9-443f-8e77-72cbcf778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92C3DF5-A179-4E2D-BD20-07044B39171F}">
  <ds:schemaRefs/>
</ds:datastoreItem>
</file>

<file path=customXml/itemProps5.xml><?xml version="1.0" encoding="utf-8"?>
<ds:datastoreItem xmlns:ds="http://schemas.openxmlformats.org/officeDocument/2006/customXml" ds:itemID="{07958A4E-FAB1-42E4-B6B5-29B01F63F87B}">
  <ds:schemaRefs/>
</ds:datastoreItem>
</file>

<file path=customXml/itemProps6.xml><?xml version="1.0" encoding="utf-8"?>
<ds:datastoreItem xmlns:ds="http://schemas.openxmlformats.org/officeDocument/2006/customXml" ds:itemID="{C09F197C-6A49-47D0-B877-F88807989676}">
  <ds:schemaRefs/>
</ds:datastoreItem>
</file>

<file path=customXml/itemProps7.xml><?xml version="1.0" encoding="utf-8"?>
<ds:datastoreItem xmlns:ds="http://schemas.openxmlformats.org/officeDocument/2006/customXml" ds:itemID="{56F2EE69-0CCA-4F48-BE22-EC4A886C57A7}">
  <ds:schemaRefs>
    <ds:schemaRef ds:uri="http://schemas.microsoft.com/office/infopath/2007/PartnerControls"/>
    <ds:schemaRef ds:uri="a6550eff-0fc9-443f-8e77-72cbcf778382"/>
    <ds:schemaRef ds:uri="http://schemas.microsoft.com/office/2006/documentManagement/types"/>
    <ds:schemaRef ds:uri="http://schemas.microsoft.com/office/2006/metadata/properties"/>
    <ds:schemaRef ds:uri="http://purl.org/dc/elements/1.1/"/>
    <ds:schemaRef ds:uri="92e1255f-bb7b-4dc9-b051-584cc104eb4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4529</TotalTime>
  <Words>1159</Words>
  <Application>Microsoft Office PowerPoint</Application>
  <PresentationFormat>Widescreen</PresentationFormat>
  <Paragraphs>170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Ericsson Technical Icons</vt:lpstr>
      <vt:lpstr>Ericsson Hilda Light</vt:lpstr>
      <vt:lpstr>Ericsson Hilda ExtraLight</vt:lpstr>
      <vt:lpstr>Arial</vt:lpstr>
      <vt:lpstr>Ericsson Hilda</vt:lpstr>
      <vt:lpstr>Ericsson Hilda ExtraBold</vt:lpstr>
      <vt:lpstr>Wingdings</vt:lpstr>
      <vt:lpstr>PresentationTemplate2025</vt:lpstr>
      <vt:lpstr>PowerPoint Presentation</vt:lpstr>
      <vt:lpstr>PowerPoint Presentation</vt:lpstr>
      <vt:lpstr>PowerPoint Presentation</vt:lpstr>
      <vt:lpstr>Traditional vs Extended QoS</vt:lpstr>
      <vt:lpstr>Service Coexistence Challenges </vt:lpstr>
      <vt:lpstr>PowerPoint Presentation</vt:lpstr>
      <vt:lpstr>Four Levers for Reducing Operational Cost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AI-Orchestrated Access Transport Networks for 6G</dc:title>
  <dc:creator>Giulio Bottari</dc:creator>
  <cp:keywords/>
  <dc:description>Rev</dc:description>
  <cp:lastModifiedBy>Paola Iovanna</cp:lastModifiedBy>
  <cp:revision>165</cp:revision>
  <dcterms:created xsi:type="dcterms:W3CDTF">2019-04-23T15:12:54Z</dcterms:created>
  <dcterms:modified xsi:type="dcterms:W3CDTF">2026-04-08T09:07:42Z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0x0101002C8661F604A9A64C9627B875CBEE0D49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2025-03-20T13:12:46.0714942Z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637661677935531027</vt:lpwstr>
  </property>
  <property fmtid="{D5CDD505-2E9C-101B-9397-08002B2CF9AE}" pid="11" name="TemplafyUserProfileId">
    <vt:lpwstr>637316899528214917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Open</vt:lpwstr>
  </property>
  <property fmtid="{D5CDD505-2E9C-101B-9397-08002B2CF9AE}" pid="15" name="ExtConf">
    <vt:lpwstr>Public</vt:lpwstr>
  </property>
  <property fmtid="{D5CDD505-2E9C-101B-9397-08002B2CF9AE}" pid="16" name="Prepared">
    <vt:lpwstr/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2026-01-28</vt:lpwstr>
  </property>
  <property fmtid="{D5CDD505-2E9C-101B-9397-08002B2CF9AE}" pid="21" name="Reference">
    <vt:lpwstr/>
  </property>
  <property fmtid="{D5CDD505-2E9C-101B-9397-08002B2CF9AE}" pid="22" name="Title">
    <vt:lpwstr>AI-Orchestrated Access Transport Networks for 6G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true</vt:lpwstr>
  </property>
  <property fmtid="{D5CDD505-2E9C-101B-9397-08002B2CF9AE}" pid="30" name="IsPresentation">
    <vt:lpwstr>false</vt:lpwstr>
  </property>
  <property fmtid="{D5CDD505-2E9C-101B-9397-08002B2CF9AE}" pid="31" name="PageNumberVisible">
    <vt:lpwstr>PageXY</vt:lpwstr>
  </property>
  <property fmtid="{D5CDD505-2E9C-101B-9397-08002B2CF9AE}" pid="32" name="Revision">
    <vt:lpwstr/>
  </property>
  <property fmtid="{D5CDD505-2E9C-101B-9397-08002B2CF9AE}" pid="33" name="DocType">
    <vt:lpwstr/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  <property fmtid="{D5CDD505-2E9C-101B-9397-08002B2CF9AE}" pid="38" name="DocNoVisible">
    <vt:lpwstr>true</vt:lpwstr>
  </property>
</Properties>
</file>