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344" r:id="rId3"/>
    <p:sldId id="281" r:id="rId4"/>
    <p:sldId id="360" r:id="rId5"/>
    <p:sldId id="354" r:id="rId6"/>
    <p:sldId id="358" r:id="rId7"/>
    <p:sldId id="362" r:id="rId8"/>
    <p:sldId id="355" r:id="rId9"/>
    <p:sldId id="361" r:id="rId10"/>
    <p:sldId id="363" r:id="rId11"/>
    <p:sldId id="3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DF1B-B457-4857-909D-F92096BD58A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6E0B-90D3-402A-A00A-E59CB10E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33c5e7eb7d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33c5e7eb7d6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27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1C7E-F871-4178-B5B5-4B9688AA1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DBF24-2C90-4AB9-8293-5942FED74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5BAA-5C64-412A-8D40-A71464F1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8D1A-B486-4A41-8B2F-A6E4BE3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905EA-9E5B-4A7B-BF70-EBA5025C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9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1FE9-B28F-4B83-9FF0-CAE6E883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96D9-D3B7-4879-95FC-70FBE7FA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CF80-FF5A-4030-BE06-36E36141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A0E9-AA33-4125-B95B-6F47F3BC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8F6C-6EDC-48A8-B3B3-29DA9E7A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520CB-6BC7-42F4-BF00-F901F446E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30F91-1990-4464-9713-5349FDFB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0C55-AC4A-41A2-8A83-99D43E02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8EF1A-5757-4ABE-90FA-5554B172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18CB-A4CA-4958-9C94-945AD0A6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and optional partner 2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7D46455-41B7-2BEA-7A8A-E14FD166A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304800"/>
            <a:ext cx="8647113" cy="15448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accent5"/>
                </a:solidFill>
                <a:latin typeface="Verizon NHG TX" panose="020B0604020202020204" pitchFamily="34" charset="0"/>
                <a:cs typeface="Verizon NHG TX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With optional eyebrow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E3CC1-A0A4-0183-2A45-50DBFF3CD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510" y="6358564"/>
            <a:ext cx="850190" cy="190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FCEB6-9FC7-EFC6-F8BB-FBD550672157}"/>
              </a:ext>
            </a:extLst>
          </p:cNvPr>
          <p:cNvSpPr txBox="1"/>
          <p:nvPr userDrawn="1"/>
        </p:nvSpPr>
        <p:spPr>
          <a:xfrm>
            <a:off x="3500489" y="6400800"/>
            <a:ext cx="49250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tx1"/>
                </a:solidFill>
                <a:latin typeface="Verizon NHG TX" panose="020B0604020202020204" pitchFamily="34" charset="0"/>
                <a:cs typeface="Verizon NHG eTX" panose="020B0504020202020204" pitchFamily="34" charset="77"/>
              </a:rPr>
              <a:t>Verizon confidential and proprietary. Unauthorized disclosure, reproduction or other use prohibited.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C00B8-7BEA-9769-CDC0-36E7F1564C7F}"/>
              </a:ext>
            </a:extLst>
          </p:cNvPr>
          <p:cNvSpPr txBox="1"/>
          <p:nvPr userDrawn="1"/>
        </p:nvSpPr>
        <p:spPr>
          <a:xfrm>
            <a:off x="11523007" y="6346012"/>
            <a:ext cx="3634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A734705-ACEB-994A-AC3A-BFABB06B9933}" type="slidenum">
              <a:rPr lang="en-US" sz="1400" b="1" i="0" smtClean="0">
                <a:solidFill>
                  <a:schemeClr val="accent1"/>
                </a:solidFill>
                <a:latin typeface="Verizon NHG TX" panose="020B0604020202020204" pitchFamily="34" charset="0"/>
                <a:cs typeface="Verizon NHG eTX" panose="020B0504020202020204" pitchFamily="34" charset="77"/>
              </a:rPr>
              <a:t>‹#›</a:t>
            </a:fld>
            <a:endParaRPr lang="en-US" sz="1400" b="1" i="0" dirty="0">
              <a:solidFill>
                <a:schemeClr val="accent1"/>
              </a:solidFill>
              <a:latin typeface="Verizon NHG TX" panose="020B0604020202020204" pitchFamily="34" charset="0"/>
              <a:cs typeface="Verizon NHG eTX" panose="020B0504020202020204" pitchFamily="34" charset="77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82CFE9C-5B76-1DB7-1A8B-B86B63188B1E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 bwMode="auto">
          <a:xfrm>
            <a:off x="9928225" y="304800"/>
            <a:ext cx="1964616" cy="9144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 i="0">
                <a:solidFill>
                  <a:schemeClr val="accent5"/>
                </a:solidFill>
                <a:latin typeface="Verizon NHG TX" panose="020B0604020202020204" pitchFamily="34" charset="0"/>
              </a:defRPr>
            </a:lvl1pPr>
          </a:lstStyle>
          <a:p>
            <a:r>
              <a:rPr lang="en-US" dirty="0"/>
              <a:t>Click icon to add partner logo.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026A950-6F72-059B-4F48-301FB320D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799" y="478946"/>
            <a:ext cx="8647114" cy="7402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kern="0" spc="0" baseline="0">
                <a:solidFill>
                  <a:schemeClr val="tx1"/>
                </a:solidFill>
                <a:latin typeface="Verizon NHG TX" panose="020B0604020202020204" pitchFamily="34" charset="0"/>
                <a:cs typeface="Verizon NHG TX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and optional partner logo slide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85A8E03-37BA-3CD9-A4E2-2BE8FE67AAF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4192" y="2438399"/>
            <a:ext cx="9624033" cy="3044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Aft>
                <a:spcPts val="600"/>
              </a:spcAft>
              <a:buNone/>
              <a:defRPr sz="1400" b="1">
                <a:latin typeface="Verizon NHG TX" panose="020B0604020202020204" pitchFamily="34" charset="0"/>
              </a:defRPr>
            </a:lvl1pPr>
            <a:lvl2pPr marL="7938" indent="0">
              <a:spcAft>
                <a:spcPts val="1200"/>
              </a:spcAft>
              <a:buNone/>
              <a:tabLst/>
              <a:defRPr sz="1200">
                <a:latin typeface="Verizon NHG TX" panose="020B0604020202020204" pitchFamily="34" charset="0"/>
              </a:defRPr>
            </a:lvl2pPr>
            <a:lvl3pPr marL="174625" indent="-166688">
              <a:tabLst/>
              <a:defRPr sz="1200">
                <a:latin typeface="Verizon NHG TX" panose="020B0604020202020204" pitchFamily="34" charset="0"/>
              </a:defRPr>
            </a:lvl3pPr>
            <a:lvl4pPr marL="174625" indent="-166688">
              <a:tabLst/>
              <a:defRPr sz="1200">
                <a:latin typeface="Verizon NHG TX" panose="020B0604020202020204" pitchFamily="34" charset="0"/>
              </a:defRPr>
            </a:lvl4pPr>
            <a:lvl5pPr marL="174625" indent="-166688">
              <a:tabLst/>
              <a:defRPr sz="1200">
                <a:latin typeface="Verizon NHG TX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consecteturadipiscingelit</a:t>
            </a:r>
            <a:r>
              <a:rPr lang="en-US" dirty="0"/>
              <a:t>, sed do </a:t>
            </a:r>
            <a:r>
              <a:rPr lang="en-US" dirty="0" err="1"/>
              <a:t>eiusmo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consecteturadipiscingelit</a:t>
            </a:r>
            <a:r>
              <a:rPr lang="en-US" dirty="0"/>
              <a:t>, sed do </a:t>
            </a:r>
            <a:r>
              <a:rPr lang="en-US" dirty="0" err="1"/>
              <a:t>eiusmo</a:t>
            </a:r>
            <a:r>
              <a:rPr lang="en-US" dirty="0"/>
              <a:t>.</a:t>
            </a:r>
          </a:p>
          <a:p>
            <a:pPr marL="7938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at lorem lorem. In </a:t>
            </a:r>
            <a:r>
              <a:rPr lang="en-US" dirty="0" err="1"/>
              <a:t>ullamcorper</a:t>
            </a:r>
            <a:r>
              <a:rPr lang="en-US" dirty="0"/>
              <a:t> eros sit </a:t>
            </a:r>
            <a:r>
              <a:rPr lang="en-US" dirty="0" err="1"/>
              <a:t>amet</a:t>
            </a:r>
            <a:r>
              <a:rPr lang="en-US" dirty="0"/>
              <a:t> convallis </a:t>
            </a:r>
            <a:r>
              <a:rPr lang="en-US" dirty="0" err="1"/>
              <a:t>pellentesque</a:t>
            </a:r>
            <a:r>
              <a:rPr lang="en-US" dirty="0"/>
              <a:t>. Donec vel tempus </a:t>
            </a:r>
            <a:r>
              <a:rPr lang="en-US" dirty="0" err="1"/>
              <a:t>enim</a:t>
            </a:r>
            <a:r>
              <a:rPr lang="en-US" dirty="0"/>
              <a:t>, ac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Integer maximus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vitae ex </a:t>
            </a:r>
            <a:r>
              <a:rPr lang="en-US" dirty="0" err="1"/>
              <a:t>eu</a:t>
            </a:r>
            <a:r>
              <a:rPr lang="en-US" dirty="0"/>
              <a:t> ex lacinia </a:t>
            </a:r>
            <a:r>
              <a:rPr lang="en-US" dirty="0" err="1"/>
              <a:t>fringilla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ac lorem a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magna et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sed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Eiludusponderum</a:t>
            </a:r>
            <a:r>
              <a:rPr lang="en-US" dirty="0"/>
              <a:t> </a:t>
            </a:r>
            <a:r>
              <a:rPr lang="en-US" dirty="0" err="1"/>
              <a:t>vix</a:t>
            </a:r>
            <a:endParaRPr lang="en-US" dirty="0"/>
          </a:p>
          <a:p>
            <a:pPr lvl="4"/>
            <a:r>
              <a:rPr lang="en-US" dirty="0" err="1"/>
              <a:t>Eiludusponderum</a:t>
            </a:r>
            <a:r>
              <a:rPr lang="en-US" dirty="0"/>
              <a:t> </a:t>
            </a:r>
            <a:r>
              <a:rPr lang="en-US" dirty="0" err="1"/>
              <a:t>vix</a:t>
            </a:r>
            <a:endParaRPr lang="en-US" dirty="0"/>
          </a:p>
          <a:p>
            <a:pPr lvl="4"/>
            <a:r>
              <a:rPr lang="en-US" dirty="0" err="1"/>
              <a:t>Eiludusponderum</a:t>
            </a:r>
            <a:r>
              <a:rPr lang="en-US" dirty="0"/>
              <a:t> </a:t>
            </a:r>
            <a:r>
              <a:rPr lang="en-US" dirty="0" err="1"/>
              <a:t>vix</a:t>
            </a:r>
            <a:endParaRPr lang="en-US" dirty="0"/>
          </a:p>
          <a:p>
            <a:pPr lvl="4"/>
            <a:r>
              <a:rPr lang="en-US" dirty="0" err="1"/>
              <a:t>Eiludusponderum</a:t>
            </a:r>
            <a:r>
              <a:rPr lang="en-US" dirty="0"/>
              <a:t> </a:t>
            </a:r>
            <a:r>
              <a:rPr lang="en-US" dirty="0" err="1"/>
              <a:t>vix</a:t>
            </a:r>
            <a:endParaRPr lang="en-US" dirty="0"/>
          </a:p>
          <a:p>
            <a:pPr lvl="4"/>
            <a:r>
              <a:rPr lang="en-US" dirty="0" err="1"/>
              <a:t>Eiludusponderum</a:t>
            </a:r>
            <a:r>
              <a:rPr lang="en-US" dirty="0"/>
              <a:t> </a:t>
            </a:r>
            <a:r>
              <a:rPr lang="en-US" dirty="0" err="1"/>
              <a:t>vix</a:t>
            </a: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50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Secondary Cover - White">
  <p:cSld name="03_Secondary Cover - Whit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37392" y="6224955"/>
            <a:ext cx="8739600" cy="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937625" y="4542001"/>
            <a:ext cx="2622800" cy="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izon NHG DS"/>
              <a:buNone/>
              <a:defRPr sz="24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4465639"/>
            <a:ext cx="72328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3840" y="243840"/>
            <a:ext cx="2706627" cy="253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0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er 2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EC59E-6D19-C63C-AA74-6294135B5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408" y="2110045"/>
            <a:ext cx="2884392" cy="26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7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 Slide">
  <p:cSld name="41_Info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3666392" y="6321669"/>
            <a:ext cx="4870800" cy="2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14;p2"/>
          <p:cNvSpPr/>
          <p:nvPr/>
        </p:nvSpPr>
        <p:spPr>
          <a:xfrm>
            <a:off x="8169275" y="625475"/>
            <a:ext cx="3390800" cy="27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Read this info slide. This is not a template.</a:t>
            </a:r>
            <a:endParaRPr sz="1467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  <p:extLst>
      <p:ext uri="{BB962C8B-B14F-4D97-AF65-F5344CB8AC3E}">
        <p14:creationId xmlns:p14="http://schemas.microsoft.com/office/powerpoint/2010/main" val="102479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Primary Cover - White">
  <p:cSld name="01_Primary Cover - Whit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37392" y="6224955"/>
            <a:ext cx="8739600" cy="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3486912"/>
            <a:ext cx="9068000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izon NHG DS"/>
              <a:buNone/>
              <a:defRPr sz="2400" i="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7233" y="499872"/>
            <a:ext cx="8153600" cy="1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12070" t="23206" r="12108" b="43503"/>
          <a:stretch/>
        </p:blipFill>
        <p:spPr>
          <a:xfrm>
            <a:off x="10119300" y="5707513"/>
            <a:ext cx="1440864" cy="3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12" y="5340097"/>
            <a:ext cx="1121661" cy="10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92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Primary Cover - Black">
  <p:cSld name="02_Primary Cover - Black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237392" y="6224955"/>
            <a:ext cx="9038400" cy="41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3486912"/>
            <a:ext cx="9068000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24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499872"/>
            <a:ext cx="8153600" cy="1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12070" t="23206" r="12108" b="43503"/>
          <a:stretch/>
        </p:blipFill>
        <p:spPr>
          <a:xfrm>
            <a:off x="10119300" y="5707513"/>
            <a:ext cx="1440864" cy="3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12" y="5340097"/>
            <a:ext cx="1121661" cy="10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32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Secondary Cover - White">
  <p:cSld name="03_Secondary Cover - Whit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37392" y="6224955"/>
            <a:ext cx="8739600" cy="4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937625" y="4542001"/>
            <a:ext cx="2622800" cy="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izon NHG DS"/>
              <a:buNone/>
              <a:defRPr sz="24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4465639"/>
            <a:ext cx="72328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3840" y="243840"/>
            <a:ext cx="2706627" cy="253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1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Secondary Cover - Black">
  <p:cSld name="04_Secondary Cover - Black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937625" y="4542001"/>
            <a:ext cx="2622800" cy="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24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237392" y="6224955"/>
            <a:ext cx="8379200" cy="41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4465639"/>
            <a:ext cx="72328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3840" y="243840"/>
            <a:ext cx="2706627" cy="253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4051-684D-471A-9A2E-1138732E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2179-C798-4FAA-8957-F1C477F0F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0C5A-5EDD-44EB-81ED-07CD073A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38C9-3237-4691-BD5A-6A27E5A2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62684-9FD3-4A20-BD3C-C63F7C01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Secondary Cover with logo - White">
  <p:cSld name="05_Secondary Cover with logo - Whi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09600" y="3486912"/>
            <a:ext cx="53956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izon NHG DS"/>
              <a:buNone/>
              <a:defRPr sz="24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09600" y="499872"/>
            <a:ext cx="9068000" cy="1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090012" y="6311027"/>
            <a:ext cx="47000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" name="Google Shape;41;p7"/>
          <p:cNvSpPr/>
          <p:nvPr/>
        </p:nvSpPr>
        <p:spPr>
          <a:xfrm>
            <a:off x="94067" y="6218267"/>
            <a:ext cx="12098000" cy="6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9715467" y="5889967"/>
            <a:ext cx="1844800" cy="4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984" y="5888736"/>
            <a:ext cx="1840995" cy="413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Secondary Cover with logo - Black">
  <p:cSld name="06_Secondary Cover with logo - Black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09600" y="3486912"/>
            <a:ext cx="53956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izon NHG DS"/>
              <a:buNone/>
              <a:defRPr sz="24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09600" y="499872"/>
            <a:ext cx="9068000" cy="1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090012" y="6311027"/>
            <a:ext cx="47000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8"/>
          <p:cNvSpPr/>
          <p:nvPr/>
        </p:nvSpPr>
        <p:spPr>
          <a:xfrm>
            <a:off x="94067" y="6218267"/>
            <a:ext cx="12098000" cy="61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49" name="Google Shape;49;p8"/>
          <p:cNvSpPr>
            <a:spLocks noGrp="1"/>
          </p:cNvSpPr>
          <p:nvPr>
            <p:ph type="pic" idx="2"/>
          </p:nvPr>
        </p:nvSpPr>
        <p:spPr>
          <a:xfrm>
            <a:off x="9715467" y="5889967"/>
            <a:ext cx="1844800" cy="4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0" name="Google Shape;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984" y="5888736"/>
            <a:ext cx="1840995" cy="413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30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Divider - Black">
  <p:cSld name="08_Divider - Black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0" y="499872"/>
            <a:ext cx="9068000" cy="1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Verizon confidential and proprietary. Unauthorized disclosure, reproduction or other use prohibited.</a:t>
            </a:r>
            <a:endParaRPr sz="1467"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090012" y="631102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09600" y="1251737"/>
            <a:ext cx="5395600" cy="5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izon NHG DS"/>
              <a:buNone/>
              <a:defRPr sz="3200" i="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4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Large statement - White">
  <p:cSld name="09_Large statement - White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0533" y="191167"/>
            <a:ext cx="11830800" cy="5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64" name="Google Shape;64;p11"/>
            <p:cNvSpPr/>
            <p:nvPr/>
          </p:nvSpPr>
          <p:spPr>
            <a:xfrm>
              <a:off x="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 rot="5400000">
              <a:off x="4514550" y="-4492350"/>
              <a:ext cx="137100" cy="91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 rot="5400000">
              <a:off x="4525500" y="525000"/>
              <a:ext cx="137100" cy="909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986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Large statement - Black">
  <p:cSld name="11_Large statement - Black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0" name="Google Shape;70;p12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467">
              <a:solidFill>
                <a:schemeClr val="lt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2"/>
          </p:nvPr>
        </p:nvSpPr>
        <p:spPr>
          <a:xfrm>
            <a:off x="11090012" y="631102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80533" y="191167"/>
            <a:ext cx="11830800" cy="5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167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Large statement - Red">
  <p:cSld name="10_Large statement - Red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" name="Google Shape;75;p13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467">
              <a:solidFill>
                <a:schemeClr val="lt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2"/>
          </p:nvPr>
        </p:nvSpPr>
        <p:spPr>
          <a:xfrm>
            <a:off x="11090012" y="631102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80533" y="191167"/>
            <a:ext cx="11830800" cy="5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6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873" y="6172531"/>
            <a:ext cx="1129991" cy="46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76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vider w/ Copy - Yellow">
  <p:cSld name="12_Divider w/ Copy - Yellow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0" y="0"/>
            <a:ext cx="6108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108397" y="6304085"/>
            <a:ext cx="2690400" cy="2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827520" y="3657600"/>
            <a:ext cx="4737200" cy="1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izon NHG DS"/>
              <a:buNone/>
              <a:defRPr sz="2667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None/>
              <a:defRPr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12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12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12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izon NHG DS"/>
              <a:buChar char="•"/>
              <a:defRPr sz="1200" b="1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631825" y="546873"/>
            <a:ext cx="4762400" cy="5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5" name="Google Shape;85;p14"/>
          <p:cNvGrpSpPr/>
          <p:nvPr/>
        </p:nvGrpSpPr>
        <p:grpSpPr>
          <a:xfrm>
            <a:off x="6004600" y="0"/>
            <a:ext cx="6187400" cy="6858000"/>
            <a:chOff x="4503450" y="0"/>
            <a:chExt cx="4640550" cy="5143500"/>
          </a:xfrm>
        </p:grpSpPr>
        <p:sp>
          <p:nvSpPr>
            <p:cNvPr id="86" name="Google Shape;86;p14"/>
            <p:cNvSpPr/>
            <p:nvPr/>
          </p:nvSpPr>
          <p:spPr>
            <a:xfrm>
              <a:off x="450345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5400000">
              <a:off x="6755250" y="-22516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5400000">
              <a:off x="6755250" y="27547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4"/>
          <p:cNvSpPr/>
          <p:nvPr/>
        </p:nvSpPr>
        <p:spPr>
          <a:xfrm>
            <a:off x="3314197" y="6304085"/>
            <a:ext cx="2690400" cy="2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873" y="6172531"/>
            <a:ext cx="1129991" cy="46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vider w/ Copy - Red">
  <p:cSld name="13_Divider w/ Copy - Red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3622431" y="6304085"/>
            <a:ext cx="2690400" cy="2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6089904" y="0"/>
            <a:ext cx="610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6827520" y="3657600"/>
            <a:ext cx="4737200" cy="1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izon NHG DS"/>
              <a:buNone/>
              <a:defRPr sz="2667" i="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b="1">
                <a:solidFill>
                  <a:schemeClr val="lt2"/>
                </a:solidFill>
              </a:defRPr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1200" b="1">
                <a:solidFill>
                  <a:schemeClr val="lt2"/>
                </a:solidFill>
              </a:defRPr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1200" b="1">
                <a:solidFill>
                  <a:schemeClr val="lt2"/>
                </a:solidFill>
              </a:defRPr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1200" b="1">
                <a:solidFill>
                  <a:schemeClr val="lt2"/>
                </a:solidFill>
              </a:defRPr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1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31825" y="546873"/>
            <a:ext cx="4762400" cy="5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090012" y="631102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841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vider w/ Image - Stone">
  <p:cSld name="14_Divider w/ Image - Stone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3622431" y="6304085"/>
            <a:ext cx="2690400" cy="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6014244" y="0"/>
            <a:ext cx="617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31825" y="2544763"/>
            <a:ext cx="4457600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31825" y="3505200"/>
            <a:ext cx="4457600" cy="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3047924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6004600" y="0"/>
            <a:ext cx="6187400" cy="6858000"/>
            <a:chOff x="4503450" y="0"/>
            <a:chExt cx="4640550" cy="5143500"/>
          </a:xfrm>
        </p:grpSpPr>
        <p:sp>
          <p:nvSpPr>
            <p:cNvPr id="105" name="Google Shape;105;p16"/>
            <p:cNvSpPr/>
            <p:nvPr/>
          </p:nvSpPr>
          <p:spPr>
            <a:xfrm>
              <a:off x="450345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9006900" y="0"/>
              <a:ext cx="1371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 rot="5400000">
              <a:off x="6755250" y="-22516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 rot="5400000">
              <a:off x="6755250" y="2754750"/>
              <a:ext cx="137100" cy="464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6"/>
          <p:cNvSpPr/>
          <p:nvPr/>
        </p:nvSpPr>
        <p:spPr>
          <a:xfrm>
            <a:off x="3314197" y="6304085"/>
            <a:ext cx="2690400" cy="2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50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ivider w/ Image - Red">
  <p:cSld name="15_Divider w/ Image - Red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3622431" y="6304085"/>
            <a:ext cx="2690400" cy="26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>
            <a:spLocks noGrp="1"/>
          </p:cNvSpPr>
          <p:nvPr>
            <p:ph type="pic" idx="2"/>
          </p:nvPr>
        </p:nvSpPr>
        <p:spPr>
          <a:xfrm>
            <a:off x="6014244" y="0"/>
            <a:ext cx="617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31825" y="2544763"/>
            <a:ext cx="4457600" cy="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31825" y="3512127"/>
            <a:ext cx="4457600" cy="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4pPr>
            <a:lvl5pPr marL="3047924" lvl="4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873" y="6172531"/>
            <a:ext cx="1129991" cy="46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57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493A-49A7-4A48-B5C1-C9B3AACC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DF0CA-E21D-4639-90D3-1FFF6967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8810-8847-40EC-9E3F-C50BDA2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4C62-49AA-46AC-B2EE-4A88FB7D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50283-A733-418E-9C1A-083B55BA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Agenda/TOC Alt - White">
  <p:cSld name="17_Agenda/TOC Alt - Whi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631833" y="1072891"/>
            <a:ext cx="4457600" cy="52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48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6169033" y="1072891"/>
            <a:ext cx="4468800" cy="5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48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33984" y="548640"/>
            <a:ext cx="10006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875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deals/Principles - White">
  <p:cSld name="18_Ideals/Principles - White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631825" y="548640"/>
            <a:ext cx="10006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631833" y="1072891"/>
            <a:ext cx="8156400" cy="52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izon NHG DS"/>
              <a:buNone/>
              <a:defRPr sz="4800" i="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14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asic text content with eyebrow - White">
  <p:cSld name="20_Basic text content with eyebrow - White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631825" y="1828800"/>
            <a:ext cx="7315200" cy="3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635001" y="365760"/>
            <a:ext cx="8150000" cy="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067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8153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85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asic text content - Black">
  <p:cSld name="22_Basic text content - Black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31825" y="1828800"/>
            <a:ext cx="7315200" cy="3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467">
                <a:solidFill>
                  <a:schemeClr val="lt1"/>
                </a:solidFill>
              </a:defRPr>
            </a:lvl3pPr>
            <a:lvl4pPr marL="2438339" lvl="3" indent="-3979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100"/>
              <a:buChar char="⁃"/>
              <a:defRPr sz="1467">
                <a:solidFill>
                  <a:schemeClr val="lt1"/>
                </a:solidFill>
              </a:defRPr>
            </a:lvl4pPr>
            <a:lvl5pPr marL="3047924" lvl="4" indent="-397923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lt1"/>
              </a:buClr>
              <a:buSzPts val="1100"/>
              <a:buChar char="⁃"/>
              <a:defRPr sz="1467">
                <a:solidFill>
                  <a:schemeClr val="lt1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lt1"/>
              </a:buClr>
              <a:buSzPts val="900"/>
              <a:buChar char="⁃"/>
              <a:defRPr sz="1200">
                <a:solidFill>
                  <a:schemeClr val="lt1"/>
                </a:solidFill>
              </a:defRPr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1067">
                <a:solidFill>
                  <a:schemeClr val="lt1"/>
                </a:solidFill>
              </a:defRPr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8153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467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  <p:extLst>
      <p:ext uri="{BB962C8B-B14F-4D97-AF65-F5344CB8AC3E}">
        <p14:creationId xmlns:p14="http://schemas.microsoft.com/office/powerpoint/2010/main" val="3482138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hree column picture - White">
  <p:cSld name="23_Three column picture - White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631825" y="1828800"/>
            <a:ext cx="2426400" cy="3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3406775" y="4706112"/>
            <a:ext cx="26212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2pPr>
            <a:lvl3pPr marL="1828754" lvl="2" indent="-37252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3pPr>
            <a:lvl4pPr marL="2438339" lvl="3" indent="-37252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4pPr>
            <a:lvl5pPr marL="3047924" lvl="4" indent="-372524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3"/>
          </p:nvPr>
        </p:nvSpPr>
        <p:spPr>
          <a:xfrm>
            <a:off x="6172200" y="4706112"/>
            <a:ext cx="26212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2pPr>
            <a:lvl3pPr marL="1828754" lvl="2" indent="-37252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3pPr>
            <a:lvl4pPr marL="2438339" lvl="3" indent="-37252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4pPr>
            <a:lvl5pPr marL="3047924" lvl="4" indent="-372524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4"/>
          </p:nvPr>
        </p:nvSpPr>
        <p:spPr>
          <a:xfrm>
            <a:off x="8939212" y="4706112"/>
            <a:ext cx="26212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2pPr>
            <a:lvl3pPr marL="1828754" lvl="2" indent="-37252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3pPr>
            <a:lvl4pPr marL="2438339" lvl="3" indent="-37252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4pPr>
            <a:lvl5pPr marL="3047924" lvl="4" indent="-372524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800"/>
              <a:buChar char="⁃"/>
              <a:defRPr sz="10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>
            <a:spLocks noGrp="1"/>
          </p:cNvSpPr>
          <p:nvPr>
            <p:ph type="pic" idx="5"/>
          </p:nvPr>
        </p:nvSpPr>
        <p:spPr>
          <a:xfrm>
            <a:off x="3406767" y="1823000"/>
            <a:ext cx="2621200" cy="27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5"/>
          <p:cNvSpPr>
            <a:spLocks noGrp="1"/>
          </p:cNvSpPr>
          <p:nvPr>
            <p:ph type="pic" idx="6"/>
          </p:nvPr>
        </p:nvSpPr>
        <p:spPr>
          <a:xfrm>
            <a:off x="6172984" y="1823000"/>
            <a:ext cx="2621200" cy="274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5"/>
          <p:cNvSpPr>
            <a:spLocks noGrp="1"/>
          </p:cNvSpPr>
          <p:nvPr>
            <p:ph type="pic" idx="7"/>
          </p:nvPr>
        </p:nvSpPr>
        <p:spPr>
          <a:xfrm>
            <a:off x="8939217" y="1823000"/>
            <a:ext cx="2621200" cy="274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0528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ext with picture - White">
  <p:cSld name="24_Text with picture - White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6173785" y="5657088"/>
            <a:ext cx="5386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5pPr>
            <a:lvl6pPr marL="3657509" lvl="5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6pPr>
            <a:lvl7pPr marL="4267093" lvl="6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7pPr>
            <a:lvl8pPr marL="4876678" lvl="7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8pPr>
            <a:lvl9pPr marL="5486263" lvl="8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2"/>
          </p:nvPr>
        </p:nvSpPr>
        <p:spPr>
          <a:xfrm>
            <a:off x="631827" y="1828800"/>
            <a:ext cx="5242400" cy="3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100"/>
              <a:buChar char="⁃"/>
              <a:defRPr sz="1467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>
            <a:spLocks noGrp="1"/>
          </p:cNvSpPr>
          <p:nvPr>
            <p:ph type="pic" idx="3"/>
          </p:nvPr>
        </p:nvSpPr>
        <p:spPr>
          <a:xfrm>
            <a:off x="6249944" y="1828800"/>
            <a:ext cx="5242400" cy="35724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2246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ext with picture 1/2 - Stone">
  <p:cSld name="26_Text with picture 1/2 - Stone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-1" y="3437731"/>
            <a:ext cx="12192000" cy="34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6169027" y="5596128"/>
            <a:ext cx="53912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5pPr>
            <a:lvl6pPr marL="3657509" lvl="5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6pPr>
            <a:lvl7pPr marL="4267093" lvl="6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7pPr>
            <a:lvl8pPr marL="4876678" lvl="7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8pPr>
            <a:lvl9pPr marL="5486263" lvl="8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631825" y="1828800"/>
            <a:ext cx="4632800" cy="1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631825" y="3753355"/>
            <a:ext cx="4632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467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>
            <a:spLocks noGrp="1"/>
          </p:cNvSpPr>
          <p:nvPr>
            <p:ph type="pic" idx="4"/>
          </p:nvPr>
        </p:nvSpPr>
        <p:spPr>
          <a:xfrm>
            <a:off x="6169033" y="1828800"/>
            <a:ext cx="5391200" cy="3673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873" y="6172531"/>
            <a:ext cx="1129991" cy="46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10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with content - White">
  <p:cSld name="27_Title with content - White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126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ix-piece information - White">
  <p:cSld name="28_Six-piece information - Whi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627063" y="1778373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2"/>
          </p:nvPr>
        </p:nvSpPr>
        <p:spPr>
          <a:xfrm>
            <a:off x="4330700" y="1778373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3"/>
          </p:nvPr>
        </p:nvSpPr>
        <p:spPr>
          <a:xfrm>
            <a:off x="8016875" y="1778373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4"/>
          </p:nvPr>
        </p:nvSpPr>
        <p:spPr>
          <a:xfrm>
            <a:off x="627063" y="3816096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5"/>
          </p:nvPr>
        </p:nvSpPr>
        <p:spPr>
          <a:xfrm>
            <a:off x="4330700" y="3816096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6"/>
          </p:nvPr>
        </p:nvSpPr>
        <p:spPr>
          <a:xfrm>
            <a:off x="8016875" y="3816096"/>
            <a:ext cx="33944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67"/>
            </a:lvl3pPr>
            <a:lvl4pPr marL="2438339" lvl="3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4pPr>
            <a:lvl5pPr marL="3047924" lvl="4" indent="-3979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97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hree-image - Red">
  <p:cSld name="29_Three-image - Red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3406767" y="0"/>
            <a:ext cx="8785200" cy="687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>
            <a:spLocks noGrp="1"/>
          </p:cNvSpPr>
          <p:nvPr>
            <p:ph type="pic" idx="2"/>
          </p:nvPr>
        </p:nvSpPr>
        <p:spPr>
          <a:xfrm>
            <a:off x="3406767" y="0"/>
            <a:ext cx="2915600" cy="343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1"/>
          <p:cNvSpPr>
            <a:spLocks noGrp="1"/>
          </p:cNvSpPr>
          <p:nvPr>
            <p:ph type="pic" idx="3"/>
          </p:nvPr>
        </p:nvSpPr>
        <p:spPr>
          <a:xfrm>
            <a:off x="9298833" y="0"/>
            <a:ext cx="2915600" cy="343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31"/>
          <p:cNvSpPr>
            <a:spLocks noGrp="1"/>
          </p:cNvSpPr>
          <p:nvPr>
            <p:ph type="pic" idx="4"/>
          </p:nvPr>
        </p:nvSpPr>
        <p:spPr>
          <a:xfrm>
            <a:off x="6322367" y="3436000"/>
            <a:ext cx="2976400" cy="343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572256" y="3596640"/>
            <a:ext cx="22528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i="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5"/>
          </p:nvPr>
        </p:nvSpPr>
        <p:spPr>
          <a:xfrm>
            <a:off x="631825" y="1828800"/>
            <a:ext cx="2377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26068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6"/>
          </p:nvPr>
        </p:nvSpPr>
        <p:spPr>
          <a:xfrm>
            <a:off x="9450695" y="3596640"/>
            <a:ext cx="22528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i="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7"/>
          </p:nvPr>
        </p:nvSpPr>
        <p:spPr>
          <a:xfrm>
            <a:off x="6510528" y="2852928"/>
            <a:ext cx="22556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i="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11090012" y="631102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i="0" u="none" strike="noStrike" cap="non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883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19C7-A201-4FE6-ADA3-96BA1B5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70F5-00D4-4925-A09E-AFD54C305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BDF4D-25C6-473D-A323-F0BE3BE4E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26FB-321A-4C5A-AFE5-1CCD4D9C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70F48-EE0E-4B74-934A-1C5158E6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E451-DB1B-4DD4-A1AE-0D58E5C0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72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hree-image - Yellow">
  <p:cSld name="30_Three-image - Yellow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3406775" y="0"/>
            <a:ext cx="878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6473952" y="3608832"/>
            <a:ext cx="2609200" cy="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11090012" y="6301221"/>
            <a:ext cx="4700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2"/>
          </p:nvPr>
        </p:nvSpPr>
        <p:spPr>
          <a:xfrm>
            <a:off x="631825" y="1828800"/>
            <a:ext cx="2377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26068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3"/>
          </p:nvPr>
        </p:nvSpPr>
        <p:spPr>
          <a:xfrm>
            <a:off x="9400032" y="2877312"/>
            <a:ext cx="264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4"/>
          </p:nvPr>
        </p:nvSpPr>
        <p:spPr>
          <a:xfrm>
            <a:off x="3547872" y="2877312"/>
            <a:ext cx="264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5"/>
          </p:nvPr>
        </p:nvSpPr>
        <p:spPr>
          <a:xfrm>
            <a:off x="11090012" y="6311027"/>
            <a:ext cx="470000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>
              <a:spcBef>
                <a:spcPts val="0"/>
              </a:spcBef>
              <a:buNone/>
              <a:defRPr sz="1067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3" name="Google Shape;213;p32"/>
          <p:cNvSpPr>
            <a:spLocks noGrp="1"/>
          </p:cNvSpPr>
          <p:nvPr>
            <p:ph type="pic" idx="6"/>
          </p:nvPr>
        </p:nvSpPr>
        <p:spPr>
          <a:xfrm>
            <a:off x="3406767" y="3425600"/>
            <a:ext cx="2915600" cy="34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2"/>
          <p:cNvSpPr>
            <a:spLocks noGrp="1"/>
          </p:cNvSpPr>
          <p:nvPr>
            <p:ph type="pic" idx="7"/>
          </p:nvPr>
        </p:nvSpPr>
        <p:spPr>
          <a:xfrm>
            <a:off x="9298833" y="3425600"/>
            <a:ext cx="2915600" cy="34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2"/>
          <p:cNvSpPr>
            <a:spLocks noGrp="1"/>
          </p:cNvSpPr>
          <p:nvPr>
            <p:ph type="pic" idx="8"/>
          </p:nvPr>
        </p:nvSpPr>
        <p:spPr>
          <a:xfrm>
            <a:off x="6322367" y="0"/>
            <a:ext cx="2976400" cy="3425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676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4-image with description - White">
  <p:cSld name="31_4-image with description - White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619233" y="4389120"/>
            <a:ext cx="2606800" cy="1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3397328" y="4389120"/>
            <a:ext cx="2606800" cy="1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6175423" y="4389120"/>
            <a:ext cx="2606800" cy="1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4"/>
          </p:nvPr>
        </p:nvSpPr>
        <p:spPr>
          <a:xfrm>
            <a:off x="8953500" y="4389120"/>
            <a:ext cx="2606800" cy="1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>
            <a:spLocks noGrp="1"/>
          </p:cNvSpPr>
          <p:nvPr>
            <p:ph type="pic" idx="5"/>
          </p:nvPr>
        </p:nvSpPr>
        <p:spPr>
          <a:xfrm>
            <a:off x="619233" y="1516000"/>
            <a:ext cx="2619600" cy="279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3"/>
          <p:cNvSpPr>
            <a:spLocks noGrp="1"/>
          </p:cNvSpPr>
          <p:nvPr>
            <p:ph type="pic" idx="6"/>
          </p:nvPr>
        </p:nvSpPr>
        <p:spPr>
          <a:xfrm>
            <a:off x="3397328" y="1516000"/>
            <a:ext cx="2619600" cy="279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3"/>
          <p:cNvSpPr>
            <a:spLocks noGrp="1"/>
          </p:cNvSpPr>
          <p:nvPr>
            <p:ph type="pic" idx="7"/>
          </p:nvPr>
        </p:nvSpPr>
        <p:spPr>
          <a:xfrm>
            <a:off x="6175423" y="1516000"/>
            <a:ext cx="2619600" cy="279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3"/>
          <p:cNvSpPr>
            <a:spLocks noGrp="1"/>
          </p:cNvSpPr>
          <p:nvPr>
            <p:ph type="pic" idx="8"/>
          </p:nvPr>
        </p:nvSpPr>
        <p:spPr>
          <a:xfrm>
            <a:off x="8953500" y="1516000"/>
            <a:ext cx="2619600" cy="2797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938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Basic table slide">
  <p:cSld name="32_Basic table slide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169027" y="625476"/>
            <a:ext cx="5391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631825" y="2085280"/>
            <a:ext cx="2606800" cy="3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5395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3"/>
          </p:nvPr>
        </p:nvSpPr>
        <p:spPr>
          <a:xfrm>
            <a:off x="3429000" y="2085280"/>
            <a:ext cx="2606800" cy="3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4"/>
          </p:nvPr>
        </p:nvSpPr>
        <p:spPr>
          <a:xfrm>
            <a:off x="6172200" y="2085280"/>
            <a:ext cx="2606800" cy="3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5"/>
          </p:nvPr>
        </p:nvSpPr>
        <p:spPr>
          <a:xfrm>
            <a:off x="8953500" y="2085280"/>
            <a:ext cx="2606800" cy="3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082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Left content slide">
  <p:cSld name="33_Left content slide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631827" y="1828800"/>
            <a:ext cx="1806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155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+ Content with Description">
  <p:cSld name="34_Title + Content with Description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631824" y="1828800"/>
            <a:ext cx="7315200" cy="4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9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/>
            </a:lvl3pPr>
            <a:lvl4pPr marL="2438339" lvl="3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/>
            </a:lvl4pPr>
            <a:lvl5pPr marL="3047924" lvl="4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2"/>
          </p:nvPr>
        </p:nvSpPr>
        <p:spPr>
          <a:xfrm>
            <a:off x="6169027" y="625476"/>
            <a:ext cx="5391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5395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060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, Content, Chart">
  <p:cSld name="35_Title, Content, Chart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631825" y="5548184"/>
            <a:ext cx="3756000" cy="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800"/>
            </a:lvl5pPr>
            <a:lvl6pPr marL="3657509" lvl="5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6pPr>
            <a:lvl7pPr marL="4267093" lvl="6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7pPr>
            <a:lvl8pPr marL="4876678" lvl="7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8pPr>
            <a:lvl9pPr marL="5486263" lvl="8" indent="-35559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Char char="•"/>
              <a:defRPr sz="800"/>
            </a:lvl9pPr>
          </a:lstStyle>
          <a:p>
            <a:endParaRPr/>
          </a:p>
        </p:txBody>
      </p:sp>
      <p:cxnSp>
        <p:nvCxnSpPr>
          <p:cNvPr id="246" name="Google Shape;246;p37"/>
          <p:cNvCxnSpPr/>
          <p:nvPr/>
        </p:nvCxnSpPr>
        <p:spPr>
          <a:xfrm>
            <a:off x="628651" y="5432683"/>
            <a:ext cx="227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2"/>
          </p:nvPr>
        </p:nvSpPr>
        <p:spPr>
          <a:xfrm>
            <a:off x="633984" y="1828800"/>
            <a:ext cx="3755200" cy="3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5395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75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umbers graphic slide">
  <p:cSld name="36_Numbers graphic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631827" y="1483659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2"/>
          </p:nvPr>
        </p:nvSpPr>
        <p:spPr>
          <a:xfrm>
            <a:off x="631825" y="2951955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631827" y="585216"/>
            <a:ext cx="100060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3"/>
          </p:nvPr>
        </p:nvSpPr>
        <p:spPr>
          <a:xfrm>
            <a:off x="4343400" y="1483659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4"/>
          </p:nvPr>
        </p:nvSpPr>
        <p:spPr>
          <a:xfrm>
            <a:off x="4343399" y="2951955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5"/>
          </p:nvPr>
        </p:nvSpPr>
        <p:spPr>
          <a:xfrm>
            <a:off x="8017476" y="1483659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6"/>
          </p:nvPr>
        </p:nvSpPr>
        <p:spPr>
          <a:xfrm>
            <a:off x="8017475" y="2951955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7"/>
          </p:nvPr>
        </p:nvSpPr>
        <p:spPr>
          <a:xfrm>
            <a:off x="631827" y="3810000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8"/>
          </p:nvPr>
        </p:nvSpPr>
        <p:spPr>
          <a:xfrm>
            <a:off x="631825" y="5278296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9"/>
          </p:nvPr>
        </p:nvSpPr>
        <p:spPr>
          <a:xfrm>
            <a:off x="4343400" y="3810000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3"/>
          </p:nvPr>
        </p:nvSpPr>
        <p:spPr>
          <a:xfrm>
            <a:off x="4343399" y="5278296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14"/>
          </p:nvPr>
        </p:nvSpPr>
        <p:spPr>
          <a:xfrm>
            <a:off x="8017476" y="3810000"/>
            <a:ext cx="3528800" cy="1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Verizon NHG DS"/>
              <a:buNone/>
              <a:defRPr sz="10000" i="0">
                <a:solidFill>
                  <a:schemeClr val="dk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izon NHG DS"/>
              <a:buNone/>
              <a:defRPr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izon NHG DS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5"/>
          </p:nvPr>
        </p:nvSpPr>
        <p:spPr>
          <a:xfrm>
            <a:off x="8017475" y="5278296"/>
            <a:ext cx="32648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200" b="0"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Char char="⁃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SzPts val="900"/>
              <a:buChar char="⁃"/>
              <a:defRPr sz="1200"/>
            </a:lvl6pPr>
            <a:lvl7pPr marL="4267093" lvl="6" indent="-3725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67"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90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Ender 1 - Stone">
  <p:cSld name="37_Ender 1 - Stone"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/>
          <p:nvPr/>
        </p:nvSpPr>
        <p:spPr>
          <a:xfrm>
            <a:off x="290145" y="6282592"/>
            <a:ext cx="8247200" cy="2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984" y="3803905"/>
            <a:ext cx="10924032" cy="245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901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Ender 1 - Black">
  <p:cSld name="38_Ender 1 - Black">
    <p:bg>
      <p:bgPr>
        <a:solidFill>
          <a:srgbClr val="000000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/>
          <p:nvPr/>
        </p:nvSpPr>
        <p:spPr>
          <a:xfrm>
            <a:off x="290145" y="6321669"/>
            <a:ext cx="8247200" cy="2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237392" y="6224955"/>
            <a:ext cx="1098800" cy="41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984" y="3803905"/>
            <a:ext cx="10924032" cy="245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652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Ender 2 - Black">
  <p:cSld name="40_Ender 2 - Black">
    <p:bg>
      <p:bgPr>
        <a:solidFill>
          <a:srgbClr val="00000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/>
          <p:nvPr/>
        </p:nvSpPr>
        <p:spPr>
          <a:xfrm>
            <a:off x="237392" y="6224955"/>
            <a:ext cx="1316800" cy="41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9936" y="1524000"/>
            <a:ext cx="4084319" cy="3812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0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202A-AA45-4577-835D-8A2528E4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7BC1E-6D21-4D49-A2B8-86317CB02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F17BF-AB77-4FA0-AD0F-1E62FC460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FED43-D213-474A-AB03-3EF481810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0A661-04F5-44AA-AF60-7B4602451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98A2B-DBEE-4F91-83A3-EF6214CA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929B2-1F49-47D3-AD85-2213B35D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CD3AB-AB9E-4FD3-B773-7C3EDB7C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9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Safe Harbor statement">
  <p:cSld name="41_Safe Harbor statem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title"/>
          </p:nvPr>
        </p:nvSpPr>
        <p:spPr>
          <a:xfrm>
            <a:off x="631819" y="585216"/>
            <a:ext cx="6208400" cy="53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3"/>
          <p:cNvSpPr/>
          <p:nvPr/>
        </p:nvSpPr>
        <p:spPr>
          <a:xfrm>
            <a:off x="631825" y="5689600"/>
            <a:ext cx="10928400" cy="5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631825" y="1584325"/>
            <a:ext cx="10928400" cy="4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0"/>
            </a:lvl1pPr>
            <a:lvl2pPr marL="1219170" lvl="1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2"/>
          </p:nvPr>
        </p:nvSpPr>
        <p:spPr>
          <a:xfrm>
            <a:off x="631825" y="5791201"/>
            <a:ext cx="109284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0"/>
            </a:lvl1pPr>
            <a:lvl2pPr marL="1219170" lvl="1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624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lide_Title + Content with Description">
  <p:cSld name="28_Slide_Title + Content with Description">
    <p:bg>
      <p:bgPr>
        <a:solidFill>
          <a:schemeClr val="l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11090012" y="6301221"/>
            <a:ext cx="4700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631824" y="1584325"/>
            <a:ext cx="10928400" cy="4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9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•"/>
              <a:defRPr/>
            </a:lvl3pPr>
            <a:lvl4pPr marL="2438339" lvl="3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/>
            </a:lvl4pPr>
            <a:lvl5pPr marL="3047924" lvl="4" indent="-3809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body" idx="2"/>
          </p:nvPr>
        </p:nvSpPr>
        <p:spPr>
          <a:xfrm>
            <a:off x="6169027" y="625476"/>
            <a:ext cx="5391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body" idx="3"/>
          </p:nvPr>
        </p:nvSpPr>
        <p:spPr>
          <a:xfrm>
            <a:off x="635001" y="625475"/>
            <a:ext cx="5392800" cy="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067" b="0" i="0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xfrm>
            <a:off x="631827" y="826476"/>
            <a:ext cx="5395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296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itle and 2 Column Content">
  <p:cSld name="09 Title and 2 Column Conte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48"/>
          <p:cNvCxnSpPr/>
          <p:nvPr/>
        </p:nvCxnSpPr>
        <p:spPr>
          <a:xfrm>
            <a:off x="609600" y="609600"/>
            <a:ext cx="10972800" cy="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609600" y="787400"/>
            <a:ext cx="9448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609601" y="1803400"/>
            <a:ext cx="535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3047924" lvl="4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3657509" lvl="5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2"/>
          </p:nvPr>
        </p:nvSpPr>
        <p:spPr>
          <a:xfrm>
            <a:off x="6225309" y="1803400"/>
            <a:ext cx="535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3047924" lvl="4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3657509" lvl="5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ldNum" idx="12"/>
          </p:nvPr>
        </p:nvSpPr>
        <p:spPr>
          <a:xfrm>
            <a:off x="11277600" y="6266724"/>
            <a:ext cx="304800" cy="14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0" lvl="1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marL="0" lvl="2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marL="0" lvl="3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marL="0" lvl="4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marL="0" lvl="5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marL="0" lvl="6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marL="0" lvl="7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marL="0" lvl="8" indent="0" algn="r">
              <a:spcBef>
                <a:spcPts val="0"/>
              </a:spcBef>
              <a:buNone/>
              <a:defRPr sz="933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6335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er 2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EC59E-6D19-C63C-AA74-6294135B5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408" y="2110045"/>
            <a:ext cx="2884392" cy="26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9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0824-963A-4465-8809-1FCA5289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8544A-24EA-40A9-B5E2-94576CF6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1D7FC-A7B4-414C-A747-33F9B06C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32EBF-6B0E-499E-B1B4-8B364BE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A20B1-2211-4C65-92F7-E8F16715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943A8-FAE1-4C99-9430-44E1BE7D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0568-E513-4926-BA9C-349ACA50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321C-D468-4EDB-966F-C44EFA0C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BF23-9A44-4E70-894D-F97A03A0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953D2-E2FE-42CC-85B0-D28CFCAB3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EA1AC-6FF9-4248-B39C-DD658327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21D20-64B4-486F-B31F-50B576F7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3BE3B-8514-490F-8436-ECAA212F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9578-0E9A-40B6-9A48-E8E3B43A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0EFD0-A44C-4303-8E78-1FB6D56D2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5A061-E137-4223-8677-D63FDA624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E6615-6246-4D15-BDC4-8D826D6D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CCACD-E5F2-417B-A403-57BECF98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BCD39-C8D1-4145-AAEE-8A7D3459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851DB-133D-4664-8A93-BAE575DE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BAAB-ABCD-4C65-B078-91A95F5D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E850-EEC8-498F-B543-9E5A3EFBC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3592-7D25-4C2F-A671-66E9CA124EE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1B10-9790-4725-B278-5F0774BA6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4104-F267-4889-91FD-02DC65B53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F0AB-39EF-4940-A019-0E549815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500489" y="6348335"/>
            <a:ext cx="4925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rPr>
              <a:t>Verizon confidential and proprietary. Unauthorized disclosure, reproduction or other use prohibited.</a:t>
            </a:r>
            <a:endParaRPr sz="1467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31825" y="585216"/>
            <a:ext cx="106016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izon NHG DS"/>
              <a:buNone/>
              <a:defRPr sz="2100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izon NHG DS"/>
              <a:buNone/>
              <a:defRPr sz="1400" b="1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0012" y="6315457"/>
            <a:ext cx="470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31825" y="1828800"/>
            <a:ext cx="1060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1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-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-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99873" y="6172531"/>
            <a:ext cx="1129991" cy="46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707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C35EA4"/>
          </p15:clr>
        </p15:guide>
        <p15:guide id="2" pos="659">
          <p15:clr>
            <a:srgbClr val="C35EA4"/>
          </p15:clr>
        </p15:guide>
        <p15:guide id="3" pos="734">
          <p15:clr>
            <a:srgbClr val="C35EA4"/>
          </p15:clr>
        </p15:guide>
        <p15:guide id="4" pos="1098">
          <p15:clr>
            <a:srgbClr val="C35EA4"/>
          </p15:clr>
        </p15:guide>
        <p15:guide id="5" pos="1170">
          <p15:clr>
            <a:srgbClr val="C35EA4"/>
          </p15:clr>
        </p15:guide>
        <p15:guide id="6" pos="1530">
          <p15:clr>
            <a:srgbClr val="C35EA4"/>
          </p15:clr>
        </p15:guide>
        <p15:guide id="7" pos="1609">
          <p15:clr>
            <a:srgbClr val="C35EA4"/>
          </p15:clr>
        </p15:guide>
        <p15:guide id="8" pos="1966">
          <p15:clr>
            <a:srgbClr val="C35EA4"/>
          </p15:clr>
        </p15:guide>
        <p15:guide id="9" pos="2041">
          <p15:clr>
            <a:srgbClr val="C35EA4"/>
          </p15:clr>
        </p15:guide>
        <p15:guide id="10" pos="2405">
          <p15:clr>
            <a:srgbClr val="C35EA4"/>
          </p15:clr>
        </p15:guide>
        <p15:guide id="11" pos="2480">
          <p15:clr>
            <a:srgbClr val="C35EA4"/>
          </p15:clr>
        </p15:guide>
        <p15:guide id="12" orient="horz" pos="1656">
          <p15:clr>
            <a:srgbClr val="C35EA4"/>
          </p15:clr>
        </p15:guide>
        <p15:guide id="13" pos="2848">
          <p15:clr>
            <a:srgbClr val="C35EA4"/>
          </p15:clr>
        </p15:guide>
        <p15:guide id="14" pos="2915">
          <p15:clr>
            <a:srgbClr val="C35EA4"/>
          </p15:clr>
        </p15:guide>
        <p15:guide id="15" pos="3280">
          <p15:clr>
            <a:srgbClr val="C35EA4"/>
          </p15:clr>
        </p15:guide>
        <p15:guide id="16" pos="3352">
          <p15:clr>
            <a:srgbClr val="C35EA4"/>
          </p15:clr>
        </p15:guide>
        <p15:guide id="17" pos="3715">
          <p15:clr>
            <a:srgbClr val="C35EA4"/>
          </p15:clr>
        </p15:guide>
        <p15:guide id="18" pos="3787">
          <p15:clr>
            <a:srgbClr val="C35EA4"/>
          </p15:clr>
        </p15:guide>
        <p15:guide id="19" pos="4151">
          <p15:clr>
            <a:srgbClr val="C35EA4"/>
          </p15:clr>
        </p15:guide>
        <p15:guide id="20" pos="4223">
          <p15:clr>
            <a:srgbClr val="C35EA4"/>
          </p15:clr>
        </p15:guide>
        <p15:guide id="21" pos="4583">
          <p15:clr>
            <a:srgbClr val="C35EA4"/>
          </p15:clr>
        </p15:guide>
        <p15:guide id="22" pos="4658">
          <p15:clr>
            <a:srgbClr val="C35EA4"/>
          </p15:clr>
        </p15:guide>
        <p15:guide id="23" pos="5026">
          <p15:clr>
            <a:srgbClr val="C35EA4"/>
          </p15:clr>
        </p15:guide>
        <p15:guide id="24" pos="5094">
          <p15:clr>
            <a:srgbClr val="C35EA4"/>
          </p15:clr>
        </p15:guide>
        <p15:guide id="25" orient="horz" pos="1202">
          <p15:clr>
            <a:srgbClr val="C35EA4"/>
          </p15:clr>
        </p15:guide>
        <p15:guide id="26" orient="horz" pos="1130">
          <p15:clr>
            <a:srgbClr val="C35EA4"/>
          </p15:clr>
        </p15:guide>
        <p15:guide id="27" orient="horz" pos="749">
          <p15:clr>
            <a:srgbClr val="C35EA4"/>
          </p15:clr>
        </p15:guide>
        <p15:guide id="28" orient="horz" pos="677">
          <p15:clr>
            <a:srgbClr val="C35EA4"/>
          </p15:clr>
        </p15:guide>
        <p15:guide id="29" orient="horz" pos="2038">
          <p15:clr>
            <a:srgbClr val="C35EA4"/>
          </p15:clr>
        </p15:guide>
        <p15:guide id="30" orient="horz" pos="2110">
          <p15:clr>
            <a:srgbClr val="C35EA4"/>
          </p15:clr>
        </p15:guide>
        <p15:guide id="31" orient="horz" pos="2484">
          <p15:clr>
            <a:srgbClr val="C35EA4"/>
          </p15:clr>
        </p15:guide>
        <p15:guide id="32" orient="horz" pos="2560">
          <p15:clr>
            <a:srgbClr val="C35EA4"/>
          </p15:clr>
        </p15:guide>
        <p15:guide id="33" orient="horz" pos="295">
          <p15:clr>
            <a:srgbClr val="5ACBF0"/>
          </p15:clr>
        </p15:guide>
        <p15:guide id="34" orient="horz" pos="2938">
          <p15:clr>
            <a:srgbClr val="5ACBF0"/>
          </p15:clr>
        </p15:guide>
        <p15:guide id="35" pos="299">
          <p15:clr>
            <a:srgbClr val="5ACBF0"/>
          </p15:clr>
        </p15:guide>
        <p15:guide id="36" pos="54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62DBDB-BD07-C9FF-EBDA-4297E857B8DC}"/>
              </a:ext>
            </a:extLst>
          </p:cNvPr>
          <p:cNvSpPr/>
          <p:nvPr/>
        </p:nvSpPr>
        <p:spPr>
          <a:xfrm>
            <a:off x="0" y="5638801"/>
            <a:ext cx="128428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D252B-D35C-2C0D-2D9C-19EEE3600E02}"/>
              </a:ext>
            </a:extLst>
          </p:cNvPr>
          <p:cNvSpPr txBox="1"/>
          <p:nvPr/>
        </p:nvSpPr>
        <p:spPr>
          <a:xfrm>
            <a:off x="301625" y="4572000"/>
            <a:ext cx="10112010" cy="21263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r>
              <a:rPr lang="en-US" sz="6600" b="1" spc="-150" dirty="0">
                <a:latin typeface="Verizon NHG TX" panose="020B0604020202020204" pitchFamily="34" charset="0"/>
              </a:rPr>
              <a:t>Mobile Optical Pluggable Alliance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CF9ED-1170-4545-7559-5856583B8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9717" r="-615" b="6572"/>
          <a:stretch/>
        </p:blipFill>
        <p:spPr>
          <a:xfrm>
            <a:off x="0" y="0"/>
            <a:ext cx="6996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803458-F8F4-4BD3-B137-343B82D01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6835" y="5203481"/>
            <a:ext cx="3048000" cy="783200"/>
          </a:xfrm>
        </p:spPr>
        <p:txBody>
          <a:bodyPr/>
          <a:lstStyle/>
          <a:p>
            <a:r>
              <a:rPr lang="en-US" dirty="0"/>
              <a:t>Mark T. Watts</a:t>
            </a:r>
          </a:p>
          <a:p>
            <a:r>
              <a:rPr lang="en-US" dirty="0"/>
              <a:t>Associate Fellow</a:t>
            </a:r>
          </a:p>
          <a:p>
            <a:r>
              <a:rPr lang="en-US" dirty="0"/>
              <a:t>Verizon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92A07-F1A8-41A8-B602-37EB8C28D32D}"/>
              </a:ext>
            </a:extLst>
          </p:cNvPr>
          <p:cNvSpPr txBox="1"/>
          <p:nvPr/>
        </p:nvSpPr>
        <p:spPr>
          <a:xfrm>
            <a:off x="297166" y="3929419"/>
            <a:ext cx="11720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i="0" dirty="0">
                <a:solidFill>
                  <a:srgbClr val="FF0000"/>
                </a:solidFill>
                <a:effectLst/>
                <a:latin typeface="Verizon NHG TX" panose="020B0604020202020204" pitchFamily="34" charset="0"/>
              </a:rPr>
              <a:t>OFC2026 March 18th: MOPA </a:t>
            </a:r>
          </a:p>
        </p:txBody>
      </p:sp>
    </p:spTree>
    <p:extLst>
      <p:ext uri="{BB962C8B-B14F-4D97-AF65-F5344CB8AC3E}">
        <p14:creationId xmlns:p14="http://schemas.microsoft.com/office/powerpoint/2010/main" val="36323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17641A-9D08-4852-9924-89A672B8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5639"/>
            <a:ext cx="8328027" cy="17528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Verizon NHG TX" panose="020B0604020202020204" pitchFamily="34" charset="0"/>
                <a:sym typeface="Verizon NHG DS"/>
              </a:rPr>
              <a:t>MOPA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Verizon NHG TX" panose="020B0604020202020204" pitchFamily="34" charset="0"/>
              </a:rPr>
              <a:t> Presents Capitalizing on Optics in 5G, 6G and Cloud RAN with Higher Data Rates and Longer Reaches</a:t>
            </a:r>
            <a:br>
              <a:rPr lang="en-US" sz="2400" b="1" i="0" dirty="0">
                <a:solidFill>
                  <a:srgbClr val="FF0000"/>
                </a:solidFill>
                <a:effectLst/>
                <a:latin typeface="Verizon NHG TX" panose="020B0604020202020204" pitchFamily="34" charset="0"/>
              </a:rPr>
            </a:br>
            <a:br>
              <a:rPr lang="en-US" sz="2400" b="1" i="0" dirty="0">
                <a:solidFill>
                  <a:srgbClr val="FF0000"/>
                </a:solidFill>
                <a:effectLst/>
                <a:latin typeface="Verizon NHG TX" panose="020B0604020202020204" pitchFamily="34" charset="0"/>
              </a:rPr>
            </a:br>
            <a:r>
              <a:rPr lang="en-US" sz="2400" b="1" i="0" dirty="0">
                <a:solidFill>
                  <a:srgbClr val="222222"/>
                </a:solidFill>
                <a:effectLst/>
                <a:latin typeface="Verizon NHG TX" panose="020B0604020202020204" pitchFamily="34" charset="0"/>
              </a:rPr>
              <a:t>Leveraging optical technologies in RAN systems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ptos"/>
              </a:rPr>
            </a:br>
            <a:endParaRPr lang="en-US" sz="2400" b="1" i="0" dirty="0">
              <a:solidFill>
                <a:srgbClr val="FF0000"/>
              </a:solidFill>
              <a:effectLst/>
              <a:latin typeface="Verizon NHG TX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B52847D-427A-4D34-A754-52D8802CC301}"/>
              </a:ext>
            </a:extLst>
          </p:cNvPr>
          <p:cNvSpPr txBox="1">
            <a:spLocks/>
          </p:cNvSpPr>
          <p:nvPr/>
        </p:nvSpPr>
        <p:spPr>
          <a:xfrm>
            <a:off x="8846835" y="5203481"/>
            <a:ext cx="3048000" cy="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izon NHG DS"/>
              <a:buNone/>
              <a:defRPr sz="1800" b="1" i="0" u="none" strike="noStrike" cap="non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None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izon NHG TX"/>
              <a:buChar char="•"/>
              <a:defRPr sz="900" b="0" i="0" u="none" strike="noStrike" cap="non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>
            <a:r>
              <a:rPr lang="en-US" sz="2400" dirty="0"/>
              <a:t>Mark T. Watts</a:t>
            </a:r>
          </a:p>
          <a:p>
            <a:r>
              <a:rPr lang="en-US" sz="2400" dirty="0"/>
              <a:t>Associate Fellow</a:t>
            </a:r>
          </a:p>
          <a:p>
            <a:r>
              <a:rPr lang="en-US" sz="2400" dirty="0"/>
              <a:t>Verizon</a:t>
            </a:r>
          </a:p>
        </p:txBody>
      </p:sp>
    </p:spTree>
    <p:extLst>
      <p:ext uri="{BB962C8B-B14F-4D97-AF65-F5344CB8AC3E}">
        <p14:creationId xmlns:p14="http://schemas.microsoft.com/office/powerpoint/2010/main" val="11663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709B-BC02-30D3-6D0E-C1AE563B1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Radio Access Network Pluggables &amp; Future Demands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7A799-7BF8-FB64-675D-53BD32E654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04799" y="1219200"/>
            <a:ext cx="11064241" cy="5075853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Verizon NHG TX"/>
              </a:rPr>
              <a:t>3GPP and O-RAN Generic Role Split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3GPP: RAN, Core, User Equipment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O-RAN: Open Fronthaul, Service Management &amp; Orchestration, RAN Intelligent Controller, Transport</a:t>
            </a:r>
          </a:p>
          <a:p>
            <a:pPr lvl="4"/>
            <a:endParaRPr lang="en-US" dirty="0"/>
          </a:p>
          <a:p>
            <a:pPr algn="l"/>
            <a:r>
              <a:rPr lang="en-US" sz="1600" dirty="0">
                <a:latin typeface="Verizon NHG TX"/>
              </a:rPr>
              <a:t>5G continuation &amp; 6G Trends 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Simplification: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5G Core + 6G Core, Elimination of unused features</a:t>
            </a: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Automation: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Build upon today’s progress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O-Cloud</a:t>
            </a: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</a:t>
            </a: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Energy Savings</a:t>
            </a: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ISAC Integrated Sensing and Communication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Continuation of 5G, 5G-A Use cases</a:t>
            </a:r>
          </a:p>
          <a:p>
            <a:pPr lvl="5"/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URLLC,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RedCap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&amp;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mMTC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600" dirty="0">
                <a:latin typeface="Verizon NHG TX"/>
              </a:rPr>
              <a:t>ORAN Open Source to Linux Foundation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Software Development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4"/>
            <a:endParaRPr lang="en-US" sz="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3GPP + Workshop for 6G: 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Management and Orchestration Alignment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O-RAN Alliance WG9: 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Transport Network Inclusions</a:t>
            </a:r>
          </a:p>
          <a:p>
            <a:pPr lvl="4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709B-BC02-30D3-6D0E-C1AE563B1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798" y="478946"/>
            <a:ext cx="11064847" cy="740254"/>
          </a:xfrm>
        </p:spPr>
        <p:txBody>
          <a:bodyPr>
            <a:noAutofit/>
          </a:bodyPr>
          <a:lstStyle/>
          <a:p>
            <a:r>
              <a:rPr lang="en-US" sz="2600" dirty="0"/>
              <a:t>Significance of Pluggable Specifications for RAN &amp; Open Cloud for Operators &amp; Impact of O-RAN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7A799-7BF8-FB64-675D-53BD32E654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04797" y="1527142"/>
            <a:ext cx="11064848" cy="419550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izon NHG TX"/>
              </a:rPr>
              <a:t>O-Cloud deployments have become table stakes for many providers</a:t>
            </a:r>
            <a:endParaRPr lang="en-US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O-RAN Alliance (among many) key drivers of O-Cloud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RAN and Core deployments O-Cloud are become the norm not the exception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dirty="0" err="1">
                <a:solidFill>
                  <a:srgbClr val="222222"/>
                </a:solidFill>
                <a:latin typeface="Arial" panose="020B0604020202020204" pitchFamily="34" charset="0"/>
              </a:rPr>
              <a:t>oCloud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 drives unique optics considerations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dirty="0">
                <a:latin typeface="Verizon NHG TX"/>
              </a:rPr>
              <a:t>MOPA ties Optics Specification/standards importance can be amplified in an O-Cloud Based RAN access network for the following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Supply Chain &amp; Costs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 Similar requirements from MOPA Operator Board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Network Management=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FM, CM, PM = ORAN Alliance and OIF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Evolution=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Leverage correct expertise during spec development of next generation of wireless networks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Timing/Synchronization Stability= </a:t>
            </a: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Tie to ITU and IEEE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4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709B-BC02-30D3-6D0E-C1AE563B1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5G Core Impact and Network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7A799-7BF8-FB64-675D-53BD32E654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04799" y="1408954"/>
            <a:ext cx="11064848" cy="419550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izon NHG TX"/>
              </a:rPr>
              <a:t>User Plane Function (UPF)</a:t>
            </a:r>
            <a:endParaRPr lang="en-US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Highly impacted 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&gt;100G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Downlink streaming 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FWA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Both N3 and N6 Interfaces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endParaRPr lang="en-US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dirty="0">
                <a:latin typeface="Verizon NHG TX"/>
              </a:rPr>
              <a:t>Managing Network Health critical to customer satisfaction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Optics in Radios are difficult to swap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Power and Heat must be considered</a:t>
            </a: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Reliability- Radios and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oDU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60375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Network Management, FM, CM, PM</a:t>
            </a:r>
          </a:p>
          <a:p>
            <a:pPr lvl="4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709B-BC02-30D3-6D0E-C1AE563B1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799" y="478946"/>
            <a:ext cx="11199160" cy="740254"/>
          </a:xfrm>
        </p:spPr>
        <p:txBody>
          <a:bodyPr>
            <a:noAutofit/>
          </a:bodyPr>
          <a:lstStyle/>
          <a:p>
            <a:r>
              <a:rPr lang="en-US" sz="2600" dirty="0"/>
              <a:t>Significance of Pluggable Specifications for RAN &amp; Open Cloud for Operators &amp; Impact of O-RAN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1F3539-CE1E-46AA-A2C1-D7E6966D648F}"/>
              </a:ext>
            </a:extLst>
          </p:cNvPr>
          <p:cNvGrpSpPr/>
          <p:nvPr/>
        </p:nvGrpSpPr>
        <p:grpSpPr>
          <a:xfrm>
            <a:off x="6821424" y="2710591"/>
            <a:ext cx="4366599" cy="1436817"/>
            <a:chOff x="1308384" y="2604961"/>
            <a:chExt cx="5270806" cy="1727456"/>
          </a:xfrm>
        </p:grpSpPr>
        <p:pic>
          <p:nvPicPr>
            <p:cNvPr id="7" name="Server stack Icon Shape" descr="Icon Image">
              <a:extLst>
                <a:ext uri="{FF2B5EF4-FFF2-40B4-BE49-F238E27FC236}">
                  <a16:creationId xmlns:a16="http://schemas.microsoft.com/office/drawing/2014/main" id="{BE697F45-19B9-489A-9451-6C01D9CFF91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050981" y="3032421"/>
              <a:ext cx="546069" cy="5826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9C4EDC-6E99-436F-9C38-11D4D74F06EB}"/>
                </a:ext>
              </a:extLst>
            </p:cNvPr>
            <p:cNvGrpSpPr/>
            <p:nvPr/>
          </p:nvGrpSpPr>
          <p:grpSpPr>
            <a:xfrm>
              <a:off x="5392259" y="3265739"/>
              <a:ext cx="1134879" cy="470943"/>
              <a:chOff x="7832140" y="1652584"/>
              <a:chExt cx="711423" cy="219456"/>
            </a:xfrm>
          </p:grpSpPr>
          <p:sp>
            <p:nvSpPr>
              <p:cNvPr id="21" name="Small business ">
                <a:extLst>
                  <a:ext uri="{FF2B5EF4-FFF2-40B4-BE49-F238E27FC236}">
                    <a16:creationId xmlns:a16="http://schemas.microsoft.com/office/drawing/2014/main" id="{193954EB-5E9F-4863-897E-07354675AF41}"/>
                  </a:ext>
                </a:extLst>
              </p:cNvPr>
              <p:cNvSpPr txBox="1"/>
              <p:nvPr/>
            </p:nvSpPr>
            <p:spPr>
              <a:xfrm>
                <a:off x="8128141" y="1698870"/>
                <a:ext cx="415422" cy="132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150" rIns="0" bIns="0" anchor="ctr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dirty="0">
                    <a:solidFill>
                      <a:schemeClr val="dk1"/>
                    </a:solidFill>
                    <a:latin typeface="Verizon NHG TX" panose="020B0604020202020204" pitchFamily="34" charset="0"/>
                    <a:cs typeface="Verizon NHG eTX" panose="020B0504020202020204" pitchFamily="34" charset="77"/>
                    <a:sym typeface="Arial"/>
                  </a:rPr>
                  <a:t>Small business</a:t>
                </a:r>
                <a:endParaRPr sz="900" dirty="0">
                  <a:solidFill>
                    <a:schemeClr val="dk1"/>
                  </a:solidFill>
                  <a:latin typeface="Verizon NHG TX" panose="020B0604020202020204" pitchFamily="34" charset="0"/>
                  <a:cs typeface="Verizon NHG eTX" panose="020B0504020202020204" pitchFamily="34" charset="77"/>
                  <a:sym typeface="Arial"/>
                </a:endParaRPr>
              </a:p>
            </p:txBody>
          </p:sp>
          <p:pic>
            <p:nvPicPr>
              <p:cNvPr id="22" name="Small business Icon Shape" descr="Icon Image">
                <a:extLst>
                  <a:ext uri="{FF2B5EF4-FFF2-40B4-BE49-F238E27FC236}">
                    <a16:creationId xmlns:a16="http://schemas.microsoft.com/office/drawing/2014/main" id="{DF421482-2A87-4D85-84F0-27BDE51C7CAA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832140" y="1652584"/>
                <a:ext cx="219456" cy="2194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EFCE67-0F0A-47EE-80F5-915DA176F493}"/>
                </a:ext>
              </a:extLst>
            </p:cNvPr>
            <p:cNvGrpSpPr/>
            <p:nvPr/>
          </p:nvGrpSpPr>
          <p:grpSpPr>
            <a:xfrm>
              <a:off x="2565905" y="2904869"/>
              <a:ext cx="2857500" cy="1218979"/>
              <a:chOff x="2530519" y="2881326"/>
              <a:chExt cx="2857500" cy="121897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95ACF1B-AA0A-4A82-B354-CB9B16DECB75}"/>
                  </a:ext>
                </a:extLst>
              </p:cNvPr>
              <p:cNvCxnSpPr/>
              <p:nvPr/>
            </p:nvCxnSpPr>
            <p:spPr>
              <a:xfrm>
                <a:off x="2530519" y="3529683"/>
                <a:ext cx="2857500" cy="7620"/>
              </a:xfrm>
              <a:prstGeom prst="line">
                <a:avLst/>
              </a:prstGeom>
              <a:ln w="12700" cap="sq"/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2A4CFA1-2890-40D3-83C8-D0F06F15AE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901" y="2881326"/>
                <a:ext cx="1644252" cy="633762"/>
              </a:xfrm>
              <a:prstGeom prst="line">
                <a:avLst/>
              </a:prstGeom>
              <a:ln w="12700" cap="sq"/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751C3F-FA60-436E-8060-E4A1A2D11F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901" y="3515088"/>
                <a:ext cx="1685919" cy="585217"/>
              </a:xfrm>
              <a:prstGeom prst="line">
                <a:avLst/>
              </a:prstGeom>
              <a:ln w="12700" cap="sq"/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3F587-F4DC-4ABA-BC66-563ACAE01075}"/>
                </a:ext>
              </a:extLst>
            </p:cNvPr>
            <p:cNvGrpSpPr/>
            <p:nvPr/>
          </p:nvGrpSpPr>
          <p:grpSpPr>
            <a:xfrm>
              <a:off x="5311819" y="2604961"/>
              <a:ext cx="1267371" cy="418756"/>
              <a:chOff x="6763126" y="3038365"/>
              <a:chExt cx="701230" cy="219456"/>
            </a:xfrm>
          </p:grpSpPr>
          <p:sp>
            <p:nvSpPr>
              <p:cNvPr id="16" name="Home">
                <a:extLst>
                  <a:ext uri="{FF2B5EF4-FFF2-40B4-BE49-F238E27FC236}">
                    <a16:creationId xmlns:a16="http://schemas.microsoft.com/office/drawing/2014/main" id="{0D374672-8A44-467D-8013-A515440929C9}"/>
                  </a:ext>
                </a:extLst>
              </p:cNvPr>
              <p:cNvSpPr txBox="1"/>
              <p:nvPr/>
            </p:nvSpPr>
            <p:spPr>
              <a:xfrm>
                <a:off x="7048934" y="3120679"/>
                <a:ext cx="415422" cy="84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150" rIns="0" bIns="0" anchor="ctr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1"/>
                    </a:solidFill>
                    <a:latin typeface="Verizon NHG TX" panose="020B0604020202020204" pitchFamily="34" charset="0"/>
                    <a:cs typeface="Verizon NHG eTX" panose="020B0504020202020204" pitchFamily="34" charset="77"/>
                    <a:sym typeface="Arial"/>
                  </a:rPr>
                  <a:t>Home</a:t>
                </a:r>
                <a:endParaRPr sz="1000" dirty="0">
                  <a:solidFill>
                    <a:schemeClr val="dk1"/>
                  </a:solidFill>
                  <a:latin typeface="Verizon NHG TX" panose="020B0604020202020204" pitchFamily="34" charset="0"/>
                  <a:cs typeface="Verizon NHG eTX" panose="020B0504020202020204" pitchFamily="34" charset="77"/>
                  <a:sym typeface="Arial"/>
                </a:endParaRPr>
              </a:p>
            </p:txBody>
          </p:sp>
          <p:pic>
            <p:nvPicPr>
              <p:cNvPr id="17" name="Home Icon Shape" descr="Icon Image">
                <a:extLst>
                  <a:ext uri="{FF2B5EF4-FFF2-40B4-BE49-F238E27FC236}">
                    <a16:creationId xmlns:a16="http://schemas.microsoft.com/office/drawing/2014/main" id="{BD15F84C-944B-4A60-A3AE-F34D4A3CA581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63126" y="3038365"/>
                <a:ext cx="219456" cy="2194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Signal broadcast Icon Shape" descr="Icon Image">
              <a:extLst>
                <a:ext uri="{FF2B5EF4-FFF2-40B4-BE49-F238E27FC236}">
                  <a16:creationId xmlns:a16="http://schemas.microsoft.com/office/drawing/2014/main" id="{D176C81A-A5E9-4513-9A62-DC70B974316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11819" y="3778587"/>
              <a:ext cx="581101" cy="553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mall business ">
              <a:extLst>
                <a:ext uri="{FF2B5EF4-FFF2-40B4-BE49-F238E27FC236}">
                  <a16:creationId xmlns:a16="http://schemas.microsoft.com/office/drawing/2014/main" id="{DEA57183-03D7-4F9F-8823-75119232065C}"/>
                </a:ext>
              </a:extLst>
            </p:cNvPr>
            <p:cNvSpPr txBox="1"/>
            <p:nvPr/>
          </p:nvSpPr>
          <p:spPr>
            <a:xfrm>
              <a:off x="5892920" y="3993334"/>
              <a:ext cx="662691" cy="14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150" rIns="0" bIns="0" anchor="ctr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Verizon NHG TX" panose="020B0604020202020204" pitchFamily="34" charset="0"/>
                  <a:cs typeface="Verizon NHG eTX" panose="020B0504020202020204" pitchFamily="34" charset="77"/>
                  <a:sym typeface="Arial"/>
                </a:rPr>
                <a:t>Mobility</a:t>
              </a:r>
              <a:endParaRPr sz="900" dirty="0">
                <a:solidFill>
                  <a:schemeClr val="dk1"/>
                </a:solidFill>
                <a:latin typeface="Verizon NHG TX" panose="020B0604020202020204" pitchFamily="34" charset="0"/>
                <a:cs typeface="Verizon NHG eTX" panose="020B0504020202020204" pitchFamily="34" charset="77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E89F51-4FFE-4F3B-8551-B85676C6D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5912" y="3397574"/>
              <a:ext cx="736643" cy="23357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9D326-EBAA-491D-B13D-7DF032137EEA}"/>
                </a:ext>
              </a:extLst>
            </p:cNvPr>
            <p:cNvSpPr/>
            <p:nvPr/>
          </p:nvSpPr>
          <p:spPr>
            <a:xfrm>
              <a:off x="1308384" y="3878952"/>
              <a:ext cx="2030895" cy="45346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3B1F44-5961-49A0-B13E-9A3D0E34E918}"/>
                </a:ext>
              </a:extLst>
            </p:cNvPr>
            <p:cNvCxnSpPr>
              <a:cxnSpLocks/>
              <a:stCxn id="14" idx="0"/>
              <a:endCxn id="7" idx="2"/>
            </p:cNvCxnSpPr>
            <p:nvPr/>
          </p:nvCxnSpPr>
          <p:spPr>
            <a:xfrm flipV="1">
              <a:off x="2323832" y="3615037"/>
              <a:ext cx="183" cy="263915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" name="Google Shape;560;p119">
            <a:extLst>
              <a:ext uri="{FF2B5EF4-FFF2-40B4-BE49-F238E27FC236}">
                <a16:creationId xmlns:a16="http://schemas.microsoft.com/office/drawing/2014/main" id="{914B2327-A34D-46D7-B23F-DE0772BF2FAB}"/>
              </a:ext>
            </a:extLst>
          </p:cNvPr>
          <p:cNvSpPr txBox="1"/>
          <p:nvPr/>
        </p:nvSpPr>
        <p:spPr>
          <a:xfrm>
            <a:off x="340731" y="1552050"/>
            <a:ext cx="78765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Path to software enabled telco features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Bandwidth solves a lot of problems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QoS backup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Necessary for Fronthaul Stability </a:t>
            </a:r>
          </a:p>
          <a:p>
            <a:pPr marL="1371600" lvl="2" indent="-317500">
              <a:buSzPts val="1400"/>
              <a:buFont typeface="Verizon NHG TX"/>
              <a:buChar char="○"/>
            </a:pPr>
            <a:r>
              <a:rPr lang="en" sz="1400" dirty="0">
                <a:latin typeface="Verizon NHG TX"/>
                <a:ea typeface="Verizon NHG TX"/>
                <a:cs typeface="Verizon NHG TX"/>
                <a:sym typeface="Verizon NHG TX"/>
              </a:rPr>
              <a:t>C-RAN or D-RAN configurations</a:t>
            </a:r>
          </a:p>
          <a:p>
            <a:pPr marL="139700" lvl="1">
              <a:buSzPts val="1400"/>
            </a:pPr>
            <a:endParaRPr lang="en-US" b="1" dirty="0">
              <a:latin typeface="Verizon NHG TX"/>
              <a:ea typeface="Verizon NHG TX"/>
              <a:cs typeface="Verizon NHG TX"/>
              <a:sym typeface="Verizon NHG TX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Bandwidth Flexibility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Centimeter Wave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100MHz’s additional spectrum</a:t>
            </a:r>
          </a:p>
          <a:p>
            <a:pPr marL="1371600" lvl="2" indent="-317500">
              <a:buSzPts val="1400"/>
              <a:buFont typeface="Verizon NHG TX"/>
              <a:buChar char="○"/>
            </a:pPr>
            <a:r>
              <a:rPr lang="en-US" dirty="0">
                <a:latin typeface="Verizon NHG TX"/>
                <a:ea typeface="Verizon NHG TX"/>
                <a:cs typeface="Verizon NHG TX"/>
                <a:sym typeface="Verizon NHG TX"/>
              </a:rPr>
              <a:t>I</a:t>
            </a: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f available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endParaRPr lang="en" dirty="0">
              <a:latin typeface="Verizon NHG TX"/>
              <a:ea typeface="Verizon NHG TX"/>
              <a:cs typeface="Verizon NHG TX"/>
              <a:sym typeface="Verizon NHG TX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Applications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Slicing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Private Networks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5G/6G Core, oDU, oCU and O-RAN</a:t>
            </a:r>
            <a:endParaRPr dirty="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  <p:extLst>
      <p:ext uri="{BB962C8B-B14F-4D97-AF65-F5344CB8AC3E}">
        <p14:creationId xmlns:p14="http://schemas.microsoft.com/office/powerpoint/2010/main" val="245789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709B-BC02-30D3-6D0E-C1AE563B1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Significance of Pluggable Specifications for RAN &amp; Open Cloud for Operators &amp; Impact of O-RAN</a:t>
            </a:r>
          </a:p>
        </p:txBody>
      </p:sp>
      <p:pic>
        <p:nvPicPr>
          <p:cNvPr id="7" name="Server stack Icon Shape" descr="Icon Image">
            <a:extLst>
              <a:ext uri="{FF2B5EF4-FFF2-40B4-BE49-F238E27FC236}">
                <a16:creationId xmlns:a16="http://schemas.microsoft.com/office/drawing/2014/main" id="{BE697F45-19B9-489A-9451-6C01D9CFF9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1821" y="2095749"/>
            <a:ext cx="452391" cy="484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9C4EDC-6E99-436F-9C38-11D4D74F06EB}"/>
              </a:ext>
            </a:extLst>
          </p:cNvPr>
          <p:cNvGrpSpPr/>
          <p:nvPr/>
        </p:nvGrpSpPr>
        <p:grpSpPr>
          <a:xfrm>
            <a:off x="10169903" y="2289812"/>
            <a:ext cx="940190" cy="391708"/>
            <a:chOff x="7832140" y="1652584"/>
            <a:chExt cx="711423" cy="219456"/>
          </a:xfrm>
        </p:grpSpPr>
        <p:sp>
          <p:nvSpPr>
            <p:cNvPr id="21" name="Small business ">
              <a:extLst>
                <a:ext uri="{FF2B5EF4-FFF2-40B4-BE49-F238E27FC236}">
                  <a16:creationId xmlns:a16="http://schemas.microsoft.com/office/drawing/2014/main" id="{193954EB-5E9F-4863-897E-07354675AF41}"/>
                </a:ext>
              </a:extLst>
            </p:cNvPr>
            <p:cNvSpPr txBox="1"/>
            <p:nvPr/>
          </p:nvSpPr>
          <p:spPr>
            <a:xfrm>
              <a:off x="8128141" y="1698870"/>
              <a:ext cx="415422" cy="132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150" rIns="0" bIns="0" anchor="ctr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Verizon NHG TX" panose="020B0604020202020204" pitchFamily="34" charset="0"/>
                  <a:cs typeface="Verizon NHG eTX" panose="020B0504020202020204" pitchFamily="34" charset="77"/>
                  <a:sym typeface="Arial"/>
                </a:rPr>
                <a:t>Small business</a:t>
              </a:r>
              <a:endParaRPr sz="900" dirty="0">
                <a:solidFill>
                  <a:schemeClr val="dk1"/>
                </a:solidFill>
                <a:latin typeface="Verizon NHG TX" panose="020B0604020202020204" pitchFamily="34" charset="0"/>
                <a:cs typeface="Verizon NHG eTX" panose="020B0504020202020204" pitchFamily="34" charset="77"/>
                <a:sym typeface="Arial"/>
              </a:endParaRPr>
            </a:p>
          </p:txBody>
        </p:sp>
        <p:pic>
          <p:nvPicPr>
            <p:cNvPr id="22" name="Small business Icon Shape" descr="Icon Image">
              <a:extLst>
                <a:ext uri="{FF2B5EF4-FFF2-40B4-BE49-F238E27FC236}">
                  <a16:creationId xmlns:a16="http://schemas.microsoft.com/office/drawing/2014/main" id="{DF421482-2A87-4D85-84F0-27BDE51C7CA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32140" y="1652584"/>
              <a:ext cx="219456" cy="219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FCE67-0F0A-47EE-80F5-915DA176F493}"/>
              </a:ext>
            </a:extLst>
          </p:cNvPr>
          <p:cNvGrpSpPr/>
          <p:nvPr/>
        </p:nvGrpSpPr>
        <p:grpSpPr>
          <a:xfrm>
            <a:off x="7828410" y="1989657"/>
            <a:ext cx="2367296" cy="1013890"/>
            <a:chOff x="2530519" y="2881326"/>
            <a:chExt cx="2857500" cy="12189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5ACF1B-AA0A-4A82-B354-CB9B16DECB75}"/>
                </a:ext>
              </a:extLst>
            </p:cNvPr>
            <p:cNvCxnSpPr/>
            <p:nvPr/>
          </p:nvCxnSpPr>
          <p:spPr>
            <a:xfrm>
              <a:off x="2530519" y="3529683"/>
              <a:ext cx="2857500" cy="7620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A4CFA1-2890-40D3-83C8-D0F06F15A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901" y="2881326"/>
              <a:ext cx="1644252" cy="633762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51C3F-FA60-436E-8060-E4A1A2D11FBE}"/>
                </a:ext>
              </a:extLst>
            </p:cNvPr>
            <p:cNvCxnSpPr>
              <a:cxnSpLocks/>
            </p:cNvCxnSpPr>
            <p:nvPr/>
          </p:nvCxnSpPr>
          <p:spPr>
            <a:xfrm>
              <a:off x="3625901" y="3515088"/>
              <a:ext cx="1685919" cy="585217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3F587-F4DC-4ABA-BC66-563ACAE01075}"/>
              </a:ext>
            </a:extLst>
          </p:cNvPr>
          <p:cNvGrpSpPr/>
          <p:nvPr/>
        </p:nvGrpSpPr>
        <p:grpSpPr>
          <a:xfrm>
            <a:off x="10103263" y="1740208"/>
            <a:ext cx="1049953" cy="348302"/>
            <a:chOff x="6763126" y="3038365"/>
            <a:chExt cx="701230" cy="219456"/>
          </a:xfrm>
        </p:grpSpPr>
        <p:sp>
          <p:nvSpPr>
            <p:cNvPr id="16" name="Home">
              <a:extLst>
                <a:ext uri="{FF2B5EF4-FFF2-40B4-BE49-F238E27FC236}">
                  <a16:creationId xmlns:a16="http://schemas.microsoft.com/office/drawing/2014/main" id="{0D374672-8A44-467D-8013-A515440929C9}"/>
                </a:ext>
              </a:extLst>
            </p:cNvPr>
            <p:cNvSpPr txBox="1"/>
            <p:nvPr/>
          </p:nvSpPr>
          <p:spPr>
            <a:xfrm>
              <a:off x="7048934" y="3120679"/>
              <a:ext cx="415422" cy="84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150" rIns="0" bIns="0" anchor="ctr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Verizon NHG TX" panose="020B0604020202020204" pitchFamily="34" charset="0"/>
                  <a:cs typeface="Verizon NHG eTX" panose="020B0504020202020204" pitchFamily="34" charset="77"/>
                  <a:sym typeface="Arial"/>
                </a:rPr>
                <a:t>Home</a:t>
              </a:r>
              <a:endParaRPr sz="1000" dirty="0">
                <a:solidFill>
                  <a:schemeClr val="dk1"/>
                </a:solidFill>
                <a:latin typeface="Verizon NHG TX" panose="020B0604020202020204" pitchFamily="34" charset="0"/>
                <a:cs typeface="Verizon NHG eTX" panose="020B0504020202020204" pitchFamily="34" charset="77"/>
                <a:sym typeface="Arial"/>
              </a:endParaRPr>
            </a:p>
          </p:txBody>
        </p:sp>
        <p:pic>
          <p:nvPicPr>
            <p:cNvPr id="17" name="Home Icon Shape" descr="Icon Image">
              <a:extLst>
                <a:ext uri="{FF2B5EF4-FFF2-40B4-BE49-F238E27FC236}">
                  <a16:creationId xmlns:a16="http://schemas.microsoft.com/office/drawing/2014/main" id="{BD15F84C-944B-4A60-A3AE-F34D4A3CA58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63126" y="3038365"/>
              <a:ext cx="219456" cy="2194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Signal broadcast Icon Shape" descr="Icon Image">
            <a:extLst>
              <a:ext uri="{FF2B5EF4-FFF2-40B4-BE49-F238E27FC236}">
                <a16:creationId xmlns:a16="http://schemas.microsoft.com/office/drawing/2014/main" id="{D176C81A-A5E9-4513-9A62-DC70B97431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3263" y="2716375"/>
            <a:ext cx="481413" cy="4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mall business ">
            <a:extLst>
              <a:ext uri="{FF2B5EF4-FFF2-40B4-BE49-F238E27FC236}">
                <a16:creationId xmlns:a16="http://schemas.microsoft.com/office/drawing/2014/main" id="{DEA57183-03D7-4F9F-8823-75119232065C}"/>
              </a:ext>
            </a:extLst>
          </p:cNvPr>
          <p:cNvSpPr txBox="1"/>
          <p:nvPr/>
        </p:nvSpPr>
        <p:spPr>
          <a:xfrm>
            <a:off x="10584676" y="2894992"/>
            <a:ext cx="549006" cy="12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ctr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Verizon NHG TX" panose="020B0604020202020204" pitchFamily="34" charset="0"/>
                <a:cs typeface="Verizon NHG eTX" panose="020B0504020202020204" pitchFamily="34" charset="77"/>
                <a:sym typeface="Arial"/>
              </a:rPr>
              <a:t>Mobility</a:t>
            </a:r>
            <a:endParaRPr sz="900" dirty="0">
              <a:solidFill>
                <a:schemeClr val="dk1"/>
              </a:solidFill>
              <a:latin typeface="Verizon NHG TX" panose="020B0604020202020204" pitchFamily="34" charset="0"/>
              <a:cs typeface="Verizon NHG eTX" panose="020B0504020202020204" pitchFamily="34" charset="77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E89F51-4FFE-4F3B-8551-B85676C6D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908" y="2399466"/>
            <a:ext cx="610272" cy="1942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3B1F44-5961-49A0-B13E-9A3D0E34E918}"/>
              </a:ext>
            </a:extLst>
          </p:cNvPr>
          <p:cNvCxnSpPr>
            <a:cxnSpLocks/>
            <a:stCxn id="28" idx="0"/>
            <a:endCxn id="7" idx="2"/>
          </p:cNvCxnSpPr>
          <p:nvPr/>
        </p:nvCxnSpPr>
        <p:spPr>
          <a:xfrm flipH="1" flipV="1">
            <a:off x="7628017" y="2580342"/>
            <a:ext cx="7376" cy="2394045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Google Shape;560;p119">
            <a:extLst>
              <a:ext uri="{FF2B5EF4-FFF2-40B4-BE49-F238E27FC236}">
                <a16:creationId xmlns:a16="http://schemas.microsoft.com/office/drawing/2014/main" id="{914B2327-A34D-46D7-B23F-DE0772BF2FAB}"/>
              </a:ext>
            </a:extLst>
          </p:cNvPr>
          <p:cNvSpPr txBox="1"/>
          <p:nvPr/>
        </p:nvSpPr>
        <p:spPr>
          <a:xfrm>
            <a:off x="340731" y="1552050"/>
            <a:ext cx="5898704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Path to software enabled telco features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Nimbleness of Connectivity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Automation</a:t>
            </a:r>
          </a:p>
          <a:p>
            <a:pPr marL="139700" lvl="1">
              <a:buSzPts val="1400"/>
            </a:pPr>
            <a:endParaRPr lang="en-US" b="1" dirty="0">
              <a:latin typeface="Verizon NHG TX"/>
              <a:ea typeface="Verizon NHG TX"/>
              <a:cs typeface="Verizon NHG TX"/>
              <a:sym typeface="Verizon NHG TX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Assurance/Testing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Hardware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Software</a:t>
            </a:r>
          </a:p>
          <a:p>
            <a:pPr marL="914400" lvl="1" indent="-317500"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Activation Process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Monitoring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Interoperability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endParaRPr lang="en" dirty="0">
              <a:latin typeface="Verizon NHG TX"/>
              <a:ea typeface="Verizon NHG TX"/>
              <a:cs typeface="Verizon NHG TX"/>
              <a:sym typeface="Verizon NHG TX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 b="1" dirty="0">
                <a:latin typeface="Verizon NHG TX"/>
                <a:ea typeface="Verizon NHG TX"/>
                <a:cs typeface="Verizon NHG TX"/>
                <a:sym typeface="Verizon NHG TX"/>
              </a:rPr>
              <a:t>Applications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Slicing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Private Networks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○"/>
            </a:pPr>
            <a:r>
              <a:rPr lang="en" dirty="0">
                <a:latin typeface="Verizon NHG TX"/>
                <a:ea typeface="Verizon NHG TX"/>
                <a:cs typeface="Verizon NHG TX"/>
                <a:sym typeface="Verizon NHG TX"/>
              </a:rPr>
              <a:t>5G/6G Core, oDU, oCU and O-RAN</a:t>
            </a:r>
            <a:endParaRPr dirty="0"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E3290-EE70-4108-B957-FC949F2A2BCB}"/>
              </a:ext>
            </a:extLst>
          </p:cNvPr>
          <p:cNvSpPr/>
          <p:nvPr/>
        </p:nvSpPr>
        <p:spPr>
          <a:xfrm>
            <a:off x="6794145" y="3988967"/>
            <a:ext cx="1682495" cy="37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oCU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9D326-EBAA-491D-B13D-7DF032137EEA}"/>
              </a:ext>
            </a:extLst>
          </p:cNvPr>
          <p:cNvSpPr/>
          <p:nvPr/>
        </p:nvSpPr>
        <p:spPr>
          <a:xfrm>
            <a:off x="6794146" y="2814961"/>
            <a:ext cx="1682495" cy="37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oDU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AB08BE-B35C-42B9-B339-4EA5B5820EA2}"/>
              </a:ext>
            </a:extLst>
          </p:cNvPr>
          <p:cNvSpPr/>
          <p:nvPr/>
        </p:nvSpPr>
        <p:spPr>
          <a:xfrm>
            <a:off x="6794145" y="4974387"/>
            <a:ext cx="1682495" cy="37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UPF</a:t>
            </a:r>
          </a:p>
        </p:txBody>
      </p:sp>
    </p:spTree>
    <p:extLst>
      <p:ext uri="{BB962C8B-B14F-4D97-AF65-F5344CB8AC3E}">
        <p14:creationId xmlns:p14="http://schemas.microsoft.com/office/powerpoint/2010/main" val="199365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546B54-4C5B-4481-B56C-7071B6EDECAA}"/>
              </a:ext>
            </a:extLst>
          </p:cNvPr>
          <p:cNvCxnSpPr>
            <a:cxnSpLocks/>
          </p:cNvCxnSpPr>
          <p:nvPr/>
        </p:nvCxnSpPr>
        <p:spPr>
          <a:xfrm>
            <a:off x="5691945" y="3837529"/>
            <a:ext cx="4202489" cy="4175"/>
          </a:xfrm>
          <a:prstGeom prst="lin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00" name="Google Shape;1800;p281"/>
          <p:cNvSpPr txBox="1">
            <a:spLocks noGrp="1"/>
          </p:cNvSpPr>
          <p:nvPr>
            <p:ph type="title"/>
          </p:nvPr>
        </p:nvSpPr>
        <p:spPr>
          <a:xfrm>
            <a:off x="619995" y="527633"/>
            <a:ext cx="8303512" cy="6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AI for RAN</a:t>
            </a:r>
          </a:p>
        </p:txBody>
      </p:sp>
      <p:pic>
        <p:nvPicPr>
          <p:cNvPr id="46" name="Google Shape;1838;p283">
            <a:extLst>
              <a:ext uri="{FF2B5EF4-FFF2-40B4-BE49-F238E27FC236}">
                <a16:creationId xmlns:a16="http://schemas.microsoft.com/office/drawing/2014/main" id="{C798D508-AC9C-435F-BAD2-E14B709829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203" y="2639017"/>
            <a:ext cx="475684" cy="475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1811;p281">
            <a:extLst>
              <a:ext uri="{FF2B5EF4-FFF2-40B4-BE49-F238E27FC236}">
                <a16:creationId xmlns:a16="http://schemas.microsoft.com/office/drawing/2014/main" id="{847402FC-C0C8-4368-979E-20FA6ABAF42F}"/>
              </a:ext>
            </a:extLst>
          </p:cNvPr>
          <p:cNvCxnSpPr>
            <a:cxnSpLocks/>
          </p:cNvCxnSpPr>
          <p:nvPr/>
        </p:nvCxnSpPr>
        <p:spPr>
          <a:xfrm flipH="1" flipV="1">
            <a:off x="1978734" y="2048450"/>
            <a:ext cx="2460837" cy="82840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54" name="Google Shape;1810;p281">
            <a:extLst>
              <a:ext uri="{FF2B5EF4-FFF2-40B4-BE49-F238E27FC236}">
                <a16:creationId xmlns:a16="http://schemas.microsoft.com/office/drawing/2014/main" id="{069AB6EA-69E6-46EA-A9F8-C17EAD2A64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93" y="1670881"/>
            <a:ext cx="1646507" cy="20228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18EA98-53AE-4370-8280-D6D2AF1BE655}"/>
              </a:ext>
            </a:extLst>
          </p:cNvPr>
          <p:cNvCxnSpPr>
            <a:cxnSpLocks/>
            <a:stCxn id="58" idx="3"/>
            <a:endCxn id="17" idx="1"/>
          </p:cNvCxnSpPr>
          <p:nvPr/>
        </p:nvCxnSpPr>
        <p:spPr>
          <a:xfrm>
            <a:off x="5390007" y="3518885"/>
            <a:ext cx="1083749" cy="834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597E08-72A0-43C9-ACAC-A4B1CE7C9B08}"/>
              </a:ext>
            </a:extLst>
          </p:cNvPr>
          <p:cNvCxnSpPr>
            <a:cxnSpLocks/>
          </p:cNvCxnSpPr>
          <p:nvPr/>
        </p:nvCxnSpPr>
        <p:spPr>
          <a:xfrm>
            <a:off x="7224556" y="3518885"/>
            <a:ext cx="1083749" cy="834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D69145-726C-4450-96BE-8BA491B0BC6D}"/>
              </a:ext>
            </a:extLst>
          </p:cNvPr>
          <p:cNvSpPr txBox="1"/>
          <p:nvPr/>
        </p:nvSpPr>
        <p:spPr>
          <a:xfrm>
            <a:off x="5513475" y="472465"/>
            <a:ext cx="5094664" cy="210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AI for RAN: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Improving performance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Spectrum Coordination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Massive amount of data (potentially)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Power savings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Failure Event predictions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Signal Strength Estimations and Predictions (CSI)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Adapting Coding and Modulation schemes</a:t>
            </a:r>
          </a:p>
        </p:txBody>
      </p:sp>
      <p:sp>
        <p:nvSpPr>
          <p:cNvPr id="58" name="Google Shape;1815;p281">
            <a:extLst>
              <a:ext uri="{FF2B5EF4-FFF2-40B4-BE49-F238E27FC236}">
                <a16:creationId xmlns:a16="http://schemas.microsoft.com/office/drawing/2014/main" id="{0D9EEEF4-073A-4597-B6E2-37B6C1D21EAF}"/>
              </a:ext>
            </a:extLst>
          </p:cNvPr>
          <p:cNvSpPr/>
          <p:nvPr/>
        </p:nvSpPr>
        <p:spPr>
          <a:xfrm>
            <a:off x="4639207" y="3344084"/>
            <a:ext cx="750800" cy="34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oDU</a:t>
            </a:r>
            <a:endParaRPr lang="en-US"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15;p281">
            <a:extLst>
              <a:ext uri="{FF2B5EF4-FFF2-40B4-BE49-F238E27FC236}">
                <a16:creationId xmlns:a16="http://schemas.microsoft.com/office/drawing/2014/main" id="{1A9BF545-7FBC-4127-A565-0C593CD5A4B6}"/>
              </a:ext>
            </a:extLst>
          </p:cNvPr>
          <p:cNvSpPr/>
          <p:nvPr/>
        </p:nvSpPr>
        <p:spPr>
          <a:xfrm>
            <a:off x="6473756" y="3352432"/>
            <a:ext cx="750800" cy="34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oCU</a:t>
            </a: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15;p281">
            <a:extLst>
              <a:ext uri="{FF2B5EF4-FFF2-40B4-BE49-F238E27FC236}">
                <a16:creationId xmlns:a16="http://schemas.microsoft.com/office/drawing/2014/main" id="{A9A138D3-6B9B-4ED7-97C3-F5BC7125BFD7}"/>
              </a:ext>
            </a:extLst>
          </p:cNvPr>
          <p:cNvSpPr/>
          <p:nvPr/>
        </p:nvSpPr>
        <p:spPr>
          <a:xfrm>
            <a:off x="8318401" y="3344084"/>
            <a:ext cx="750800" cy="34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UPF</a:t>
            </a: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7F523-203B-4415-A9B5-490DE23A117A}"/>
              </a:ext>
            </a:extLst>
          </p:cNvPr>
          <p:cNvSpPr txBox="1"/>
          <p:nvPr/>
        </p:nvSpPr>
        <p:spPr>
          <a:xfrm>
            <a:off x="553617" y="222014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3FAF15-CC16-42F0-8BAF-DE2DF43A7E47}"/>
              </a:ext>
            </a:extLst>
          </p:cNvPr>
          <p:cNvCxnSpPr>
            <a:cxnSpLocks/>
          </p:cNvCxnSpPr>
          <p:nvPr/>
        </p:nvCxnSpPr>
        <p:spPr>
          <a:xfrm>
            <a:off x="1255385" y="3514560"/>
            <a:ext cx="3383823" cy="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Google Shape;1815;p281">
            <a:extLst>
              <a:ext uri="{FF2B5EF4-FFF2-40B4-BE49-F238E27FC236}">
                <a16:creationId xmlns:a16="http://schemas.microsoft.com/office/drawing/2014/main" id="{03B3CD2A-9070-412C-8222-62572645FF8A}"/>
              </a:ext>
            </a:extLst>
          </p:cNvPr>
          <p:cNvSpPr/>
          <p:nvPr/>
        </p:nvSpPr>
        <p:spPr>
          <a:xfrm>
            <a:off x="5222165" y="3693685"/>
            <a:ext cx="469779" cy="2751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</a:p>
        </p:txBody>
      </p:sp>
      <p:sp>
        <p:nvSpPr>
          <p:cNvPr id="22" name="Google Shape;1815;p281">
            <a:extLst>
              <a:ext uri="{FF2B5EF4-FFF2-40B4-BE49-F238E27FC236}">
                <a16:creationId xmlns:a16="http://schemas.microsoft.com/office/drawing/2014/main" id="{EAFC854A-DF5D-4343-845F-4D297AF3BC29}"/>
              </a:ext>
            </a:extLst>
          </p:cNvPr>
          <p:cNvSpPr/>
          <p:nvPr/>
        </p:nvSpPr>
        <p:spPr>
          <a:xfrm>
            <a:off x="7061763" y="3693685"/>
            <a:ext cx="469779" cy="2751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43DFE-DA0F-42E7-B701-78E568FE9B97}"/>
              </a:ext>
            </a:extLst>
          </p:cNvPr>
          <p:cNvCxnSpPr>
            <a:cxnSpLocks/>
          </p:cNvCxnSpPr>
          <p:nvPr/>
        </p:nvCxnSpPr>
        <p:spPr>
          <a:xfrm>
            <a:off x="713510" y="5001079"/>
            <a:ext cx="1083749" cy="834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AF2D79-135A-4C38-B771-4B2D4B1EFFCB}"/>
              </a:ext>
            </a:extLst>
          </p:cNvPr>
          <p:cNvSpPr txBox="1"/>
          <p:nvPr/>
        </p:nvSpPr>
        <p:spPr>
          <a:xfrm>
            <a:off x="1797259" y="4826672"/>
            <a:ext cx="64633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Fiber</a:t>
            </a:r>
          </a:p>
        </p:txBody>
      </p:sp>
      <p:sp>
        <p:nvSpPr>
          <p:cNvPr id="27" name="Google Shape;1815;p281">
            <a:extLst>
              <a:ext uri="{FF2B5EF4-FFF2-40B4-BE49-F238E27FC236}">
                <a16:creationId xmlns:a16="http://schemas.microsoft.com/office/drawing/2014/main" id="{30D41BCA-E488-46DB-B199-1D1DB97C06A0}"/>
              </a:ext>
            </a:extLst>
          </p:cNvPr>
          <p:cNvSpPr/>
          <p:nvPr/>
        </p:nvSpPr>
        <p:spPr>
          <a:xfrm>
            <a:off x="9609755" y="3187417"/>
            <a:ext cx="2070956" cy="65428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Center</a:t>
            </a: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815;p281">
            <a:extLst>
              <a:ext uri="{FF2B5EF4-FFF2-40B4-BE49-F238E27FC236}">
                <a16:creationId xmlns:a16="http://schemas.microsoft.com/office/drawing/2014/main" id="{8F074FF3-C583-46FE-9F8F-34C22A033633}"/>
              </a:ext>
            </a:extLst>
          </p:cNvPr>
          <p:cNvSpPr/>
          <p:nvPr/>
        </p:nvSpPr>
        <p:spPr>
          <a:xfrm>
            <a:off x="9612850" y="2694883"/>
            <a:ext cx="935645" cy="48389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</p:txBody>
      </p:sp>
      <p:sp>
        <p:nvSpPr>
          <p:cNvPr id="29" name="Google Shape;1815;p281">
            <a:extLst>
              <a:ext uri="{FF2B5EF4-FFF2-40B4-BE49-F238E27FC236}">
                <a16:creationId xmlns:a16="http://schemas.microsoft.com/office/drawing/2014/main" id="{A8DD5382-0115-498F-A2FB-C11CB4D94991}"/>
              </a:ext>
            </a:extLst>
          </p:cNvPr>
          <p:cNvSpPr/>
          <p:nvPr/>
        </p:nvSpPr>
        <p:spPr>
          <a:xfrm>
            <a:off x="10548495" y="2694883"/>
            <a:ext cx="1132216" cy="48389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14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Inference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317C2A-C315-46CA-9B6B-622EFF2E1798}"/>
              </a:ext>
            </a:extLst>
          </p:cNvPr>
          <p:cNvCxnSpPr>
            <a:cxnSpLocks/>
          </p:cNvCxnSpPr>
          <p:nvPr/>
        </p:nvCxnSpPr>
        <p:spPr>
          <a:xfrm>
            <a:off x="713510" y="5358241"/>
            <a:ext cx="1083749" cy="8348"/>
          </a:xfrm>
          <a:prstGeom prst="lin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2FD33C-3199-4291-B567-2540ABE0C32A}"/>
              </a:ext>
            </a:extLst>
          </p:cNvPr>
          <p:cNvSpPr txBox="1"/>
          <p:nvPr/>
        </p:nvSpPr>
        <p:spPr>
          <a:xfrm>
            <a:off x="1797259" y="5183834"/>
            <a:ext cx="204735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Fiber based services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46104EE-DEE2-42DD-8405-FFF1BFFD49D4}"/>
              </a:ext>
            </a:extLst>
          </p:cNvPr>
          <p:cNvSpPr/>
          <p:nvPr/>
        </p:nvSpPr>
        <p:spPr>
          <a:xfrm rot="19306043">
            <a:off x="5579429" y="4061694"/>
            <a:ext cx="874644" cy="236877"/>
          </a:xfrm>
          <a:prstGeom prst="right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566456-D04D-45B9-AD1F-9AB4993869D7}"/>
              </a:ext>
            </a:extLst>
          </p:cNvPr>
          <p:cNvSpPr txBox="1"/>
          <p:nvPr/>
        </p:nvSpPr>
        <p:spPr>
          <a:xfrm>
            <a:off x="4774812" y="4504895"/>
            <a:ext cx="17732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Latency Sensitive</a:t>
            </a:r>
          </a:p>
        </p:txBody>
      </p:sp>
      <p:sp>
        <p:nvSpPr>
          <p:cNvPr id="34" name="Google Shape;1815;p281">
            <a:extLst>
              <a:ext uri="{FF2B5EF4-FFF2-40B4-BE49-F238E27FC236}">
                <a16:creationId xmlns:a16="http://schemas.microsoft.com/office/drawing/2014/main" id="{EFEDDFA2-3EAE-4454-B41E-EF495BB70E7A}"/>
              </a:ext>
            </a:extLst>
          </p:cNvPr>
          <p:cNvSpPr/>
          <p:nvPr/>
        </p:nvSpPr>
        <p:spPr>
          <a:xfrm>
            <a:off x="9656077" y="4745705"/>
            <a:ext cx="2070956" cy="65428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Center Backup Data Lake</a:t>
            </a: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236B4D-D350-4077-BC08-1A4E097AB4D7}"/>
              </a:ext>
            </a:extLst>
          </p:cNvPr>
          <p:cNvCxnSpPr>
            <a:cxnSpLocks/>
          </p:cNvCxnSpPr>
          <p:nvPr/>
        </p:nvCxnSpPr>
        <p:spPr>
          <a:xfrm flipV="1">
            <a:off x="10618888" y="3821861"/>
            <a:ext cx="0" cy="923843"/>
          </a:xfrm>
          <a:prstGeom prst="lin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6354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izon Standard Template">
  <a:themeElements>
    <a:clrScheme name="Custom 7">
      <a:dk1>
        <a:srgbClr val="000000"/>
      </a:dk1>
      <a:lt1>
        <a:srgbClr val="FFFFFF"/>
      </a:lt1>
      <a:dk2>
        <a:srgbClr val="EE001E"/>
      </a:dk2>
      <a:lt2>
        <a:srgbClr val="F6F0E2"/>
      </a:lt2>
      <a:accent1>
        <a:srgbClr val="F8FF3C"/>
      </a:accent1>
      <a:accent2>
        <a:srgbClr val="FF281E"/>
      </a:accent2>
      <a:accent3>
        <a:srgbClr val="0089EC"/>
      </a:accent3>
      <a:accent4>
        <a:srgbClr val="00B845"/>
      </a:accent4>
      <a:accent5>
        <a:srgbClr val="FF8027"/>
      </a:accent5>
      <a:accent6>
        <a:srgbClr val="FED60E"/>
      </a:accent6>
      <a:hlink>
        <a:srgbClr val="F50A2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30937</TotalTime>
  <Words>510</Words>
  <Application>Microsoft Office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Verizon NHG DS</vt:lpstr>
      <vt:lpstr>Verizon NHG TX</vt:lpstr>
      <vt:lpstr>Wingdings</vt:lpstr>
      <vt:lpstr>Office Theme</vt:lpstr>
      <vt:lpstr>Verizon Standard Template</vt:lpstr>
      <vt:lpstr>PowerPoint Presentation</vt:lpstr>
      <vt:lpstr>PowerPoint Presentation</vt:lpstr>
      <vt:lpstr>MOPA Presents Capitalizing on Optics in 5G, 6G and Cloud RAN with Higher Data Rates and Longer Reaches  Leveraging optical technologies in RAN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for RAN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Watts</dc:creator>
  <cp:lastModifiedBy>Mark Watts</cp:lastModifiedBy>
  <cp:revision>36</cp:revision>
  <dcterms:created xsi:type="dcterms:W3CDTF">2025-03-26T12:26:18Z</dcterms:created>
  <dcterms:modified xsi:type="dcterms:W3CDTF">2026-03-11T11:54:07Z</dcterms:modified>
</cp:coreProperties>
</file>