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83" r:id="rId3"/>
    <p:sldId id="277" r:id="rId4"/>
    <p:sldId id="284" r:id="rId5"/>
    <p:sldId id="282" r:id="rId6"/>
    <p:sldId id="285" r:id="rId7"/>
    <p:sldId id="281" r:id="rId8"/>
    <p:sldId id="286" r:id="rId9"/>
    <p:sldId id="274" r:id="rId10"/>
    <p:sldId id="265" r:id="rId11"/>
    <p:sldId id="267" r:id="rId12"/>
  </p:sldIdLst>
  <p:sldSz cx="9144000" cy="6858000" type="screen4x3"/>
  <p:notesSz cx="7315200" cy="9601200"/>
  <p:defaultTextStyle>
    <a:defPPr>
      <a:defRPr lang="ja-JP"/>
    </a:defPPr>
    <a:lvl1pPr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既定のセクション" id="{51C54AB3-8345-2746-B896-259123306A90}">
          <p14:sldIdLst>
            <p14:sldId id="256"/>
            <p14:sldId id="283"/>
            <p14:sldId id="277"/>
            <p14:sldId id="284"/>
            <p14:sldId id="282"/>
            <p14:sldId id="285"/>
            <p14:sldId id="281"/>
            <p14:sldId id="286"/>
            <p14:sldId id="274"/>
            <p14:sldId id="265"/>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3182"/>
    <a:srgbClr val="0000FF"/>
    <a:srgbClr val="626262"/>
    <a:srgbClr val="2E0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6" autoAdjust="0"/>
    <p:restoredTop sz="94681"/>
  </p:normalViewPr>
  <p:slideViewPr>
    <p:cSldViewPr snapToGrid="0" snapToObjects="1">
      <p:cViewPr varScale="1">
        <p:scale>
          <a:sx n="105" d="100"/>
          <a:sy n="105" d="100"/>
        </p:scale>
        <p:origin x="1608"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41" d="100"/>
          <a:sy n="41" d="100"/>
        </p:scale>
        <p:origin x="136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Tartaglia" userId="ac8427fc-e962-481b-ba30-07ec854637f3" providerId="ADAL" clId="{CAF053B7-0ADF-4677-B86D-B0041CDED866}"/>
    <pc:docChg chg="modSld">
      <pc:chgData name="Antonio Tartaglia" userId="ac8427fc-e962-481b-ba30-07ec854637f3" providerId="ADAL" clId="{CAF053B7-0ADF-4677-B86D-B0041CDED866}" dt="2026-03-16T15:29:27.664" v="0" actId="14100"/>
      <pc:docMkLst>
        <pc:docMk/>
      </pc:docMkLst>
      <pc:sldChg chg="modSp mod">
        <pc:chgData name="Antonio Tartaglia" userId="ac8427fc-e962-481b-ba30-07ec854637f3" providerId="ADAL" clId="{CAF053B7-0ADF-4677-B86D-B0041CDED866}" dt="2026-03-16T15:29:27.664" v="0" actId="14100"/>
        <pc:sldMkLst>
          <pc:docMk/>
          <pc:sldMk cId="2149841984" sldId="282"/>
        </pc:sldMkLst>
        <pc:picChg chg="mod">
          <ac:chgData name="Antonio Tartaglia" userId="ac8427fc-e962-481b-ba30-07ec854637f3" providerId="ADAL" clId="{CAF053B7-0ADF-4677-B86D-B0041CDED866}" dt="2026-03-16T15:29:27.664" v="0" actId="14100"/>
          <ac:picMkLst>
            <pc:docMk/>
            <pc:sldMk cId="2149841984" sldId="282"/>
            <ac:picMk id="10" creationId="{71B8F7A5-E562-82CC-6CCD-50A9E416E6F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ea typeface="+mn-ea"/>
              </a:defRPr>
            </a:lvl1pPr>
          </a:lstStyle>
          <a:p>
            <a:pPr>
              <a:defRPr/>
            </a:pPr>
            <a:fld id="{EEDBEB14-AE3C-47D6-8EB9-FE974772E3B4}" type="datetimeFigureOut">
              <a:rPr lang="ja-JP" altLang="en-US"/>
              <a:pPr>
                <a:defRPr/>
              </a:pPr>
              <a:t>2026/3/15</a:t>
            </a:fld>
            <a:endParaRPr lang="ja-JP" altLang="en-US"/>
          </a:p>
        </p:txBody>
      </p:sp>
      <p:sp>
        <p:nvSpPr>
          <p:cNvPr id="4" name="フッター プレースホルダー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C8588A5C-388A-4D1D-BA80-66E6D2ADB07F}" type="slidenum">
              <a:rPr lang="ja-JP" altLang="en-US"/>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ea typeface="+mn-ea"/>
              </a:defRPr>
            </a:lvl1pPr>
          </a:lstStyle>
          <a:p>
            <a:pPr>
              <a:defRPr/>
            </a:pPr>
            <a:fld id="{DBD8035D-2A99-44A5-90A9-DF3AD42D3C0B}" type="datetimeFigureOut">
              <a:rPr lang="ja-JP" altLang="en-US"/>
              <a:pPr>
                <a:defRPr/>
              </a:pPr>
              <a:t>2026/3/15</a:t>
            </a:fld>
            <a:endParaRPr lang="ja-JP" altLang="en-US"/>
          </a:p>
        </p:txBody>
      </p:sp>
      <p:sp>
        <p:nvSpPr>
          <p:cNvPr id="4" name="スライド イメージ プレースホルダー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ja-JP" altLang="en-US" noProof="0"/>
          </a:p>
        </p:txBody>
      </p:sp>
      <p:sp>
        <p:nvSpPr>
          <p:cNvPr id="5" name="ノート プレースホルダー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B8DB44F0-DB56-413C-A29B-0E3B383D7CB3}"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kumimoji="1" sz="1200" kern="1200">
        <a:solidFill>
          <a:schemeClr val="tx1"/>
        </a:solidFill>
        <a:latin typeface="+mn-lt"/>
        <a:ea typeface="+mn-ea"/>
        <a:cs typeface="+mn-cs"/>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261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434bd9e9b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3434bd9e9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3934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28BB571-F7C1-F048-B10E-53AEE311D2D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テキスト プレースホルダー 6"/>
          <p:cNvSpPr>
            <a:spLocks noGrp="1"/>
          </p:cNvSpPr>
          <p:nvPr>
            <p:ph type="body" sz="quarter" idx="10" hasCustomPrompt="1"/>
          </p:nvPr>
        </p:nvSpPr>
        <p:spPr>
          <a:xfrm>
            <a:off x="971550" y="2275904"/>
            <a:ext cx="7200900" cy="595026"/>
          </a:xfrm>
          <a:prstGeom prst="rect">
            <a:avLst/>
          </a:prstGeom>
        </p:spPr>
        <p:txBody>
          <a:bodyPr/>
          <a:lstStyle>
            <a:lvl1pPr marL="0" indent="0">
              <a:buNone/>
              <a:defRPr sz="3200" b="1">
                <a:solidFill>
                  <a:srgbClr val="003182"/>
                </a:solidFill>
              </a:defRPr>
            </a:lvl1pPr>
          </a:lstStyle>
          <a:p>
            <a:pPr lvl="0"/>
            <a:r>
              <a:rPr lang="en-US" altLang="ja-JP" dirty="0"/>
              <a:t>Main title sample</a:t>
            </a:r>
            <a:endParaRPr kumimoji="1" lang="ja-JP" altLang="en-US" dirty="0"/>
          </a:p>
        </p:txBody>
      </p:sp>
      <p:pic>
        <p:nvPicPr>
          <p:cNvPr id="3" name="図 2">
            <a:extLst>
              <a:ext uri="{FF2B5EF4-FFF2-40B4-BE49-F238E27FC236}">
                <a16:creationId xmlns:a16="http://schemas.microsoft.com/office/drawing/2014/main" id="{D89B38DF-4118-5647-B53C-92EFAFFEA163}"/>
              </a:ext>
            </a:extLst>
          </p:cNvPr>
          <p:cNvPicPr>
            <a:picLocks noChangeAspect="1"/>
          </p:cNvPicPr>
          <p:nvPr userDrawn="1"/>
        </p:nvPicPr>
        <p:blipFill>
          <a:blip r:embed="rId3"/>
          <a:stretch>
            <a:fillRect/>
          </a:stretch>
        </p:blipFill>
        <p:spPr>
          <a:xfrm>
            <a:off x="5388791" y="308202"/>
            <a:ext cx="3105308" cy="1552654"/>
          </a:xfrm>
          <a:prstGeom prst="rect">
            <a:avLst/>
          </a:prstGeom>
        </p:spPr>
      </p:pic>
      <p:sp>
        <p:nvSpPr>
          <p:cNvPr id="9" name="テキスト プレースホルダー 6">
            <a:extLst>
              <a:ext uri="{FF2B5EF4-FFF2-40B4-BE49-F238E27FC236}">
                <a16:creationId xmlns:a16="http://schemas.microsoft.com/office/drawing/2014/main" id="{9A53F439-32B2-8549-99D1-632E60E0DA5B}"/>
              </a:ext>
            </a:extLst>
          </p:cNvPr>
          <p:cNvSpPr>
            <a:spLocks noGrp="1"/>
          </p:cNvSpPr>
          <p:nvPr>
            <p:ph type="body" sz="quarter" idx="15" hasCustomPrompt="1"/>
          </p:nvPr>
        </p:nvSpPr>
        <p:spPr>
          <a:xfrm>
            <a:off x="971550" y="1898736"/>
            <a:ext cx="7200900" cy="280148"/>
          </a:xfrm>
          <a:prstGeom prst="rect">
            <a:avLst/>
          </a:prstGeom>
        </p:spPr>
        <p:txBody>
          <a:bodyPr/>
          <a:lstStyle>
            <a:lvl1pPr marL="0" indent="0">
              <a:buNone/>
              <a:defRPr sz="1600" b="1">
                <a:solidFill>
                  <a:srgbClr val="000000"/>
                </a:solidFill>
              </a:defRPr>
            </a:lvl1pPr>
          </a:lstStyle>
          <a:p>
            <a:pPr lvl="0"/>
            <a:r>
              <a:rPr lang="en-US" altLang="ja-JP" dirty="0"/>
              <a:t>Subtitle sample</a:t>
            </a:r>
            <a:endParaRPr kumimoji="1" lang="ja-JP" altLang="en-US" dirty="0"/>
          </a:p>
        </p:txBody>
      </p:sp>
      <p:sp>
        <p:nvSpPr>
          <p:cNvPr id="10" name="テキスト プレースホルダー 6">
            <a:extLst>
              <a:ext uri="{FF2B5EF4-FFF2-40B4-BE49-F238E27FC236}">
                <a16:creationId xmlns:a16="http://schemas.microsoft.com/office/drawing/2014/main" id="{30991E1D-7185-9240-A5A4-72C4D5A4CEB1}"/>
              </a:ext>
            </a:extLst>
          </p:cNvPr>
          <p:cNvSpPr>
            <a:spLocks noGrp="1"/>
          </p:cNvSpPr>
          <p:nvPr>
            <p:ph type="body" sz="quarter" idx="16" hasCustomPrompt="1"/>
          </p:nvPr>
        </p:nvSpPr>
        <p:spPr>
          <a:xfrm>
            <a:off x="971550" y="6033776"/>
            <a:ext cx="7200900" cy="280149"/>
          </a:xfrm>
          <a:prstGeom prst="rect">
            <a:avLst/>
          </a:prstGeom>
        </p:spPr>
        <p:txBody>
          <a:bodyPr/>
          <a:lstStyle>
            <a:lvl1pPr marL="0" indent="0" algn="r">
              <a:buNone/>
              <a:defRPr sz="1600" b="1">
                <a:solidFill>
                  <a:srgbClr val="000000"/>
                </a:solidFill>
                <a:latin typeface="+mn-lt"/>
              </a:defRPr>
            </a:lvl1pPr>
          </a:lstStyle>
          <a:p>
            <a:pPr lvl="0"/>
            <a:r>
              <a:rPr lang="en-US" altLang="ja-JP" dirty="0"/>
              <a:t>Name, department name, etc.</a:t>
            </a:r>
            <a:endParaRPr kumimoji="1" lang="ja-JP" altLang="en-US" dirty="0"/>
          </a:p>
        </p:txBody>
      </p:sp>
    </p:spTree>
    <p:extLst>
      <p:ext uri="{BB962C8B-B14F-4D97-AF65-F5344CB8AC3E}">
        <p14:creationId xmlns:p14="http://schemas.microsoft.com/office/powerpoint/2010/main" val="256607725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148" userDrawn="1">
          <p15:clr>
            <a:srgbClr val="FBAE40"/>
          </p15:clr>
        </p15:guide>
        <p15:guide id="3" orient="horz" pos="346" userDrawn="1">
          <p15:clr>
            <a:srgbClr val="FBAE40"/>
          </p15:clr>
        </p15:guide>
        <p15:guide id="4" pos="612" userDrawn="1">
          <p15:clr>
            <a:srgbClr val="FBAE40"/>
          </p15:clr>
        </p15:guide>
        <p15:guide id="5" pos="6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15"/>
          <p:cNvSpPr>
            <a:spLocks noGrp="1"/>
          </p:cNvSpPr>
          <p:nvPr>
            <p:ph type="sldNum" sz="quarter" idx="11"/>
          </p:nvPr>
        </p:nvSpPr>
        <p:spPr>
          <a:xfrm>
            <a:off x="3931920" y="6462713"/>
            <a:ext cx="1280160" cy="365125"/>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003182"/>
                </a:solidFill>
                <a:latin typeface="メイリオ" panose="020B0604030504040204" pitchFamily="50" charset="-128"/>
                <a:ea typeface="メイリオ" panose="020B0604030504040204" pitchFamily="50" charset="-128"/>
              </a:defRPr>
            </a:lvl1pPr>
          </a:lstStyle>
          <a:p>
            <a:fld id="{9C9257A7-EFC8-46D0-9082-29042601C6F3}" type="slidenum">
              <a:rPr lang="ja-JP" altLang="en-US" smtClean="0"/>
              <a:pPr/>
              <a:t>‹#›</a:t>
            </a:fld>
            <a:endParaRPr lang="ja-JP" altLang="en-US"/>
          </a:p>
        </p:txBody>
      </p:sp>
      <p:sp>
        <p:nvSpPr>
          <p:cNvPr id="8" name="タイトル プレースホルダー 1"/>
          <p:cNvSpPr>
            <a:spLocks noGrp="1"/>
          </p:cNvSpPr>
          <p:nvPr>
            <p:ph type="title" hasCustomPrompt="1"/>
          </p:nvPr>
        </p:nvSpPr>
        <p:spPr>
          <a:xfrm>
            <a:off x="454371" y="454337"/>
            <a:ext cx="8229600" cy="519504"/>
          </a:xfrm>
          <a:prstGeom prst="rect">
            <a:avLst/>
          </a:prstGeom>
        </p:spPr>
        <p:txBody>
          <a:bodyPr rtlCol="0">
            <a:noAutofit/>
          </a:bodyPr>
          <a:lstStyle>
            <a:lvl1pPr>
              <a:defRPr sz="2900">
                <a:solidFill>
                  <a:srgbClr val="003182"/>
                </a:solidFill>
                <a:latin typeface="メイリオ" panose="020B0604030504040204" pitchFamily="50" charset="-128"/>
                <a:ea typeface="メイリオ" panose="020B0604030504040204" pitchFamily="50" charset="-128"/>
              </a:defRPr>
            </a:lvl1pPr>
          </a:lstStyle>
          <a:p>
            <a:r>
              <a:rPr lang="en-US" altLang="ja-JP" dirty="0"/>
              <a:t>Heading sample</a:t>
            </a:r>
            <a:endParaRPr lang="ja-JP" altLang="en-US" dirty="0"/>
          </a:p>
        </p:txBody>
      </p:sp>
      <p:cxnSp>
        <p:nvCxnSpPr>
          <p:cNvPr id="22" name="直線コネクタ 21">
            <a:extLst>
              <a:ext uri="{FF2B5EF4-FFF2-40B4-BE49-F238E27FC236}">
                <a16:creationId xmlns:a16="http://schemas.microsoft.com/office/drawing/2014/main" id="{532841FA-8E4F-454F-BE57-D1478F3DAFE4}"/>
              </a:ext>
            </a:extLst>
          </p:cNvPr>
          <p:cNvCxnSpPr>
            <a:cxnSpLocks/>
          </p:cNvCxnSpPr>
          <p:nvPr userDrawn="1"/>
        </p:nvCxnSpPr>
        <p:spPr>
          <a:xfrm>
            <a:off x="454370" y="1029478"/>
            <a:ext cx="8229601"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D00ED7CA-A240-EE47-A223-D43332236E96}"/>
              </a:ext>
            </a:extLst>
          </p:cNvPr>
          <p:cNvCxnSpPr>
            <a:cxnSpLocks/>
          </p:cNvCxnSpPr>
          <p:nvPr userDrawn="1"/>
        </p:nvCxnSpPr>
        <p:spPr>
          <a:xfrm>
            <a:off x="454370" y="6647813"/>
            <a:ext cx="3579150"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BA0BA1B7-2B5C-B945-8EF6-3D5C38D0B004}"/>
              </a:ext>
            </a:extLst>
          </p:cNvPr>
          <p:cNvCxnSpPr>
            <a:cxnSpLocks/>
          </p:cNvCxnSpPr>
          <p:nvPr userDrawn="1"/>
        </p:nvCxnSpPr>
        <p:spPr>
          <a:xfrm>
            <a:off x="5104821" y="6647813"/>
            <a:ext cx="3579150"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sp>
        <p:nvSpPr>
          <p:cNvPr id="13" name="テキスト プレースホルダー 2">
            <a:extLst>
              <a:ext uri="{FF2B5EF4-FFF2-40B4-BE49-F238E27FC236}">
                <a16:creationId xmlns:a16="http://schemas.microsoft.com/office/drawing/2014/main" id="{DF7FC5DB-327D-BC48-9891-AB34DF40FB3B}"/>
              </a:ext>
            </a:extLst>
          </p:cNvPr>
          <p:cNvSpPr>
            <a:spLocks noGrp="1"/>
          </p:cNvSpPr>
          <p:nvPr>
            <p:ph idx="1" hasCustomPrompt="1"/>
          </p:nvPr>
        </p:nvSpPr>
        <p:spPr bwMode="auto">
          <a:xfrm>
            <a:off x="454371" y="1268414"/>
            <a:ext cx="8229600" cy="3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latin typeface="+mj-ea"/>
                <a:ea typeface="+mj-ea"/>
              </a:defRPr>
            </a:lvl1pPr>
          </a:lstStyle>
          <a:p>
            <a:pPr lvl="0"/>
            <a:r>
              <a:rPr lang="en-US" altLang="ja-JP" dirty="0"/>
              <a:t>Subheading sample</a:t>
            </a:r>
          </a:p>
        </p:txBody>
      </p:sp>
      <p:sp>
        <p:nvSpPr>
          <p:cNvPr id="14" name="テキスト プレースホルダー 6">
            <a:extLst>
              <a:ext uri="{FF2B5EF4-FFF2-40B4-BE49-F238E27FC236}">
                <a16:creationId xmlns:a16="http://schemas.microsoft.com/office/drawing/2014/main" id="{6FDE0F9E-F5CD-CA4D-93BD-F33219134911}"/>
              </a:ext>
            </a:extLst>
          </p:cNvPr>
          <p:cNvSpPr>
            <a:spLocks noGrp="1"/>
          </p:cNvSpPr>
          <p:nvPr>
            <p:ph type="body" sz="quarter" idx="12" hasCustomPrompt="1"/>
          </p:nvPr>
        </p:nvSpPr>
        <p:spPr>
          <a:xfrm>
            <a:off x="454371" y="1623315"/>
            <a:ext cx="8229599" cy="1364483"/>
          </a:xfrm>
        </p:spPr>
        <p:txBody>
          <a:bodyPr lIns="90000" rIns="90000"/>
          <a:lstStyle>
            <a:lvl1pPr marL="0" indent="0" algn="just">
              <a:lnSpc>
                <a:spcPts val="2200"/>
              </a:lnSpc>
              <a:buNone/>
              <a:defRPr sz="1300" b="0" spc="0">
                <a:solidFill>
                  <a:srgbClr val="000000"/>
                </a:solidFill>
                <a:latin typeface="+mn-ea"/>
                <a:ea typeface="+mn-ea"/>
              </a:defRPr>
            </a:lvl1pPr>
          </a:lstStyle>
          <a:p>
            <a:pPr lvl="0"/>
            <a:r>
              <a:rPr kumimoji="1" lang="en-US" altLang="ja-JP" dirty="0"/>
              <a:t>Text sample text sample text sample text sample text sample text sample text sample text sample text sample text sample text sample text sample text sample text sample text sample Text sample text sample text sample text sample text sample text sample text sample text sample</a:t>
            </a:r>
            <a:endParaRPr kumimoji="1" lang="ja-JP" altLang="en-US" dirty="0"/>
          </a:p>
        </p:txBody>
      </p:sp>
      <p:pic>
        <p:nvPicPr>
          <p:cNvPr id="3" name="図 2">
            <a:extLst>
              <a:ext uri="{FF2B5EF4-FFF2-40B4-BE49-F238E27FC236}">
                <a16:creationId xmlns:a16="http://schemas.microsoft.com/office/drawing/2014/main" id="{1B77FA47-177F-EF45-A827-14675FB13E09}"/>
              </a:ext>
            </a:extLst>
          </p:cNvPr>
          <p:cNvPicPr>
            <a:picLocks noChangeAspect="1"/>
          </p:cNvPicPr>
          <p:nvPr userDrawn="1"/>
        </p:nvPicPr>
        <p:blipFill>
          <a:blip r:embed="rId2"/>
          <a:stretch>
            <a:fillRect/>
          </a:stretch>
        </p:blipFill>
        <p:spPr>
          <a:xfrm>
            <a:off x="-2830" y="0"/>
            <a:ext cx="9144000" cy="190500"/>
          </a:xfrm>
          <a:prstGeom prst="rect">
            <a:avLst/>
          </a:prstGeom>
        </p:spPr>
      </p:pic>
    </p:spTree>
    <p:extLst>
      <p:ext uri="{BB962C8B-B14F-4D97-AF65-F5344CB8AC3E}">
        <p14:creationId xmlns:p14="http://schemas.microsoft.com/office/powerpoint/2010/main" val="25238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C0620F-D679-324D-890F-43B726FD24D3}"/>
              </a:ext>
            </a:extLst>
          </p:cNvPr>
          <p:cNvPicPr>
            <a:picLocks noChangeAspect="1"/>
          </p:cNvPicPr>
          <p:nvPr userDrawn="1"/>
        </p:nvPicPr>
        <p:blipFill>
          <a:blip r:embed="rId2"/>
          <a:stretch>
            <a:fillRect/>
          </a:stretch>
        </p:blipFill>
        <p:spPr>
          <a:xfrm>
            <a:off x="0" y="0"/>
            <a:ext cx="9144000" cy="4343400"/>
          </a:xfrm>
          <a:prstGeom prst="rect">
            <a:avLst/>
          </a:prstGeom>
        </p:spPr>
      </p:pic>
      <p:pic>
        <p:nvPicPr>
          <p:cNvPr id="2" name="図 1">
            <a:extLst>
              <a:ext uri="{FF2B5EF4-FFF2-40B4-BE49-F238E27FC236}">
                <a16:creationId xmlns:a16="http://schemas.microsoft.com/office/drawing/2014/main" id="{9A8DC962-557A-914C-BD4B-4800F7231EEF}"/>
              </a:ext>
            </a:extLst>
          </p:cNvPr>
          <p:cNvPicPr>
            <a:picLocks noChangeAspect="1"/>
          </p:cNvPicPr>
          <p:nvPr userDrawn="1"/>
        </p:nvPicPr>
        <p:blipFill>
          <a:blip r:embed="rId3"/>
          <a:stretch>
            <a:fillRect/>
          </a:stretch>
        </p:blipFill>
        <p:spPr>
          <a:xfrm>
            <a:off x="3161756" y="4147189"/>
            <a:ext cx="2820489" cy="1410245"/>
          </a:xfrm>
          <a:prstGeom prst="rect">
            <a:avLst/>
          </a:prstGeom>
        </p:spPr>
      </p:pic>
      <p:sp>
        <p:nvSpPr>
          <p:cNvPr id="7" name="テキスト プレースホルダー 10">
            <a:extLst>
              <a:ext uri="{FF2B5EF4-FFF2-40B4-BE49-F238E27FC236}">
                <a16:creationId xmlns:a16="http://schemas.microsoft.com/office/drawing/2014/main" id="{52D7705E-B9CC-0949-9808-E6796FF4C8DE}"/>
              </a:ext>
            </a:extLst>
          </p:cNvPr>
          <p:cNvSpPr>
            <a:spLocks noGrp="1"/>
          </p:cNvSpPr>
          <p:nvPr>
            <p:ph type="body" sz="quarter" idx="11" hasCustomPrompt="1"/>
          </p:nvPr>
        </p:nvSpPr>
        <p:spPr>
          <a:xfrm>
            <a:off x="3098324" y="5557434"/>
            <a:ext cx="2947352" cy="280148"/>
          </a:xfrm>
        </p:spPr>
        <p:txBody>
          <a:bodyPr/>
          <a:lstStyle>
            <a:lvl1pPr marL="0" marR="0" indent="0" algn="ctr" defTabSz="457200" rtl="0" eaLnBrk="1" fontAlgn="base" latinLnBrk="0" hangingPunct="1">
              <a:lnSpc>
                <a:spcPct val="100000"/>
              </a:lnSpc>
              <a:spcBef>
                <a:spcPct val="0"/>
              </a:spcBef>
              <a:spcAft>
                <a:spcPts val="600"/>
              </a:spcAft>
              <a:buClr>
                <a:srgbClr val="FFE33F"/>
              </a:buClr>
              <a:buSzTx/>
              <a:buFont typeface="Wingdings" panose="05000000000000000000" pitchFamily="2" charset="2"/>
              <a:buNone/>
              <a:tabLst/>
              <a:defRPr sz="1400" b="0" i="0" baseline="0">
                <a:solidFill>
                  <a:schemeClr val="bg1">
                    <a:lumMod val="50000"/>
                  </a:schemeClr>
                </a:solidFill>
                <a:latin typeface="+mn-lt"/>
                <a:ea typeface="+mj-ea"/>
              </a:defRPr>
            </a:lvl1pPr>
          </a:lstStyle>
          <a:p>
            <a:pPr marL="0" marR="0" lvl="0" indent="0" algn="l" defTabSz="457200" rtl="0" eaLnBrk="1" fontAlgn="base" latinLnBrk="0" hangingPunct="1">
              <a:lnSpc>
                <a:spcPct val="100000"/>
              </a:lnSpc>
              <a:spcBef>
                <a:spcPct val="0"/>
              </a:spcBef>
              <a:spcAft>
                <a:spcPts val="600"/>
              </a:spcAft>
              <a:buClr>
                <a:srgbClr val="FFE33F"/>
              </a:buClr>
              <a:buSzTx/>
              <a:buFont typeface="Wingdings" panose="05000000000000000000" pitchFamily="2" charset="2"/>
              <a:buNone/>
              <a:tabLst/>
              <a:defRPr/>
            </a:pPr>
            <a:r>
              <a:rPr lang="en-US" altLang="ja-JP" b="1" kern="500" spc="-80" dirty="0">
                <a:solidFill>
                  <a:srgbClr val="000000"/>
                </a:solidFill>
                <a:latin typeface="メイリオ" panose="020B0604030504040204" pitchFamily="50" charset="-128"/>
                <a:ea typeface="メイリオ" panose="020B0604030504040204" pitchFamily="50" charset="-128"/>
              </a:rPr>
              <a:t>Copyright © 2022 </a:t>
            </a:r>
            <a:r>
              <a:rPr lang="en-US" altLang="ja-JP" b="1" kern="500" spc="-80" dirty="0" err="1">
                <a:solidFill>
                  <a:srgbClr val="000000"/>
                </a:solidFill>
                <a:latin typeface="メイリオ" panose="020B0604030504040204" pitchFamily="50" charset="-128"/>
                <a:ea typeface="メイリオ" panose="020B0604030504040204" pitchFamily="50" charset="-128"/>
              </a:rPr>
              <a:t>xxxxxxxx</a:t>
            </a:r>
            <a:r>
              <a:rPr lang="en-US" altLang="ja-JP" b="1" kern="500" spc="-80" dirty="0">
                <a:solidFill>
                  <a:srgbClr val="000000"/>
                </a:solidFill>
                <a:latin typeface="メイリオ" panose="020B0604030504040204" pitchFamily="50" charset="-128"/>
                <a:ea typeface="メイリオ" panose="020B0604030504040204" pitchFamily="50" charset="-128"/>
              </a:rPr>
              <a:t>.</a:t>
            </a:r>
            <a:endParaRPr lang="ja-JP" altLang="en-US" b="1" kern="500" spc="-8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71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のみ">
  <p:cSld name="1_タイトルのみ">
    <p:spTree>
      <p:nvGrpSpPr>
        <p:cNvPr id="1" name="Shape 17"/>
        <p:cNvGrpSpPr/>
        <p:nvPr/>
      </p:nvGrpSpPr>
      <p:grpSpPr>
        <a:xfrm>
          <a:off x="0" y="0"/>
          <a:ext cx="0" cy="0"/>
          <a:chOff x="0" y="0"/>
          <a:chExt cx="0" cy="0"/>
        </a:xfrm>
      </p:grpSpPr>
      <p:sp>
        <p:nvSpPr>
          <p:cNvPr id="18" name="Google Shape;18;g1402d2d4fa9_1_96"/>
          <p:cNvSpPr txBox="1">
            <a:spLocks noGrp="1"/>
          </p:cNvSpPr>
          <p:nvPr>
            <p:ph type="sldNum" idx="12"/>
          </p:nvPr>
        </p:nvSpPr>
        <p:spPr>
          <a:xfrm>
            <a:off x="3931920" y="6462713"/>
            <a:ext cx="1280025"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1pPr>
            <a:lvl2pPr marL="0" marR="0" lvl="1"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2pPr>
            <a:lvl3pPr marL="0" marR="0" lvl="2"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3pPr>
            <a:lvl4pPr marL="0" marR="0" lvl="3"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4pPr>
            <a:lvl5pPr marL="0" marR="0" lvl="4"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5pPr>
            <a:lvl6pPr marL="0" marR="0" lvl="5"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6pPr>
            <a:lvl7pPr marL="0" marR="0" lvl="6"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7pPr>
            <a:lvl8pPr marL="0" marR="0" lvl="7"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8pPr>
            <a:lvl9pPr marL="0" marR="0" lvl="8" indent="0" algn="ctr">
              <a:lnSpc>
                <a:spcPct val="100000"/>
              </a:lnSpc>
              <a:spcBef>
                <a:spcPts val="0"/>
              </a:spcBef>
              <a:spcAft>
                <a:spcPts val="0"/>
              </a:spcAft>
              <a:buClr>
                <a:srgbClr val="000000"/>
              </a:buClr>
              <a:buSzPts val="1400"/>
              <a:buFont typeface="Arial"/>
              <a:buNone/>
              <a:defRPr sz="1050" b="1" i="0" u="none" strike="noStrike" cap="none">
                <a:solidFill>
                  <a:srgbClr val="003182"/>
                </a:solidFill>
                <a:latin typeface="Meiryo"/>
                <a:ea typeface="Meiryo"/>
                <a:cs typeface="Meiryo"/>
                <a:sym typeface="Meiryo"/>
              </a:defRPr>
            </a:lvl9pPr>
          </a:lstStyle>
          <a:p>
            <a:fld id="{00000000-1234-1234-1234-123412341234}" type="slidenum">
              <a:rPr lang="en-US" smtClean="0"/>
              <a:pPr/>
              <a:t>‹#›</a:t>
            </a:fld>
            <a:endParaRPr lang="en-US"/>
          </a:p>
        </p:txBody>
      </p:sp>
      <p:sp>
        <p:nvSpPr>
          <p:cNvPr id="19" name="Google Shape;19;g1402d2d4fa9_1_96"/>
          <p:cNvSpPr txBox="1">
            <a:spLocks noGrp="1"/>
          </p:cNvSpPr>
          <p:nvPr>
            <p:ph type="title"/>
          </p:nvPr>
        </p:nvSpPr>
        <p:spPr>
          <a:xfrm>
            <a:off x="454371" y="454337"/>
            <a:ext cx="8229600" cy="519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2175">
                <a:solidFill>
                  <a:srgbClr val="003182"/>
                </a:solidFill>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0" name="Google Shape;20;g1402d2d4fa9_1_96"/>
          <p:cNvCxnSpPr/>
          <p:nvPr/>
        </p:nvCxnSpPr>
        <p:spPr>
          <a:xfrm>
            <a:off x="454370" y="1029478"/>
            <a:ext cx="8229600" cy="0"/>
          </a:xfrm>
          <a:prstGeom prst="straightConnector1">
            <a:avLst/>
          </a:prstGeom>
          <a:noFill/>
          <a:ln w="25400" cap="sq" cmpd="sng">
            <a:solidFill>
              <a:srgbClr val="003182"/>
            </a:solidFill>
            <a:prstDash val="solid"/>
            <a:bevel/>
            <a:headEnd type="none" w="sm" len="sm"/>
            <a:tailEnd type="none" w="sm" len="sm"/>
          </a:ln>
        </p:spPr>
      </p:cxnSp>
      <p:cxnSp>
        <p:nvCxnSpPr>
          <p:cNvPr id="21" name="Google Shape;21;g1402d2d4fa9_1_96"/>
          <p:cNvCxnSpPr/>
          <p:nvPr/>
        </p:nvCxnSpPr>
        <p:spPr>
          <a:xfrm>
            <a:off x="454370" y="6647813"/>
            <a:ext cx="3579300" cy="0"/>
          </a:xfrm>
          <a:prstGeom prst="straightConnector1">
            <a:avLst/>
          </a:prstGeom>
          <a:noFill/>
          <a:ln w="25400" cap="sq" cmpd="sng">
            <a:solidFill>
              <a:srgbClr val="003182"/>
            </a:solidFill>
            <a:prstDash val="solid"/>
            <a:bevel/>
            <a:headEnd type="none" w="sm" len="sm"/>
            <a:tailEnd type="none" w="sm" len="sm"/>
          </a:ln>
        </p:spPr>
      </p:cxnSp>
      <p:cxnSp>
        <p:nvCxnSpPr>
          <p:cNvPr id="22" name="Google Shape;22;g1402d2d4fa9_1_96"/>
          <p:cNvCxnSpPr/>
          <p:nvPr/>
        </p:nvCxnSpPr>
        <p:spPr>
          <a:xfrm>
            <a:off x="5104821" y="6647813"/>
            <a:ext cx="3579300" cy="0"/>
          </a:xfrm>
          <a:prstGeom prst="straightConnector1">
            <a:avLst/>
          </a:prstGeom>
          <a:noFill/>
          <a:ln w="25400" cap="sq" cmpd="sng">
            <a:solidFill>
              <a:srgbClr val="003182"/>
            </a:solidFill>
            <a:prstDash val="solid"/>
            <a:bevel/>
            <a:headEnd type="none" w="sm" len="sm"/>
            <a:tailEnd type="none" w="sm" len="sm"/>
          </a:ln>
        </p:spPr>
      </p:cxnSp>
      <p:sp>
        <p:nvSpPr>
          <p:cNvPr id="23" name="Google Shape;23;g1402d2d4fa9_1_96"/>
          <p:cNvSpPr txBox="1">
            <a:spLocks noGrp="1"/>
          </p:cNvSpPr>
          <p:nvPr>
            <p:ph type="body" idx="1"/>
          </p:nvPr>
        </p:nvSpPr>
        <p:spPr>
          <a:xfrm>
            <a:off x="454371" y="1268414"/>
            <a:ext cx="8229600" cy="357300"/>
          </a:xfrm>
          <a:prstGeom prst="rect">
            <a:avLst/>
          </a:prstGeom>
          <a:noFill/>
          <a:ln>
            <a:noFill/>
          </a:ln>
        </p:spPr>
        <p:txBody>
          <a:bodyPr spcFirstLastPara="1" wrap="square" lIns="91425" tIns="45700" rIns="91425" bIns="45700" anchor="t" anchorCtr="0">
            <a:normAutofit/>
          </a:bodyPr>
          <a:lstStyle>
            <a:lvl1pPr marL="342900" lvl="0" indent="-266700" algn="l">
              <a:lnSpc>
                <a:spcPct val="90000"/>
              </a:lnSpc>
              <a:spcBef>
                <a:spcPts val="0"/>
              </a:spcBef>
              <a:spcAft>
                <a:spcPts val="0"/>
              </a:spcAft>
              <a:buSzPts val="2000"/>
              <a:buFont typeface="Verdana"/>
              <a:buChar char="•"/>
              <a:defRPr b="1">
                <a:latin typeface="Verdana"/>
                <a:ea typeface="Verdana"/>
                <a:cs typeface="Verdana"/>
                <a:sym typeface="Verdana"/>
              </a:defRPr>
            </a:lvl1pPr>
            <a:lvl2pPr marL="685800" lvl="1" indent="-257175" algn="l">
              <a:lnSpc>
                <a:spcPct val="90000"/>
              </a:lnSpc>
              <a:spcBef>
                <a:spcPts val="450"/>
              </a:spcBef>
              <a:spcAft>
                <a:spcPts val="0"/>
              </a:spcAft>
              <a:buSzPts val="1800"/>
              <a:buChar char="•"/>
              <a:defRPr/>
            </a:lvl2pPr>
            <a:lvl3pPr marL="1028700" lvl="2" indent="-257175" algn="l">
              <a:lnSpc>
                <a:spcPct val="90000"/>
              </a:lnSpc>
              <a:spcBef>
                <a:spcPts val="450"/>
              </a:spcBef>
              <a:spcAft>
                <a:spcPts val="0"/>
              </a:spcAft>
              <a:buSzPts val="1800"/>
              <a:buChar char="•"/>
              <a:defRPr/>
            </a:lvl3pPr>
            <a:lvl4pPr marL="1371600" lvl="3" indent="-257175" algn="l">
              <a:lnSpc>
                <a:spcPct val="90000"/>
              </a:lnSpc>
              <a:spcBef>
                <a:spcPts val="450"/>
              </a:spcBef>
              <a:spcAft>
                <a:spcPts val="0"/>
              </a:spcAft>
              <a:buSzPts val="1800"/>
              <a:buChar char="•"/>
              <a:defRPr/>
            </a:lvl4pPr>
            <a:lvl5pPr marL="1714500" lvl="4" indent="-257175" algn="l">
              <a:lnSpc>
                <a:spcPct val="90000"/>
              </a:lnSpc>
              <a:spcBef>
                <a:spcPts val="450"/>
              </a:spcBef>
              <a:spcAft>
                <a:spcPts val="0"/>
              </a:spcAft>
              <a:buSzPts val="1800"/>
              <a:buChar char="•"/>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270"/>
              </a:spcBef>
              <a:spcAft>
                <a:spcPts val="0"/>
              </a:spcAft>
              <a:buClr>
                <a:schemeClr val="dk1"/>
              </a:buClr>
              <a:buSzPts val="1800"/>
              <a:buChar char="•"/>
              <a:defRPr/>
            </a:lvl7pPr>
            <a:lvl8pPr marL="2743200" lvl="7" indent="-257175" algn="l">
              <a:lnSpc>
                <a:spcPct val="90000"/>
              </a:lnSpc>
              <a:spcBef>
                <a:spcPts val="270"/>
              </a:spcBef>
              <a:spcAft>
                <a:spcPts val="0"/>
              </a:spcAft>
              <a:buClr>
                <a:schemeClr val="dk1"/>
              </a:buClr>
              <a:buSzPts val="1800"/>
              <a:buChar char="•"/>
              <a:defRPr/>
            </a:lvl8pPr>
            <a:lvl9pPr marL="3086100" lvl="8" indent="-257175" algn="l">
              <a:lnSpc>
                <a:spcPct val="90000"/>
              </a:lnSpc>
              <a:spcBef>
                <a:spcPts val="270"/>
              </a:spcBef>
              <a:spcAft>
                <a:spcPts val="0"/>
              </a:spcAft>
              <a:buClr>
                <a:schemeClr val="dk1"/>
              </a:buClr>
              <a:buSzPts val="1800"/>
              <a:buChar char="•"/>
              <a:defRPr/>
            </a:lvl9pPr>
          </a:lstStyle>
          <a:p>
            <a:endParaRPr/>
          </a:p>
        </p:txBody>
      </p:sp>
      <p:sp>
        <p:nvSpPr>
          <p:cNvPr id="24" name="Google Shape;24;g1402d2d4fa9_1_96"/>
          <p:cNvSpPr txBox="1">
            <a:spLocks noGrp="1"/>
          </p:cNvSpPr>
          <p:nvPr>
            <p:ph type="body" idx="2"/>
          </p:nvPr>
        </p:nvSpPr>
        <p:spPr>
          <a:xfrm>
            <a:off x="454371" y="1623315"/>
            <a:ext cx="8229600" cy="1364400"/>
          </a:xfrm>
          <a:prstGeom prst="rect">
            <a:avLst/>
          </a:prstGeom>
          <a:noFill/>
          <a:ln>
            <a:noFill/>
          </a:ln>
        </p:spPr>
        <p:txBody>
          <a:bodyPr spcFirstLastPara="1" wrap="square" lIns="90000" tIns="45700" rIns="90000" bIns="45700" anchor="t" anchorCtr="0">
            <a:normAutofit/>
          </a:bodyPr>
          <a:lstStyle>
            <a:lvl1pPr marL="342900" lvl="0" indent="-171450" algn="just">
              <a:lnSpc>
                <a:spcPct val="169230"/>
              </a:lnSpc>
              <a:spcBef>
                <a:spcPts val="0"/>
              </a:spcBef>
              <a:spcAft>
                <a:spcPts val="0"/>
              </a:spcAft>
              <a:buSzPts val="1300"/>
              <a:buFont typeface="Verdana"/>
              <a:buNone/>
              <a:defRPr sz="975" b="0">
                <a:solidFill>
                  <a:srgbClr val="000000"/>
                </a:solidFill>
                <a:latin typeface="Verdana"/>
                <a:ea typeface="Verdana"/>
                <a:cs typeface="Verdana"/>
                <a:sym typeface="Verdana"/>
              </a:defRPr>
            </a:lvl1pPr>
            <a:lvl2pPr marL="685800" lvl="1" indent="-257175" algn="l">
              <a:lnSpc>
                <a:spcPct val="90000"/>
              </a:lnSpc>
              <a:spcBef>
                <a:spcPts val="450"/>
              </a:spcBef>
              <a:spcAft>
                <a:spcPts val="0"/>
              </a:spcAft>
              <a:buSzPts val="1800"/>
              <a:buChar char="•"/>
              <a:defRPr/>
            </a:lvl2pPr>
            <a:lvl3pPr marL="1028700" lvl="2" indent="-257175" algn="l">
              <a:lnSpc>
                <a:spcPct val="90000"/>
              </a:lnSpc>
              <a:spcBef>
                <a:spcPts val="450"/>
              </a:spcBef>
              <a:spcAft>
                <a:spcPts val="0"/>
              </a:spcAft>
              <a:buSzPts val="1800"/>
              <a:buChar char="•"/>
              <a:defRPr/>
            </a:lvl3pPr>
            <a:lvl4pPr marL="1371600" lvl="3" indent="-257175" algn="l">
              <a:lnSpc>
                <a:spcPct val="90000"/>
              </a:lnSpc>
              <a:spcBef>
                <a:spcPts val="450"/>
              </a:spcBef>
              <a:spcAft>
                <a:spcPts val="0"/>
              </a:spcAft>
              <a:buSzPts val="1800"/>
              <a:buChar char="•"/>
              <a:defRPr/>
            </a:lvl4pPr>
            <a:lvl5pPr marL="1714500" lvl="4" indent="-257175" algn="l">
              <a:lnSpc>
                <a:spcPct val="90000"/>
              </a:lnSpc>
              <a:spcBef>
                <a:spcPts val="450"/>
              </a:spcBef>
              <a:spcAft>
                <a:spcPts val="0"/>
              </a:spcAft>
              <a:buSzPts val="1800"/>
              <a:buChar char="•"/>
              <a:defRPr/>
            </a:lvl5pPr>
            <a:lvl6pPr marL="2057400" lvl="5" indent="-257175" algn="l">
              <a:lnSpc>
                <a:spcPct val="90000"/>
              </a:lnSpc>
              <a:spcBef>
                <a:spcPts val="450"/>
              </a:spcBef>
              <a:spcAft>
                <a:spcPts val="0"/>
              </a:spcAft>
              <a:buClr>
                <a:schemeClr val="dk1"/>
              </a:buClr>
              <a:buSzPts val="1800"/>
              <a:buChar char="•"/>
              <a:defRPr/>
            </a:lvl6pPr>
            <a:lvl7pPr marL="2400300" lvl="6" indent="-257175" algn="l">
              <a:lnSpc>
                <a:spcPct val="90000"/>
              </a:lnSpc>
              <a:spcBef>
                <a:spcPts val="270"/>
              </a:spcBef>
              <a:spcAft>
                <a:spcPts val="0"/>
              </a:spcAft>
              <a:buClr>
                <a:schemeClr val="dk1"/>
              </a:buClr>
              <a:buSzPts val="1800"/>
              <a:buChar char="•"/>
              <a:defRPr/>
            </a:lvl7pPr>
            <a:lvl8pPr marL="2743200" lvl="7" indent="-257175" algn="l">
              <a:lnSpc>
                <a:spcPct val="90000"/>
              </a:lnSpc>
              <a:spcBef>
                <a:spcPts val="270"/>
              </a:spcBef>
              <a:spcAft>
                <a:spcPts val="0"/>
              </a:spcAft>
              <a:buClr>
                <a:schemeClr val="dk1"/>
              </a:buClr>
              <a:buSzPts val="1800"/>
              <a:buChar char="•"/>
              <a:defRPr/>
            </a:lvl8pPr>
            <a:lvl9pPr marL="3086100" lvl="8" indent="-257175" algn="l">
              <a:lnSpc>
                <a:spcPct val="90000"/>
              </a:lnSpc>
              <a:spcBef>
                <a:spcPts val="270"/>
              </a:spcBef>
              <a:spcAft>
                <a:spcPts val="0"/>
              </a:spcAft>
              <a:buClr>
                <a:schemeClr val="dk1"/>
              </a:buClr>
              <a:buSzPts val="1800"/>
              <a:buChar char="•"/>
              <a:defRPr/>
            </a:lvl9pPr>
          </a:lstStyle>
          <a:p>
            <a:endParaRPr/>
          </a:p>
        </p:txBody>
      </p:sp>
      <p:pic>
        <p:nvPicPr>
          <p:cNvPr id="25" name="Google Shape;25;g1402d2d4fa9_1_96"/>
          <p:cNvPicPr preferRelativeResize="0"/>
          <p:nvPr/>
        </p:nvPicPr>
        <p:blipFill rotWithShape="1">
          <a:blip r:embed="rId2">
            <a:alphaModFix/>
          </a:blip>
          <a:srcRect/>
          <a:stretch/>
        </p:blipFill>
        <p:spPr>
          <a:xfrm>
            <a:off x="-2829" y="0"/>
            <a:ext cx="9144005" cy="190500"/>
          </a:xfrm>
          <a:prstGeom prst="rect">
            <a:avLst/>
          </a:prstGeom>
          <a:noFill/>
          <a:ln>
            <a:noFill/>
          </a:ln>
        </p:spPr>
      </p:pic>
    </p:spTree>
    <p:extLst>
      <p:ext uri="{BB962C8B-B14F-4D97-AF65-F5344CB8AC3E}">
        <p14:creationId xmlns:p14="http://schemas.microsoft.com/office/powerpoint/2010/main" val="833704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6" name="テキスト プレースホルダー 2">
            <a:extLst>
              <a:ext uri="{FF2B5EF4-FFF2-40B4-BE49-F238E27FC236}">
                <a16:creationId xmlns:a16="http://schemas.microsoft.com/office/drawing/2014/main" id="{FB157048-AA0E-BA49-A3A5-5DAB55E736F3}"/>
              </a:ext>
            </a:extLst>
          </p:cNvPr>
          <p:cNvSpPr>
            <a:spLocks noGrp="1"/>
          </p:cNvSpPr>
          <p:nvPr>
            <p:ph type="body" idx="1"/>
          </p:nvPr>
        </p:nvSpPr>
        <p:spPr bwMode="auto">
          <a:xfrm>
            <a:off x="457200" y="1268413"/>
            <a:ext cx="82296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 bg1="lt1" tx1="dk1" bg2="lt2" tx2="dk2" accent1="accent1" accent2="accent2" accent3="accent3" accent4="accent4" accent5="accent5" accent6="accent6" hlink="hlink" folHlink="folHlink"/>
  <p:sldLayoutIdLst>
    <p:sldLayoutId id="2147483659" r:id="rId1"/>
    <p:sldLayoutId id="2147483664" r:id="rId2"/>
    <p:sldLayoutId id="2147483661" r:id="rId3"/>
    <p:sldLayoutId id="2147483665" r:id="rId4"/>
  </p:sldLayoutIdLst>
  <p:hf hdr="0" ftr="0" dt="0"/>
  <p:txStyles>
    <p:titleStyle>
      <a:lvl1pPr algn="l" defTabSz="457200" rtl="0" eaLnBrk="1" fontAlgn="base" hangingPunct="1">
        <a:spcBef>
          <a:spcPct val="0"/>
        </a:spcBef>
        <a:spcAft>
          <a:spcPct val="0"/>
        </a:spcAft>
        <a:defRPr kumimoji="1" sz="2900" b="1" kern="1200">
          <a:solidFill>
            <a:srgbClr val="003182"/>
          </a:solidFill>
          <a:latin typeface="+mj-lt"/>
          <a:ea typeface="+mj-ea"/>
          <a:cs typeface="+mj-cs"/>
        </a:defRPr>
      </a:lvl1pPr>
      <a:lvl2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2pPr>
      <a:lvl3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3pPr>
      <a:lvl4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4pPr>
      <a:lvl5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5pPr>
      <a:lvl6pPr marL="4572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6pPr>
      <a:lvl7pPr marL="9144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7pPr>
      <a:lvl8pPr marL="13716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8pPr>
      <a:lvl9pPr marL="18288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9pPr>
    </p:titleStyle>
    <p:bodyStyle>
      <a:lvl1pPr marL="0" indent="0" algn="l" defTabSz="457200" rtl="0" eaLnBrk="1" fontAlgn="base" hangingPunct="1">
        <a:spcBef>
          <a:spcPct val="0"/>
        </a:spcBef>
        <a:spcAft>
          <a:spcPts val="600"/>
        </a:spcAft>
        <a:buClr>
          <a:schemeClr val="bg1"/>
        </a:buClr>
        <a:buFontTx/>
        <a:buNone/>
        <a:defRPr kumimoji="1" sz="2000" b="1" kern="1200">
          <a:solidFill>
            <a:srgbClr val="003182"/>
          </a:solidFill>
          <a:latin typeface="+mn-lt"/>
          <a:ea typeface="+mn-ea"/>
          <a:cs typeface="+mn-cs"/>
        </a:defRPr>
      </a:lvl1pPr>
      <a:lvl2pPr marL="365125"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2pPr>
      <a:lvl3pPr marL="9144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3pPr>
      <a:lvl4pPr marL="13716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4pPr>
      <a:lvl5pPr marL="18288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4E25391-1397-9647-B832-9C1F12A81B77}"/>
              </a:ext>
            </a:extLst>
          </p:cNvPr>
          <p:cNvSpPr>
            <a:spLocks noGrp="1"/>
          </p:cNvSpPr>
          <p:nvPr>
            <p:ph type="body" sz="quarter" idx="10"/>
          </p:nvPr>
        </p:nvSpPr>
        <p:spPr>
          <a:xfrm>
            <a:off x="2993308" y="2833974"/>
            <a:ext cx="7634134" cy="595026"/>
          </a:xfrm>
        </p:spPr>
        <p:txBody>
          <a:bodyPr/>
          <a:lstStyle/>
          <a:p>
            <a:r>
              <a:rPr kumimoji="1" lang="en-US" altLang="ja-JP" sz="4400" dirty="0"/>
              <a:t>MOPA(I)</a:t>
            </a:r>
            <a:endParaRPr kumimoji="1" lang="ja-JP" altLang="en-US" sz="4400" dirty="0"/>
          </a:p>
        </p:txBody>
      </p:sp>
      <p:sp>
        <p:nvSpPr>
          <p:cNvPr id="4" name="テキスト プレースホルダー 3">
            <a:extLst>
              <a:ext uri="{FF2B5EF4-FFF2-40B4-BE49-F238E27FC236}">
                <a16:creationId xmlns:a16="http://schemas.microsoft.com/office/drawing/2014/main" id="{397B194D-B6A5-A647-881E-3CDC6AFAE362}"/>
              </a:ext>
            </a:extLst>
          </p:cNvPr>
          <p:cNvSpPr>
            <a:spLocks noGrp="1"/>
          </p:cNvSpPr>
          <p:nvPr>
            <p:ph type="body" sz="quarter" idx="16"/>
          </p:nvPr>
        </p:nvSpPr>
        <p:spPr/>
        <p:txBody>
          <a:bodyPr/>
          <a:lstStyle/>
          <a:p>
            <a:r>
              <a:rPr lang="en-US" altLang="ja-JP"/>
              <a:t>Antonio </a:t>
            </a:r>
            <a:r>
              <a:rPr lang="en-US" altLang="ja-JP" dirty="0"/>
              <a:t>Tartaglia</a:t>
            </a:r>
            <a:endParaRPr kumimoji="1" lang="ja-JP" altLang="en-US" dirty="0"/>
          </a:p>
        </p:txBody>
      </p:sp>
    </p:spTree>
    <p:extLst>
      <p:ext uri="{BB962C8B-B14F-4D97-AF65-F5344CB8AC3E}">
        <p14:creationId xmlns:p14="http://schemas.microsoft.com/office/powerpoint/2010/main" val="39563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408900" y="484952"/>
            <a:ext cx="8229600" cy="38970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r>
              <a:rPr lang="en-US" sz="2000" dirty="0">
                <a:latin typeface="Open Sans"/>
                <a:ea typeface="Open Sans"/>
                <a:cs typeface="Open Sans"/>
                <a:sym typeface="Open Sans"/>
              </a:rPr>
              <a:t>Rearchitecting of the MOPA main technical paper </a:t>
            </a:r>
            <a:r>
              <a:rPr lang="en-US" sz="2000" b="1" dirty="0">
                <a:latin typeface="Open Sans"/>
                <a:ea typeface="Open Sans"/>
                <a:cs typeface="Open Sans"/>
                <a:sym typeface="Open Sans"/>
              </a:rPr>
              <a:t>(March 2026)</a:t>
            </a:r>
            <a:endParaRPr sz="2000" dirty="0"/>
          </a:p>
        </p:txBody>
      </p:sp>
      <p:grpSp>
        <p:nvGrpSpPr>
          <p:cNvPr id="243" name="Google Shape;243;p23"/>
          <p:cNvGrpSpPr/>
          <p:nvPr/>
        </p:nvGrpSpPr>
        <p:grpSpPr>
          <a:xfrm>
            <a:off x="2033663" y="2877947"/>
            <a:ext cx="5076719" cy="1510523"/>
            <a:chOff x="2711624" y="2119252"/>
            <a:chExt cx="6768959" cy="2245800"/>
          </a:xfrm>
        </p:grpSpPr>
        <p:sp>
          <p:nvSpPr>
            <p:cNvPr id="244" name="Google Shape;244;p23"/>
            <p:cNvSpPr/>
            <p:nvPr/>
          </p:nvSpPr>
          <p:spPr>
            <a:xfrm>
              <a:off x="2711624" y="2119252"/>
              <a:ext cx="6768900" cy="2245800"/>
            </a:xfrm>
            <a:prstGeom prst="roundRect">
              <a:avLst>
                <a:gd name="adj" fmla="val 16667"/>
              </a:avLst>
            </a:prstGeom>
            <a:solidFill>
              <a:srgbClr val="C7EDFC"/>
            </a:solidFill>
            <a:ln>
              <a:noFill/>
            </a:ln>
          </p:spPr>
          <p:txBody>
            <a:bodyPr spcFirstLastPara="1" wrap="square" lIns="68569" tIns="34275" rIns="68569" bIns="34275" anchor="ctr" anchorCtr="0">
              <a:noAutofit/>
            </a:bodyPr>
            <a:lstStyle/>
            <a:p>
              <a:pPr algn="ctr">
                <a:spcBef>
                  <a:spcPts val="0"/>
                </a:spcBef>
                <a:spcAft>
                  <a:spcPts val="0"/>
                </a:spcAft>
                <a:buClr>
                  <a:srgbClr val="000000"/>
                </a:buClr>
                <a:buSzPts val="1800"/>
              </a:pPr>
              <a:endParaRPr sz="1350">
                <a:solidFill>
                  <a:srgbClr val="FFFFFF"/>
                </a:solidFill>
                <a:latin typeface="Arial"/>
                <a:ea typeface="Arial"/>
                <a:cs typeface="Arial"/>
                <a:sym typeface="Arial"/>
              </a:endParaRPr>
            </a:p>
          </p:txBody>
        </p:sp>
        <p:grpSp>
          <p:nvGrpSpPr>
            <p:cNvPr id="245" name="Google Shape;245;p23"/>
            <p:cNvGrpSpPr/>
            <p:nvPr/>
          </p:nvGrpSpPr>
          <p:grpSpPr>
            <a:xfrm>
              <a:off x="3200883" y="2242020"/>
              <a:ext cx="6279700" cy="2024803"/>
              <a:chOff x="3095416" y="1060594"/>
              <a:chExt cx="6279700" cy="2024803"/>
            </a:xfrm>
          </p:grpSpPr>
          <p:sp>
            <p:nvSpPr>
              <p:cNvPr id="246" name="Google Shape;246;p23"/>
              <p:cNvSpPr txBox="1"/>
              <p:nvPr/>
            </p:nvSpPr>
            <p:spPr>
              <a:xfrm>
                <a:off x="3934916" y="1060594"/>
                <a:ext cx="5440200" cy="2024803"/>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600"/>
                </a:pPr>
                <a:r>
                  <a:rPr lang="en-US" sz="1200" b="1" dirty="0">
                    <a:solidFill>
                      <a:srgbClr val="000000"/>
                    </a:solidFill>
                    <a:latin typeface="Arial"/>
                    <a:ea typeface="Arial"/>
                    <a:cs typeface="Arial"/>
                    <a:sym typeface="Arial"/>
                  </a:rPr>
                  <a:t>MOPA Papers </a:t>
                </a:r>
                <a:r>
                  <a:rPr lang="en-US" sz="1200" b="1" dirty="0"/>
                  <a:t>26a</a:t>
                </a:r>
                <a:r>
                  <a:rPr lang="en-US" sz="1200" b="1" dirty="0">
                    <a:solidFill>
                      <a:srgbClr val="000000"/>
                    </a:solidFill>
                    <a:latin typeface="Arial"/>
                    <a:ea typeface="Arial"/>
                    <a:cs typeface="Arial"/>
                    <a:sym typeface="Arial"/>
                  </a:rPr>
                  <a:t>: </a:t>
                </a:r>
                <a:endParaRPr sz="1200" dirty="0">
                  <a:solidFill>
                    <a:srgbClr val="000000"/>
                  </a:solidFill>
                  <a:latin typeface="Arial"/>
                  <a:ea typeface="Arial"/>
                  <a:cs typeface="Arial"/>
                  <a:sym typeface="Arial"/>
                </a:endParaRPr>
              </a:p>
              <a:p>
                <a:pPr marL="214313" indent="-204788">
                  <a:spcBef>
                    <a:spcPts val="0"/>
                  </a:spcBef>
                  <a:spcAft>
                    <a:spcPts val="0"/>
                  </a:spcAft>
                  <a:buClr>
                    <a:srgbClr val="000000"/>
                  </a:buClr>
                  <a:buSzPts val="1600"/>
                  <a:buFont typeface="Arial"/>
                  <a:buChar char="-"/>
                </a:pPr>
                <a:r>
                  <a:rPr lang="en-US" sz="1200" b="1" dirty="0"/>
                  <a:t>MO: Market Outlook</a:t>
                </a:r>
                <a:endParaRPr sz="1200" b="1" dirty="0"/>
              </a:p>
              <a:p>
                <a:pPr>
                  <a:spcBef>
                    <a:spcPts val="0"/>
                  </a:spcBef>
                  <a:spcAft>
                    <a:spcPts val="0"/>
                  </a:spcAft>
                </a:pPr>
                <a:endParaRPr sz="1200" dirty="0"/>
              </a:p>
              <a:p>
                <a:pPr marL="214313" indent="-204788">
                  <a:spcBef>
                    <a:spcPts val="0"/>
                  </a:spcBef>
                  <a:spcAft>
                    <a:spcPts val="0"/>
                  </a:spcAft>
                  <a:buClr>
                    <a:srgbClr val="000000"/>
                  </a:buClr>
                  <a:buSzPts val="1600"/>
                  <a:buFont typeface="Arial"/>
                  <a:buChar char="-"/>
                </a:pPr>
                <a:r>
                  <a:rPr lang="en-US" sz="1200" b="1" dirty="0"/>
                  <a:t>RBP: Requirements and Blueprints</a:t>
                </a:r>
                <a:endParaRPr sz="1050" b="1" dirty="0">
                  <a:solidFill>
                    <a:srgbClr val="000000"/>
                  </a:solidFill>
                  <a:latin typeface="Arial"/>
                  <a:ea typeface="Arial"/>
                  <a:cs typeface="Arial"/>
                  <a:sym typeface="Arial"/>
                </a:endParaRPr>
              </a:p>
              <a:p>
                <a:pPr marL="342900">
                  <a:spcBef>
                    <a:spcPts val="0"/>
                  </a:spcBef>
                  <a:spcAft>
                    <a:spcPts val="0"/>
                  </a:spcAft>
                </a:pPr>
                <a:endParaRPr sz="1200" dirty="0"/>
              </a:p>
              <a:p>
                <a:pPr marL="214313" indent="-204788">
                  <a:spcBef>
                    <a:spcPts val="0"/>
                  </a:spcBef>
                  <a:spcAft>
                    <a:spcPts val="0"/>
                  </a:spcAft>
                  <a:buClr>
                    <a:srgbClr val="000000"/>
                  </a:buClr>
                  <a:buSzPts val="1600"/>
                  <a:buFont typeface="Arial"/>
                  <a:buChar char="-"/>
                </a:pPr>
                <a:r>
                  <a:rPr lang="en-US" sz="1200" b="1" dirty="0"/>
                  <a:t>NT: New Technologies</a:t>
                </a:r>
                <a:br>
                  <a:rPr lang="en-US" sz="1200" dirty="0"/>
                </a:br>
                <a:r>
                  <a:rPr lang="en-US" sz="1200" dirty="0"/>
                  <a:t>(incl. operational methods)</a:t>
                </a:r>
                <a:endParaRPr sz="1050" dirty="0">
                  <a:solidFill>
                    <a:srgbClr val="000000"/>
                  </a:solidFill>
                  <a:latin typeface="Arial"/>
                  <a:ea typeface="Arial"/>
                  <a:cs typeface="Arial"/>
                  <a:sym typeface="Arial"/>
                </a:endParaRPr>
              </a:p>
            </p:txBody>
          </p:sp>
          <p:pic>
            <p:nvPicPr>
              <p:cNvPr id="247" name="Google Shape;247;p23"/>
              <p:cNvPicPr preferRelativeResize="0"/>
              <p:nvPr/>
            </p:nvPicPr>
            <p:blipFill rotWithShape="1">
              <a:blip r:embed="rId3">
                <a:alphaModFix/>
              </a:blip>
              <a:srcRect/>
              <a:stretch/>
            </p:blipFill>
            <p:spPr>
              <a:xfrm>
                <a:off x="3095416" y="1999898"/>
                <a:ext cx="756295" cy="975865"/>
              </a:xfrm>
              <a:prstGeom prst="rect">
                <a:avLst/>
              </a:prstGeom>
              <a:noFill/>
              <a:ln w="9525" cap="flat" cmpd="sng">
                <a:solidFill>
                  <a:srgbClr val="0000FF"/>
                </a:solidFill>
                <a:prstDash val="solid"/>
                <a:round/>
                <a:headEnd type="none" w="sm" len="sm"/>
                <a:tailEnd type="none" w="sm" len="sm"/>
              </a:ln>
            </p:spPr>
          </p:pic>
        </p:grpSp>
      </p:grpSp>
      <p:grpSp>
        <p:nvGrpSpPr>
          <p:cNvPr id="248" name="Google Shape;248;p23"/>
          <p:cNvGrpSpPr/>
          <p:nvPr/>
        </p:nvGrpSpPr>
        <p:grpSpPr>
          <a:xfrm>
            <a:off x="1836560" y="4725144"/>
            <a:ext cx="5312036" cy="824774"/>
            <a:chOff x="263352" y="4781743"/>
            <a:chExt cx="7082715" cy="1099698"/>
          </a:xfrm>
        </p:grpSpPr>
        <p:pic>
          <p:nvPicPr>
            <p:cNvPr id="249" name="Google Shape;249;p23"/>
            <p:cNvPicPr preferRelativeResize="0"/>
            <p:nvPr/>
          </p:nvPicPr>
          <p:blipFill rotWithShape="1">
            <a:blip r:embed="rId4">
              <a:alphaModFix/>
            </a:blip>
            <a:srcRect/>
            <a:stretch/>
          </p:blipFill>
          <p:spPr>
            <a:xfrm>
              <a:off x="263352" y="4908080"/>
              <a:ext cx="751922" cy="973361"/>
            </a:xfrm>
            <a:prstGeom prst="rect">
              <a:avLst/>
            </a:prstGeom>
            <a:noFill/>
            <a:ln w="9525" cap="flat" cmpd="sng">
              <a:solidFill>
                <a:srgbClr val="000000"/>
              </a:solidFill>
              <a:prstDash val="solid"/>
              <a:round/>
              <a:headEnd type="none" w="sm" len="sm"/>
              <a:tailEnd type="none" w="sm" len="sm"/>
            </a:ln>
          </p:spPr>
        </p:pic>
        <p:sp>
          <p:nvSpPr>
            <p:cNvPr id="250" name="Google Shape;250;p23"/>
            <p:cNvSpPr txBox="1"/>
            <p:nvPr/>
          </p:nvSpPr>
          <p:spPr>
            <a:xfrm>
              <a:off x="2197467" y="4781743"/>
              <a:ext cx="5148600" cy="1077177"/>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600"/>
              </a:pPr>
              <a:r>
                <a:rPr lang="en-US" sz="1200" b="1">
                  <a:solidFill>
                    <a:srgbClr val="000000"/>
                  </a:solidFill>
                  <a:latin typeface="Arial"/>
                  <a:ea typeface="Arial"/>
                  <a:cs typeface="Arial"/>
                  <a:sym typeface="Arial"/>
                </a:rPr>
                <a:t>Technical Papers on tight Synchronization</a:t>
              </a:r>
              <a:endParaRPr sz="1200">
                <a:solidFill>
                  <a:srgbClr val="000000"/>
                </a:solidFill>
                <a:latin typeface="Arial"/>
                <a:ea typeface="Arial"/>
                <a:cs typeface="Arial"/>
                <a:sym typeface="Arial"/>
              </a:endParaRPr>
            </a:p>
            <a:p>
              <a:pPr marL="214313" indent="-204788">
                <a:spcBef>
                  <a:spcPts val="0"/>
                </a:spcBef>
                <a:spcAft>
                  <a:spcPts val="0"/>
                </a:spcAft>
                <a:buClr>
                  <a:srgbClr val="000000"/>
                </a:buClr>
                <a:buSzPts val="1600"/>
                <a:buFont typeface="Arial"/>
                <a:buChar char="-"/>
              </a:pPr>
              <a:r>
                <a:rPr lang="en-US" sz="1200">
                  <a:solidFill>
                    <a:srgbClr val="000000"/>
                  </a:solidFill>
                  <a:latin typeface="Arial"/>
                  <a:ea typeface="Arial"/>
                  <a:cs typeface="Arial"/>
                  <a:sym typeface="Arial"/>
                </a:rPr>
                <a:t>Parameters for characterized internal latencies</a:t>
              </a:r>
              <a:endParaRPr sz="1200">
                <a:solidFill>
                  <a:srgbClr val="000000"/>
                </a:solidFill>
                <a:latin typeface="Arial"/>
                <a:ea typeface="Arial"/>
                <a:cs typeface="Arial"/>
                <a:sym typeface="Arial"/>
              </a:endParaRPr>
            </a:p>
            <a:p>
              <a:pPr marL="214313" indent="-204788">
                <a:spcBef>
                  <a:spcPts val="0"/>
                </a:spcBef>
                <a:spcAft>
                  <a:spcPts val="0"/>
                </a:spcAft>
                <a:buClr>
                  <a:srgbClr val="000000"/>
                </a:buClr>
                <a:buSzPts val="1600"/>
                <a:buFont typeface="Arial"/>
                <a:buChar char="-"/>
              </a:pPr>
              <a:r>
                <a:rPr lang="en-US" sz="1200">
                  <a:solidFill>
                    <a:srgbClr val="000000"/>
                  </a:solidFill>
                  <a:latin typeface="Arial"/>
                  <a:ea typeface="Arial"/>
                  <a:cs typeface="Arial"/>
                  <a:sym typeface="Arial"/>
                </a:rPr>
                <a:t>Pluggable classes for latency variations</a:t>
              </a:r>
              <a:endParaRPr sz="1200">
                <a:solidFill>
                  <a:srgbClr val="000000"/>
                </a:solidFill>
                <a:latin typeface="Arial"/>
                <a:ea typeface="Arial"/>
                <a:cs typeface="Arial"/>
                <a:sym typeface="Arial"/>
              </a:endParaRPr>
            </a:p>
            <a:p>
              <a:pPr marL="214313" indent="-204788">
                <a:spcBef>
                  <a:spcPts val="0"/>
                </a:spcBef>
                <a:spcAft>
                  <a:spcPts val="0"/>
                </a:spcAft>
                <a:buClr>
                  <a:srgbClr val="000000"/>
                </a:buClr>
                <a:buSzPts val="1600"/>
                <a:buFont typeface="Arial"/>
                <a:buChar char="-"/>
              </a:pPr>
              <a:r>
                <a:rPr lang="en-US" sz="1200">
                  <a:solidFill>
                    <a:srgbClr val="000000"/>
                  </a:solidFill>
                  <a:latin typeface="Arial"/>
                  <a:ea typeface="Arial"/>
                  <a:cs typeface="Arial"/>
                  <a:sym typeface="Arial"/>
                </a:rPr>
                <a:t>Implementation considerations</a:t>
              </a:r>
              <a:endParaRPr sz="1200">
                <a:solidFill>
                  <a:srgbClr val="000000"/>
                </a:solidFill>
                <a:latin typeface="Arial"/>
                <a:ea typeface="Arial"/>
                <a:cs typeface="Arial"/>
                <a:sym typeface="Arial"/>
              </a:endParaRPr>
            </a:p>
          </p:txBody>
        </p:sp>
        <p:pic>
          <p:nvPicPr>
            <p:cNvPr id="251" name="Google Shape;251;p23"/>
            <p:cNvPicPr preferRelativeResize="0"/>
            <p:nvPr/>
          </p:nvPicPr>
          <p:blipFill rotWithShape="1">
            <a:blip r:embed="rId5">
              <a:alphaModFix/>
            </a:blip>
            <a:srcRect/>
            <a:stretch/>
          </p:blipFill>
          <p:spPr>
            <a:xfrm>
              <a:off x="1271881" y="4908081"/>
              <a:ext cx="746770" cy="969831"/>
            </a:xfrm>
            <a:prstGeom prst="rect">
              <a:avLst/>
            </a:prstGeom>
            <a:noFill/>
            <a:ln w="9525" cap="flat" cmpd="sng">
              <a:solidFill>
                <a:srgbClr val="000000"/>
              </a:solidFill>
              <a:prstDash val="solid"/>
              <a:round/>
              <a:headEnd type="none" w="sm" len="sm"/>
              <a:tailEnd type="none" w="sm" len="sm"/>
            </a:ln>
          </p:spPr>
        </p:pic>
      </p:grpSp>
      <p:grpSp>
        <p:nvGrpSpPr>
          <p:cNvPr id="252" name="Google Shape;252;p23"/>
          <p:cNvGrpSpPr/>
          <p:nvPr/>
        </p:nvGrpSpPr>
        <p:grpSpPr>
          <a:xfrm>
            <a:off x="5279286" y="1783281"/>
            <a:ext cx="3612997" cy="730022"/>
            <a:chOff x="8364026" y="2533471"/>
            <a:chExt cx="4817329" cy="973362"/>
          </a:xfrm>
        </p:grpSpPr>
        <p:sp>
          <p:nvSpPr>
            <p:cNvPr id="253" name="Google Shape;253;p23"/>
            <p:cNvSpPr txBox="1"/>
            <p:nvPr/>
          </p:nvSpPr>
          <p:spPr>
            <a:xfrm>
              <a:off x="9199455" y="2604660"/>
              <a:ext cx="3981900" cy="830955"/>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600"/>
              </a:pPr>
              <a:r>
                <a:rPr lang="en-US" sz="1200" b="1">
                  <a:solidFill>
                    <a:srgbClr val="000000"/>
                  </a:solidFill>
                  <a:latin typeface="Arial"/>
                  <a:ea typeface="Arial"/>
                  <a:cs typeface="Arial"/>
                  <a:sym typeface="Arial"/>
                </a:rPr>
                <a:t>Technical Paper on Coherent Lite</a:t>
              </a:r>
              <a:endParaRPr sz="1200">
                <a:solidFill>
                  <a:srgbClr val="000000"/>
                </a:solidFill>
                <a:latin typeface="Arial"/>
                <a:ea typeface="Arial"/>
                <a:cs typeface="Arial"/>
                <a:sym typeface="Arial"/>
              </a:endParaRPr>
            </a:p>
            <a:p>
              <a:pPr marL="214313" indent="-204788">
                <a:spcBef>
                  <a:spcPts val="0"/>
                </a:spcBef>
                <a:spcAft>
                  <a:spcPts val="0"/>
                </a:spcAft>
                <a:buClr>
                  <a:srgbClr val="000000"/>
                </a:buClr>
                <a:buSzPts val="1600"/>
                <a:buFont typeface="Arial"/>
                <a:buChar char="-"/>
              </a:pPr>
              <a:r>
                <a:rPr lang="en-US" sz="1200">
                  <a:solidFill>
                    <a:srgbClr val="000000"/>
                  </a:solidFill>
                  <a:latin typeface="Arial"/>
                  <a:ea typeface="Arial"/>
                  <a:cs typeface="Arial"/>
                  <a:sym typeface="Arial"/>
                </a:rPr>
                <a:t>Tests of single laser coherent bidi transmission based on circulators </a:t>
              </a:r>
              <a:endParaRPr sz="1200">
                <a:solidFill>
                  <a:srgbClr val="000000"/>
                </a:solidFill>
                <a:latin typeface="Arial"/>
                <a:ea typeface="Arial"/>
                <a:cs typeface="Arial"/>
                <a:sym typeface="Arial"/>
              </a:endParaRPr>
            </a:p>
          </p:txBody>
        </p:sp>
        <p:pic>
          <p:nvPicPr>
            <p:cNvPr id="254" name="Google Shape;254;p23"/>
            <p:cNvPicPr preferRelativeResize="0"/>
            <p:nvPr/>
          </p:nvPicPr>
          <p:blipFill rotWithShape="1">
            <a:blip r:embed="rId6">
              <a:alphaModFix/>
            </a:blip>
            <a:srcRect/>
            <a:stretch/>
          </p:blipFill>
          <p:spPr>
            <a:xfrm>
              <a:off x="8364026" y="2533471"/>
              <a:ext cx="756789" cy="973362"/>
            </a:xfrm>
            <a:prstGeom prst="rect">
              <a:avLst/>
            </a:prstGeom>
            <a:noFill/>
            <a:ln w="9525" cap="flat" cmpd="sng">
              <a:solidFill>
                <a:srgbClr val="000000"/>
              </a:solidFill>
              <a:prstDash val="solid"/>
              <a:round/>
              <a:headEnd type="none" w="sm" len="sm"/>
              <a:tailEnd type="none" w="sm" len="sm"/>
            </a:ln>
          </p:spPr>
        </p:pic>
      </p:grpSp>
      <p:grpSp>
        <p:nvGrpSpPr>
          <p:cNvPr id="255" name="Google Shape;255;p23"/>
          <p:cNvGrpSpPr/>
          <p:nvPr/>
        </p:nvGrpSpPr>
        <p:grpSpPr>
          <a:xfrm>
            <a:off x="305526" y="1753504"/>
            <a:ext cx="4607647" cy="729743"/>
            <a:chOff x="452686" y="3356992"/>
            <a:chExt cx="6143529" cy="972991"/>
          </a:xfrm>
        </p:grpSpPr>
        <p:sp>
          <p:nvSpPr>
            <p:cNvPr id="256" name="Google Shape;256;p23"/>
            <p:cNvSpPr txBox="1"/>
            <p:nvPr/>
          </p:nvSpPr>
          <p:spPr>
            <a:xfrm>
              <a:off x="1321915" y="3356992"/>
              <a:ext cx="5274300" cy="830956"/>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600"/>
              </a:pPr>
              <a:r>
                <a:rPr lang="en-US" sz="1200" b="1">
                  <a:solidFill>
                    <a:srgbClr val="000000"/>
                  </a:solidFill>
                  <a:latin typeface="Arial"/>
                  <a:ea typeface="Arial"/>
                  <a:cs typeface="Arial"/>
                  <a:sym typeface="Arial"/>
                </a:rPr>
                <a:t>Remote Performance Monitoring specification</a:t>
              </a:r>
              <a:endParaRPr sz="1200">
                <a:solidFill>
                  <a:srgbClr val="000000"/>
                </a:solidFill>
                <a:latin typeface="Arial"/>
                <a:ea typeface="Arial"/>
                <a:cs typeface="Arial"/>
                <a:sym typeface="Arial"/>
              </a:endParaRPr>
            </a:p>
            <a:p>
              <a:pPr marL="214313" indent="-204788">
                <a:spcBef>
                  <a:spcPts val="0"/>
                </a:spcBef>
                <a:spcAft>
                  <a:spcPts val="0"/>
                </a:spcAft>
                <a:buClr>
                  <a:srgbClr val="000000"/>
                </a:buClr>
                <a:buSzPts val="1600"/>
                <a:buFont typeface="Arial"/>
                <a:buChar char="-"/>
              </a:pPr>
              <a:r>
                <a:rPr lang="en-US" sz="1200">
                  <a:solidFill>
                    <a:srgbClr val="000000"/>
                  </a:solidFill>
                  <a:latin typeface="Arial"/>
                  <a:ea typeface="Arial"/>
                  <a:cs typeface="Arial"/>
                  <a:sym typeface="Arial"/>
                </a:rPr>
                <a:t>Sending SFF-8472 Transceiver Management info over G.698.4 frame structure</a:t>
              </a:r>
              <a:endParaRPr sz="1200">
                <a:solidFill>
                  <a:srgbClr val="000000"/>
                </a:solidFill>
                <a:latin typeface="Arial"/>
                <a:ea typeface="Arial"/>
                <a:cs typeface="Arial"/>
                <a:sym typeface="Arial"/>
              </a:endParaRPr>
            </a:p>
          </p:txBody>
        </p:sp>
        <p:pic>
          <p:nvPicPr>
            <p:cNvPr id="257" name="Google Shape;257;p23"/>
            <p:cNvPicPr preferRelativeResize="0"/>
            <p:nvPr/>
          </p:nvPicPr>
          <p:blipFill rotWithShape="1">
            <a:blip r:embed="rId7">
              <a:alphaModFix/>
            </a:blip>
            <a:srcRect/>
            <a:stretch/>
          </p:blipFill>
          <p:spPr>
            <a:xfrm>
              <a:off x="452686" y="3356992"/>
              <a:ext cx="746770" cy="972991"/>
            </a:xfrm>
            <a:prstGeom prst="rect">
              <a:avLst/>
            </a:prstGeom>
            <a:noFill/>
            <a:ln w="9525" cap="flat" cmpd="sng">
              <a:solidFill>
                <a:srgbClr val="000000"/>
              </a:solidFill>
              <a:prstDash val="solid"/>
              <a:round/>
              <a:headEnd type="none" w="sm" len="sm"/>
              <a:tailEnd type="none" w="sm" len="sm"/>
            </a:ln>
          </p:spPr>
        </p:pic>
      </p:grpSp>
      <p:sp>
        <p:nvSpPr>
          <p:cNvPr id="258" name="Google Shape;258;p23"/>
          <p:cNvSpPr txBox="1"/>
          <p:nvPr/>
        </p:nvSpPr>
        <p:spPr>
          <a:xfrm>
            <a:off x="7634831" y="4617131"/>
            <a:ext cx="16899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b="1">
                <a:solidFill>
                  <a:srgbClr val="000000"/>
                </a:solidFill>
                <a:latin typeface="Arial"/>
                <a:ea typeface="Arial"/>
                <a:cs typeface="Arial"/>
                <a:sym typeface="Arial"/>
              </a:rPr>
              <a:t>ITU-T SG15 Q13</a:t>
            </a:r>
            <a:endParaRPr sz="1350">
              <a:solidFill>
                <a:srgbClr val="000000"/>
              </a:solidFill>
              <a:latin typeface="Arial"/>
              <a:ea typeface="Arial"/>
              <a:cs typeface="Arial"/>
              <a:sym typeface="Arial"/>
            </a:endParaRPr>
          </a:p>
        </p:txBody>
      </p:sp>
      <p:sp>
        <p:nvSpPr>
          <p:cNvPr id="259" name="Google Shape;259;p23"/>
          <p:cNvSpPr txBox="1"/>
          <p:nvPr/>
        </p:nvSpPr>
        <p:spPr>
          <a:xfrm>
            <a:off x="7649889" y="5041312"/>
            <a:ext cx="127530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b="1">
                <a:solidFill>
                  <a:srgbClr val="000000"/>
                </a:solidFill>
                <a:latin typeface="Arial"/>
                <a:ea typeface="Arial"/>
                <a:cs typeface="Arial"/>
                <a:sym typeface="Arial"/>
              </a:rPr>
              <a:t>IEEE 802.3</a:t>
            </a:r>
            <a:endParaRPr sz="1350">
              <a:solidFill>
                <a:srgbClr val="000000"/>
              </a:solidFill>
              <a:latin typeface="Arial"/>
              <a:ea typeface="Arial"/>
              <a:cs typeface="Arial"/>
              <a:sym typeface="Arial"/>
            </a:endParaRPr>
          </a:p>
        </p:txBody>
      </p:sp>
      <p:sp>
        <p:nvSpPr>
          <p:cNvPr id="260" name="Google Shape;260;p23"/>
          <p:cNvSpPr txBox="1"/>
          <p:nvPr/>
        </p:nvSpPr>
        <p:spPr>
          <a:xfrm>
            <a:off x="7431145" y="3519394"/>
            <a:ext cx="6828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b="1">
                <a:solidFill>
                  <a:srgbClr val="000000"/>
                </a:solidFill>
                <a:latin typeface="Arial"/>
                <a:ea typeface="Arial"/>
                <a:cs typeface="Arial"/>
                <a:sym typeface="Arial"/>
              </a:rPr>
              <a:t>OIF</a:t>
            </a:r>
            <a:endParaRPr sz="1350">
              <a:solidFill>
                <a:srgbClr val="000000"/>
              </a:solidFill>
              <a:latin typeface="Arial"/>
              <a:ea typeface="Arial"/>
              <a:cs typeface="Arial"/>
              <a:sym typeface="Arial"/>
            </a:endParaRPr>
          </a:p>
        </p:txBody>
      </p:sp>
      <p:sp>
        <p:nvSpPr>
          <p:cNvPr id="261" name="Google Shape;261;p23"/>
          <p:cNvSpPr txBox="1"/>
          <p:nvPr/>
        </p:nvSpPr>
        <p:spPr>
          <a:xfrm>
            <a:off x="7651408" y="5465512"/>
            <a:ext cx="11679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b="1">
                <a:solidFill>
                  <a:srgbClr val="000000"/>
                </a:solidFill>
                <a:latin typeface="Arial"/>
                <a:ea typeface="Arial"/>
                <a:cs typeface="Arial"/>
                <a:sym typeface="Arial"/>
              </a:rPr>
              <a:t>SNIA, OIF</a:t>
            </a:r>
            <a:endParaRPr sz="1350">
              <a:solidFill>
                <a:srgbClr val="000000"/>
              </a:solidFill>
              <a:latin typeface="Arial"/>
              <a:ea typeface="Arial"/>
              <a:cs typeface="Arial"/>
              <a:sym typeface="Arial"/>
            </a:endParaRPr>
          </a:p>
        </p:txBody>
      </p:sp>
      <p:cxnSp>
        <p:nvCxnSpPr>
          <p:cNvPr id="262" name="Google Shape;262;p23"/>
          <p:cNvCxnSpPr/>
          <p:nvPr/>
        </p:nvCxnSpPr>
        <p:spPr>
          <a:xfrm>
            <a:off x="7325856" y="4761225"/>
            <a:ext cx="324000" cy="0"/>
          </a:xfrm>
          <a:prstGeom prst="straightConnector1">
            <a:avLst/>
          </a:prstGeom>
          <a:noFill/>
          <a:ln w="19050" cap="flat" cmpd="sng">
            <a:solidFill>
              <a:srgbClr val="156082"/>
            </a:solidFill>
            <a:prstDash val="solid"/>
            <a:miter lim="800000"/>
            <a:headEnd type="triangle" w="med" len="med"/>
            <a:tailEnd type="triangle" w="med" len="med"/>
          </a:ln>
        </p:spPr>
      </p:cxnSp>
      <p:cxnSp>
        <p:nvCxnSpPr>
          <p:cNvPr id="263" name="Google Shape;263;p23"/>
          <p:cNvCxnSpPr/>
          <p:nvPr/>
        </p:nvCxnSpPr>
        <p:spPr>
          <a:xfrm>
            <a:off x="7325856" y="5179819"/>
            <a:ext cx="324000" cy="0"/>
          </a:xfrm>
          <a:prstGeom prst="straightConnector1">
            <a:avLst/>
          </a:prstGeom>
          <a:noFill/>
          <a:ln w="19050" cap="flat" cmpd="sng">
            <a:solidFill>
              <a:srgbClr val="156082"/>
            </a:solidFill>
            <a:prstDash val="solid"/>
            <a:miter lim="800000"/>
            <a:headEnd type="triangle" w="med" len="med"/>
            <a:tailEnd type="triangle" w="med" len="med"/>
          </a:ln>
        </p:spPr>
      </p:cxnSp>
      <p:cxnSp>
        <p:nvCxnSpPr>
          <p:cNvPr id="264" name="Google Shape;264;p23"/>
          <p:cNvCxnSpPr/>
          <p:nvPr/>
        </p:nvCxnSpPr>
        <p:spPr>
          <a:xfrm>
            <a:off x="7325856" y="5594356"/>
            <a:ext cx="324000" cy="0"/>
          </a:xfrm>
          <a:prstGeom prst="straightConnector1">
            <a:avLst/>
          </a:prstGeom>
          <a:noFill/>
          <a:ln w="19050" cap="flat" cmpd="sng">
            <a:solidFill>
              <a:srgbClr val="156082"/>
            </a:solidFill>
            <a:prstDash val="solid"/>
            <a:miter lim="800000"/>
            <a:headEnd type="triangle" w="med" len="med"/>
            <a:tailEnd type="triangle" w="med" len="med"/>
          </a:ln>
        </p:spPr>
      </p:cxnSp>
      <p:cxnSp>
        <p:nvCxnSpPr>
          <p:cNvPr id="265" name="Google Shape;265;p23"/>
          <p:cNvCxnSpPr/>
          <p:nvPr/>
        </p:nvCxnSpPr>
        <p:spPr>
          <a:xfrm>
            <a:off x="7129202" y="3657898"/>
            <a:ext cx="324000" cy="0"/>
          </a:xfrm>
          <a:prstGeom prst="straightConnector1">
            <a:avLst/>
          </a:prstGeom>
          <a:noFill/>
          <a:ln w="19050" cap="flat" cmpd="sng">
            <a:solidFill>
              <a:srgbClr val="156082"/>
            </a:solidFill>
            <a:prstDash val="solid"/>
            <a:miter lim="800000"/>
            <a:headEnd type="triangle" w="med" len="med"/>
            <a:tailEnd type="triangle" w="med" len="med"/>
          </a:ln>
        </p:spPr>
      </p:cxnSp>
      <p:sp>
        <p:nvSpPr>
          <p:cNvPr id="266" name="Google Shape;266;p23"/>
          <p:cNvSpPr/>
          <p:nvPr/>
        </p:nvSpPr>
        <p:spPr>
          <a:xfrm>
            <a:off x="138900" y="1753500"/>
            <a:ext cx="4774275" cy="830700"/>
          </a:xfrm>
          <a:prstGeom prst="roundRect">
            <a:avLst>
              <a:gd name="adj" fmla="val 16667"/>
            </a:avLst>
          </a:prstGeom>
          <a:noFill/>
          <a:ln w="19050" cap="flat" cmpd="sng">
            <a:solidFill>
              <a:srgbClr val="93DCF8"/>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500"/>
            </a:pPr>
            <a:endParaRPr sz="1125">
              <a:solidFill>
                <a:srgbClr val="FFFFFF"/>
              </a:solidFill>
              <a:latin typeface="Arial"/>
              <a:ea typeface="Arial"/>
              <a:cs typeface="Arial"/>
              <a:sym typeface="Arial"/>
            </a:endParaRPr>
          </a:p>
        </p:txBody>
      </p:sp>
      <p:sp>
        <p:nvSpPr>
          <p:cNvPr id="267" name="Google Shape;267;p23"/>
          <p:cNvSpPr/>
          <p:nvPr/>
        </p:nvSpPr>
        <p:spPr>
          <a:xfrm>
            <a:off x="5111944" y="1753500"/>
            <a:ext cx="3789450" cy="830700"/>
          </a:xfrm>
          <a:prstGeom prst="roundRect">
            <a:avLst>
              <a:gd name="adj" fmla="val 16667"/>
            </a:avLst>
          </a:prstGeom>
          <a:noFill/>
          <a:ln w="19050" cap="flat" cmpd="sng">
            <a:solidFill>
              <a:srgbClr val="93DCF8"/>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endParaRPr sz="1350">
              <a:solidFill>
                <a:srgbClr val="FFFFFF"/>
              </a:solidFill>
              <a:latin typeface="Arial"/>
              <a:ea typeface="Arial"/>
              <a:cs typeface="Arial"/>
              <a:sym typeface="Arial"/>
            </a:endParaRPr>
          </a:p>
        </p:txBody>
      </p:sp>
      <p:sp>
        <p:nvSpPr>
          <p:cNvPr id="268" name="Google Shape;268;p23"/>
          <p:cNvSpPr/>
          <p:nvPr/>
        </p:nvSpPr>
        <p:spPr>
          <a:xfrm>
            <a:off x="1691640" y="4617131"/>
            <a:ext cx="5599562" cy="1125225"/>
          </a:xfrm>
          <a:prstGeom prst="roundRect">
            <a:avLst>
              <a:gd name="adj" fmla="val 16667"/>
            </a:avLst>
          </a:prstGeom>
          <a:noFill/>
          <a:ln w="19050" cap="flat" cmpd="sng">
            <a:solidFill>
              <a:srgbClr val="93DCF8"/>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a:solidFill>
                  <a:srgbClr val="FFFFFF"/>
                </a:solidFill>
                <a:latin typeface="Arial"/>
                <a:ea typeface="Arial"/>
                <a:cs typeface="Arial"/>
                <a:sym typeface="Arial"/>
              </a:rPr>
              <a:t>d</a:t>
            </a:r>
            <a:endParaRPr sz="1350">
              <a:solidFill>
                <a:srgbClr val="FFFFFF"/>
              </a:solidFill>
              <a:latin typeface="Arial"/>
              <a:ea typeface="Arial"/>
              <a:cs typeface="Arial"/>
              <a:sym typeface="Arial"/>
            </a:endParaRPr>
          </a:p>
        </p:txBody>
      </p:sp>
      <p:sp>
        <p:nvSpPr>
          <p:cNvPr id="269" name="Google Shape;269;p23"/>
          <p:cNvSpPr txBox="1"/>
          <p:nvPr/>
        </p:nvSpPr>
        <p:spPr>
          <a:xfrm>
            <a:off x="381121" y="2822034"/>
            <a:ext cx="682875" cy="692467"/>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b="1">
                <a:solidFill>
                  <a:srgbClr val="000000"/>
                </a:solidFill>
                <a:latin typeface="Arial"/>
                <a:ea typeface="Arial"/>
                <a:cs typeface="Arial"/>
                <a:sym typeface="Arial"/>
              </a:rPr>
              <a:t>ITU-T SG15 Q6</a:t>
            </a:r>
            <a:endParaRPr sz="1350">
              <a:solidFill>
                <a:srgbClr val="000000"/>
              </a:solidFill>
              <a:latin typeface="Arial"/>
              <a:ea typeface="Arial"/>
              <a:cs typeface="Arial"/>
              <a:sym typeface="Arial"/>
            </a:endParaRPr>
          </a:p>
        </p:txBody>
      </p:sp>
      <p:cxnSp>
        <p:nvCxnSpPr>
          <p:cNvPr id="270" name="Google Shape;270;p23"/>
          <p:cNvCxnSpPr/>
          <p:nvPr/>
        </p:nvCxnSpPr>
        <p:spPr>
          <a:xfrm>
            <a:off x="629526" y="2584201"/>
            <a:ext cx="0" cy="237833"/>
          </a:xfrm>
          <a:prstGeom prst="straightConnector1">
            <a:avLst/>
          </a:prstGeom>
          <a:noFill/>
          <a:ln w="19050" cap="flat" cmpd="sng">
            <a:solidFill>
              <a:srgbClr val="156082"/>
            </a:solidFill>
            <a:prstDash val="solid"/>
            <a:miter lim="800000"/>
            <a:headEnd type="triangle" w="med" len="med"/>
            <a:tailEnd type="triangle" w="med" len="med"/>
          </a:ln>
        </p:spPr>
      </p:cxnSp>
      <p:pic>
        <p:nvPicPr>
          <p:cNvPr id="271" name="Google Shape;271;p23"/>
          <p:cNvPicPr preferRelativeResize="0"/>
          <p:nvPr/>
        </p:nvPicPr>
        <p:blipFill rotWithShape="1">
          <a:blip r:embed="rId3">
            <a:alphaModFix/>
          </a:blip>
          <a:srcRect/>
          <a:stretch/>
        </p:blipFill>
        <p:spPr>
          <a:xfrm>
            <a:off x="2325748" y="3429002"/>
            <a:ext cx="567221" cy="656366"/>
          </a:xfrm>
          <a:prstGeom prst="rect">
            <a:avLst/>
          </a:prstGeom>
          <a:noFill/>
          <a:ln w="9525" cap="flat" cmpd="sng">
            <a:solidFill>
              <a:srgbClr val="0000FF"/>
            </a:solidFill>
            <a:prstDash val="solid"/>
            <a:round/>
            <a:headEnd type="none" w="sm" len="sm"/>
            <a:tailEnd type="none" w="sm" len="sm"/>
          </a:ln>
        </p:spPr>
      </p:pic>
      <p:pic>
        <p:nvPicPr>
          <p:cNvPr id="272" name="Google Shape;272;p23"/>
          <p:cNvPicPr preferRelativeResize="0"/>
          <p:nvPr/>
        </p:nvPicPr>
        <p:blipFill rotWithShape="1">
          <a:blip r:embed="rId3">
            <a:alphaModFix/>
          </a:blip>
          <a:srcRect/>
          <a:stretch/>
        </p:blipFill>
        <p:spPr>
          <a:xfrm>
            <a:off x="2242432" y="3272477"/>
            <a:ext cx="567221" cy="656366"/>
          </a:xfrm>
          <a:prstGeom prst="rect">
            <a:avLst/>
          </a:prstGeom>
          <a:noFill/>
          <a:ln w="9525" cap="flat" cmpd="sng">
            <a:solidFill>
              <a:srgbClr val="0000FF"/>
            </a:solidFill>
            <a:prstDash val="solid"/>
            <a:round/>
            <a:headEnd type="none" w="sm" len="sm"/>
            <a:tailEnd type="none" w="sm" len="sm"/>
          </a:ln>
        </p:spPr>
      </p:pic>
      <p:pic>
        <p:nvPicPr>
          <p:cNvPr id="2" name="Picture 1">
            <a:extLst>
              <a:ext uri="{FF2B5EF4-FFF2-40B4-BE49-F238E27FC236}">
                <a16:creationId xmlns:a16="http://schemas.microsoft.com/office/drawing/2014/main" id="{3F36DBD8-A9AA-B78B-3CE9-A3397250FD8E}"/>
              </a:ext>
            </a:extLst>
          </p:cNvPr>
          <p:cNvPicPr>
            <a:picLocks noChangeAspect="1"/>
          </p:cNvPicPr>
          <p:nvPr/>
        </p:nvPicPr>
        <p:blipFill>
          <a:blip r:embed="rId8"/>
          <a:stretch>
            <a:fillRect/>
          </a:stretch>
        </p:blipFill>
        <p:spPr>
          <a:xfrm>
            <a:off x="138719" y="4990053"/>
            <a:ext cx="1516090" cy="1504605"/>
          </a:xfrm>
          <a:prstGeom prst="rect">
            <a:avLst/>
          </a:prstGeom>
        </p:spPr>
      </p:pic>
      <p:sp>
        <p:nvSpPr>
          <p:cNvPr id="3" name="TextBox 2">
            <a:extLst>
              <a:ext uri="{FF2B5EF4-FFF2-40B4-BE49-F238E27FC236}">
                <a16:creationId xmlns:a16="http://schemas.microsoft.com/office/drawing/2014/main" id="{960F9C88-7C27-E75A-7758-E3D773A71785}"/>
              </a:ext>
            </a:extLst>
          </p:cNvPr>
          <p:cNvSpPr txBox="1"/>
          <p:nvPr/>
        </p:nvSpPr>
        <p:spPr>
          <a:xfrm>
            <a:off x="1572950" y="6090753"/>
            <a:ext cx="6199632" cy="307777"/>
          </a:xfrm>
          <a:prstGeom prst="rect">
            <a:avLst/>
          </a:prstGeom>
          <a:noFill/>
        </p:spPr>
        <p:txBody>
          <a:bodyPr wrap="square">
            <a:spAutoFit/>
          </a:bodyPr>
          <a:lstStyle/>
          <a:p>
            <a:r>
              <a:rPr lang="en-US" sz="1400" i="1" dirty="0">
                <a:sym typeface="Wingdings" panose="05000000000000000000" pitchFamily="2" charset="2"/>
              </a:rPr>
              <a:t> a</a:t>
            </a:r>
            <a:r>
              <a:rPr lang="en-US" sz="1400" i="1" dirty="0"/>
              <a:t>ll MOPA technical publications are publicly available here</a:t>
            </a:r>
          </a:p>
        </p:txBody>
      </p:sp>
    </p:spTree>
    <p:extLst>
      <p:ext uri="{BB962C8B-B14F-4D97-AF65-F5344CB8AC3E}">
        <p14:creationId xmlns:p14="http://schemas.microsoft.com/office/powerpoint/2010/main" val="73892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434bd9e9b8_0_0"/>
          <p:cNvSpPr txBox="1">
            <a:spLocks noGrp="1"/>
          </p:cNvSpPr>
          <p:nvPr>
            <p:ph type="title"/>
          </p:nvPr>
        </p:nvSpPr>
        <p:spPr>
          <a:xfrm>
            <a:off x="429094" y="427482"/>
            <a:ext cx="8229600" cy="501750"/>
          </a:xfrm>
          <a:prstGeom prst="rect">
            <a:avLst/>
          </a:prstGeom>
          <a:noFill/>
          <a:ln>
            <a:noFill/>
          </a:ln>
        </p:spPr>
        <p:txBody>
          <a:bodyPr spcFirstLastPara="1" wrap="square" lIns="68569" tIns="34275" rIns="68569" bIns="34275" anchor="ctr" anchorCtr="0">
            <a:noAutofit/>
          </a:bodyPr>
          <a:lstStyle/>
          <a:p>
            <a:r>
              <a:rPr lang="en-US" b="1" dirty="0">
                <a:latin typeface="Open Sans"/>
                <a:ea typeface="Open Sans"/>
                <a:cs typeface="Open Sans"/>
                <a:sym typeface="Open Sans"/>
              </a:rPr>
              <a:t>Progress made in the last working cycles</a:t>
            </a:r>
            <a:endParaRPr dirty="0">
              <a:solidFill>
                <a:srgbClr val="FF0000"/>
              </a:solidFill>
            </a:endParaRPr>
          </a:p>
        </p:txBody>
      </p:sp>
      <p:sp>
        <p:nvSpPr>
          <p:cNvPr id="174" name="Google Shape;174;g3434bd9e9b8_0_0"/>
          <p:cNvSpPr txBox="1"/>
          <p:nvPr/>
        </p:nvSpPr>
        <p:spPr>
          <a:xfrm>
            <a:off x="331111" y="1878189"/>
            <a:ext cx="8280000" cy="3822075"/>
          </a:xfrm>
          <a:prstGeom prst="rect">
            <a:avLst/>
          </a:prstGeom>
          <a:noFill/>
          <a:ln>
            <a:noFill/>
          </a:ln>
        </p:spPr>
        <p:txBody>
          <a:bodyPr spcFirstLastPara="1" wrap="square" lIns="0" tIns="0" rIns="0" bIns="0" anchor="t" anchorCtr="0">
            <a:noAutofit/>
          </a:bodyPr>
          <a:lstStyle/>
          <a:p>
            <a:pPr marL="230182" indent="-230182" defTabSz="685800" fontAlgn="auto">
              <a:spcBef>
                <a:spcPts val="600"/>
              </a:spcBef>
              <a:spcAft>
                <a:spcPts val="0"/>
              </a:spcAft>
              <a:buClr>
                <a:srgbClr val="000000"/>
              </a:buClr>
              <a:buSzPts val="1600"/>
              <a:buFont typeface="Arial"/>
              <a:buChar char="•"/>
            </a:pPr>
            <a:endParaRPr kumimoji="0" lang="en-US" kern="0" dirty="0">
              <a:solidFill>
                <a:srgbClr val="000000"/>
              </a:solidFill>
              <a:latin typeface="Open Sans"/>
              <a:ea typeface="Open Sans"/>
              <a:cs typeface="Open Sans"/>
              <a:sym typeface="Open Sans"/>
            </a:endParaRPr>
          </a:p>
          <a:p>
            <a:pPr marL="230182" indent="-230182" defTabSz="685800" fontAlgn="auto">
              <a:spcBef>
                <a:spcPts val="600"/>
              </a:spcBef>
              <a:spcAft>
                <a:spcPts val="0"/>
              </a:spcAft>
              <a:buClr>
                <a:srgbClr val="000000"/>
              </a:buClr>
              <a:buSzPts val="1600"/>
              <a:buFont typeface="Arial"/>
              <a:buChar char="•"/>
            </a:pPr>
            <a:r>
              <a:rPr kumimoji="0" lang="en-US" b="1" kern="0" dirty="0">
                <a:solidFill>
                  <a:srgbClr val="000000"/>
                </a:solidFill>
                <a:latin typeface="Open Sans"/>
                <a:ea typeface="Open Sans"/>
                <a:cs typeface="Open Sans"/>
                <a:sym typeface="Open Sans"/>
              </a:rPr>
              <a:t>Tight Sync:</a:t>
            </a:r>
            <a:r>
              <a:rPr kumimoji="0" lang="en-US" sz="1400" b="1" kern="0" dirty="0">
                <a:solidFill>
                  <a:srgbClr val="000000"/>
                </a:solidFill>
                <a:latin typeface="Arial"/>
                <a:cs typeface="Arial"/>
                <a:sym typeface="Arial"/>
              </a:rPr>
              <a:t> </a:t>
            </a:r>
            <a:r>
              <a:rPr kumimoji="0" lang="en-US" sz="1400" kern="0" dirty="0">
                <a:solidFill>
                  <a:srgbClr val="000000"/>
                </a:solidFill>
                <a:latin typeface="Open Sans"/>
                <a:ea typeface="Open Sans"/>
                <a:cs typeface="Open Sans"/>
                <a:sym typeface="Open Sans"/>
              </a:rPr>
              <a:t>SNIA SFF 8472 has included MOPA’s pluggable latency parameters</a:t>
            </a:r>
            <a:r>
              <a:rPr kumimoji="0" lang="en-US" sz="1400" kern="0" dirty="0">
                <a:solidFill>
                  <a:srgbClr val="000000"/>
                </a:solidFill>
                <a:latin typeface="Arial"/>
                <a:cs typeface="Arial"/>
                <a:sym typeface="Arial"/>
              </a:rPr>
              <a:t>, </a:t>
            </a:r>
            <a:r>
              <a:rPr kumimoji="0" lang="en-US" sz="1400" kern="0" dirty="0">
                <a:solidFill>
                  <a:srgbClr val="000000"/>
                </a:solidFill>
                <a:latin typeface="Open Sans"/>
                <a:ea typeface="Open Sans"/>
                <a:cs typeface="Open Sans"/>
                <a:sym typeface="Open Sans"/>
              </a:rPr>
              <a:t>First presentation of the topic to OIF CMIS</a:t>
            </a:r>
            <a:endParaRPr kumimoji="0" sz="1400" kern="0" dirty="0">
              <a:solidFill>
                <a:srgbClr val="000000"/>
              </a:solidFill>
              <a:latin typeface="Arial"/>
              <a:ea typeface="Arial"/>
              <a:cs typeface="Arial"/>
              <a:sym typeface="Arial"/>
            </a:endParaRPr>
          </a:p>
          <a:p>
            <a:pPr marL="230182" indent="-153982" defTabSz="685800" fontAlgn="auto">
              <a:spcBef>
                <a:spcPts val="600"/>
              </a:spcBef>
              <a:spcAft>
                <a:spcPts val="0"/>
              </a:spcAft>
              <a:buClr>
                <a:srgbClr val="E7E6E6"/>
              </a:buClr>
              <a:buSzPts val="1600"/>
            </a:pPr>
            <a:endParaRPr kumimoji="0" kern="0" dirty="0">
              <a:solidFill>
                <a:srgbClr val="000000"/>
              </a:solidFill>
              <a:latin typeface="Open Sans"/>
              <a:ea typeface="Open Sans"/>
              <a:cs typeface="Open Sans"/>
              <a:sym typeface="Open Sans"/>
            </a:endParaRPr>
          </a:p>
          <a:p>
            <a:pPr marL="230182" indent="-230182" defTabSz="685800" fontAlgn="auto">
              <a:spcBef>
                <a:spcPts val="600"/>
              </a:spcBef>
              <a:spcAft>
                <a:spcPts val="0"/>
              </a:spcAft>
              <a:buClr>
                <a:srgbClr val="000000"/>
              </a:buClr>
              <a:buSzPts val="1600"/>
              <a:buFont typeface="Arial"/>
              <a:buChar char="•"/>
            </a:pPr>
            <a:r>
              <a:rPr kumimoji="0" lang="en-US" b="1" kern="0" dirty="0">
                <a:solidFill>
                  <a:srgbClr val="000000"/>
                </a:solidFill>
                <a:latin typeface="Open Sans"/>
                <a:ea typeface="Open Sans"/>
                <a:cs typeface="Open Sans"/>
                <a:sym typeface="Open Sans"/>
              </a:rPr>
              <a:t>Optical Auto Negotiation (OAN): </a:t>
            </a:r>
            <a:r>
              <a:rPr kumimoji="0" lang="en-US" sz="1400" kern="0" dirty="0">
                <a:solidFill>
                  <a:srgbClr val="000000"/>
                </a:solidFill>
                <a:latin typeface="Open Sans"/>
                <a:ea typeface="Open Sans"/>
                <a:cs typeface="Open Sans"/>
                <a:sym typeface="Open Sans"/>
              </a:rPr>
              <a:t>Demo given in ECOC 2025. Working towards MOPA specification.</a:t>
            </a:r>
            <a:endParaRPr kumimoji="0" sz="1400" kern="0" dirty="0">
              <a:solidFill>
                <a:srgbClr val="000000"/>
              </a:solidFill>
              <a:latin typeface="Open Sans"/>
              <a:ea typeface="Open Sans"/>
              <a:cs typeface="Open Sans"/>
              <a:sym typeface="Open Sans"/>
            </a:endParaRPr>
          </a:p>
          <a:p>
            <a:pPr defTabSz="685800" fontAlgn="auto">
              <a:spcBef>
                <a:spcPts val="600"/>
              </a:spcBef>
              <a:spcAft>
                <a:spcPts val="0"/>
              </a:spcAft>
              <a:buClr>
                <a:srgbClr val="000000"/>
              </a:buClr>
            </a:pPr>
            <a:endParaRPr kumimoji="0" sz="1400" kern="0" dirty="0">
              <a:solidFill>
                <a:srgbClr val="000000"/>
              </a:solidFill>
              <a:latin typeface="Open Sans"/>
              <a:ea typeface="Open Sans"/>
              <a:cs typeface="Open Sans"/>
              <a:sym typeface="Open Sans"/>
            </a:endParaRPr>
          </a:p>
          <a:p>
            <a:pPr marL="257175" indent="-247650" defTabSz="685800" fontAlgn="auto">
              <a:spcBef>
                <a:spcPts val="600"/>
              </a:spcBef>
              <a:spcAft>
                <a:spcPts val="0"/>
              </a:spcAft>
              <a:buClr>
                <a:srgbClr val="000000"/>
              </a:buClr>
              <a:buSzPts val="1600"/>
              <a:buFont typeface="Arial"/>
              <a:buChar char="•"/>
            </a:pPr>
            <a:r>
              <a:rPr kumimoji="0" lang="en-US" b="1" kern="0" dirty="0">
                <a:solidFill>
                  <a:srgbClr val="000000"/>
                </a:solidFill>
                <a:latin typeface="Open Sans"/>
                <a:ea typeface="Open Sans"/>
                <a:cs typeface="Open Sans"/>
                <a:sym typeface="Open Sans"/>
              </a:rPr>
              <a:t>50G DWDM standardization</a:t>
            </a:r>
            <a:r>
              <a:rPr kumimoji="0" lang="en-US" sz="1400" kern="0" dirty="0">
                <a:solidFill>
                  <a:srgbClr val="000000"/>
                </a:solidFill>
                <a:latin typeface="Open Sans"/>
                <a:ea typeface="Open Sans"/>
                <a:cs typeface="Open Sans"/>
                <a:sym typeface="Open Sans"/>
              </a:rPr>
              <a:t>: common contribution of MOPA members to ITU-T SG15/Q6</a:t>
            </a:r>
            <a:br>
              <a:rPr kumimoji="0" lang="en-US" kern="0" dirty="0">
                <a:solidFill>
                  <a:srgbClr val="000000"/>
                </a:solidFill>
                <a:latin typeface="Open Sans"/>
                <a:ea typeface="Open Sans"/>
                <a:cs typeface="Open Sans"/>
                <a:sym typeface="Open Sans"/>
              </a:rPr>
            </a:br>
            <a:endParaRPr kumimoji="0" kern="0" dirty="0">
              <a:solidFill>
                <a:srgbClr val="000000"/>
              </a:solidFill>
              <a:latin typeface="Open Sans"/>
              <a:ea typeface="Open Sans"/>
              <a:cs typeface="Open Sans"/>
              <a:sym typeface="Open Sans"/>
            </a:endParaRPr>
          </a:p>
          <a:p>
            <a:pPr marL="257175" indent="-247650" defTabSz="685800" fontAlgn="auto">
              <a:spcBef>
                <a:spcPts val="600"/>
              </a:spcBef>
              <a:spcAft>
                <a:spcPts val="0"/>
              </a:spcAft>
              <a:buClr>
                <a:srgbClr val="000000"/>
              </a:buClr>
              <a:buSzPts val="1600"/>
              <a:buFont typeface="Open Sans"/>
              <a:buChar char="•"/>
            </a:pPr>
            <a:r>
              <a:rPr kumimoji="0" lang="en-US" b="1" kern="0" dirty="0">
                <a:solidFill>
                  <a:srgbClr val="000000"/>
                </a:solidFill>
                <a:latin typeface="Open Sans"/>
                <a:ea typeface="Open Sans"/>
                <a:cs typeface="Open Sans"/>
                <a:sym typeface="Open Sans"/>
              </a:rPr>
              <a:t>Power consumption methodology: </a:t>
            </a:r>
            <a:r>
              <a:rPr kumimoji="0" lang="en-US" sz="1400" kern="0" dirty="0">
                <a:solidFill>
                  <a:srgbClr val="000000"/>
                </a:solidFill>
                <a:latin typeface="Open Sans"/>
                <a:ea typeface="Open Sans"/>
                <a:cs typeface="Open Sans"/>
                <a:sym typeface="Open Sans"/>
              </a:rPr>
              <a:t>measurement of 25G DWDM module power, considerations on power consumption dependence on operating case temperature</a:t>
            </a:r>
            <a:br>
              <a:rPr kumimoji="0" lang="en-US" kern="0" dirty="0">
                <a:solidFill>
                  <a:srgbClr val="000000"/>
                </a:solidFill>
                <a:latin typeface="Open Sans"/>
                <a:ea typeface="Open Sans"/>
                <a:cs typeface="Open Sans"/>
                <a:sym typeface="Open Sans"/>
              </a:rPr>
            </a:br>
            <a:endParaRPr kumimoji="0" kern="0" dirty="0">
              <a:solidFill>
                <a:srgbClr val="000000"/>
              </a:solidFill>
              <a:latin typeface="Open Sans"/>
              <a:ea typeface="Open Sans"/>
              <a:cs typeface="Open Sans"/>
              <a:sym typeface="Open Sans"/>
            </a:endParaRPr>
          </a:p>
          <a:p>
            <a:pPr marL="257175" indent="-247650" defTabSz="685800" fontAlgn="auto">
              <a:spcBef>
                <a:spcPts val="600"/>
              </a:spcBef>
              <a:spcAft>
                <a:spcPts val="0"/>
              </a:spcAft>
              <a:buClr>
                <a:srgbClr val="000000"/>
              </a:buClr>
              <a:buSzPts val="1600"/>
              <a:buFont typeface="Open Sans"/>
              <a:buChar char="•"/>
            </a:pPr>
            <a:r>
              <a:rPr kumimoji="0" lang="en-US" b="1" kern="0" dirty="0">
                <a:solidFill>
                  <a:srgbClr val="000000"/>
                </a:solidFill>
                <a:latin typeface="Open Sans"/>
                <a:ea typeface="Open Sans"/>
                <a:cs typeface="Open Sans"/>
                <a:sym typeface="Open Sans"/>
              </a:rPr>
              <a:t>Coverage of emerging technologies </a:t>
            </a:r>
            <a:r>
              <a:rPr kumimoji="0" lang="en-US" kern="0" dirty="0">
                <a:solidFill>
                  <a:srgbClr val="000000"/>
                </a:solidFill>
                <a:latin typeface="Open Sans"/>
                <a:ea typeface="Open Sans"/>
                <a:cs typeface="Open Sans"/>
                <a:sym typeface="Open Sans"/>
              </a:rPr>
              <a:t>: </a:t>
            </a:r>
            <a:r>
              <a:rPr kumimoji="0" lang="en-US" sz="1400" kern="0" dirty="0">
                <a:solidFill>
                  <a:srgbClr val="000000"/>
                </a:solidFill>
                <a:latin typeface="Open Sans"/>
                <a:ea typeface="Open Sans"/>
                <a:cs typeface="Open Sans"/>
                <a:sym typeface="Open Sans"/>
              </a:rPr>
              <a:t>Hollow Core Fiber , XR optics, Quasi-coherent optics</a:t>
            </a:r>
            <a:r>
              <a:rPr kumimoji="0" lang="en-US" kern="0" dirty="0">
                <a:solidFill>
                  <a:srgbClr val="000000"/>
                </a:solidFill>
                <a:latin typeface="Open Sans"/>
                <a:ea typeface="Open Sans"/>
                <a:cs typeface="Open Sans"/>
                <a:sym typeface="Open Sans"/>
              </a:rPr>
              <a:t>, </a:t>
            </a:r>
            <a:r>
              <a:rPr kumimoji="0" lang="en-US" sz="1400" kern="0" dirty="0">
                <a:solidFill>
                  <a:srgbClr val="000000"/>
                </a:solidFill>
                <a:latin typeface="Open Sans"/>
                <a:ea typeface="Open Sans"/>
                <a:cs typeface="Open Sans"/>
                <a:sym typeface="Open Sans"/>
              </a:rPr>
              <a:t>LPO monitoring continues in the background</a:t>
            </a:r>
            <a:endParaRPr kumimoji="0" kern="0" dirty="0">
              <a:solidFill>
                <a:srgbClr val="000000"/>
              </a:solidFill>
              <a:latin typeface="Open Sans"/>
              <a:ea typeface="Open Sans"/>
              <a:cs typeface="Open Sans"/>
              <a:sym typeface="Open Sans"/>
            </a:endParaRPr>
          </a:p>
        </p:txBody>
      </p:sp>
      <p:graphicFrame>
        <p:nvGraphicFramePr>
          <p:cNvPr id="175" name="Google Shape;175;g3434bd9e9b8_0_0"/>
          <p:cNvGraphicFramePr/>
          <p:nvPr>
            <p:extLst>
              <p:ext uri="{D42A27DB-BD31-4B8C-83A1-F6EECF244321}">
                <p14:modId xmlns:p14="http://schemas.microsoft.com/office/powerpoint/2010/main" val="3247475805"/>
              </p:ext>
            </p:extLst>
          </p:nvPr>
        </p:nvGraphicFramePr>
        <p:xfrm>
          <a:off x="1100492" y="1658612"/>
          <a:ext cx="6095982" cy="342908"/>
        </p:xfrm>
        <a:graphic>
          <a:graphicData uri="http://schemas.openxmlformats.org/drawingml/2006/table">
            <a:tbl>
              <a:tblPr firstRow="1" bandRow="1">
                <a:noFill/>
              </a:tblPr>
              <a:tblGrid>
                <a:gridCol w="2031994">
                  <a:extLst>
                    <a:ext uri="{9D8B030D-6E8A-4147-A177-3AD203B41FA5}">
                      <a16:colId xmlns:a16="http://schemas.microsoft.com/office/drawing/2014/main" val="20000"/>
                    </a:ext>
                  </a:extLst>
                </a:gridCol>
                <a:gridCol w="2031994">
                  <a:extLst>
                    <a:ext uri="{9D8B030D-6E8A-4147-A177-3AD203B41FA5}">
                      <a16:colId xmlns:a16="http://schemas.microsoft.com/office/drawing/2014/main" val="20001"/>
                    </a:ext>
                  </a:extLst>
                </a:gridCol>
                <a:gridCol w="2031994">
                  <a:extLst>
                    <a:ext uri="{9D8B030D-6E8A-4147-A177-3AD203B41FA5}">
                      <a16:colId xmlns:a16="http://schemas.microsoft.com/office/drawing/2014/main" val="20002"/>
                    </a:ext>
                  </a:extLst>
                </a:gridCol>
              </a:tblGrid>
              <a:tr h="342908">
                <a:tc>
                  <a:txBody>
                    <a:bodyPr/>
                    <a:lstStyle/>
                    <a:p>
                      <a:pPr marL="0" marR="0" lvl="0" indent="0" algn="ctr" rtl="0">
                        <a:lnSpc>
                          <a:spcPct val="100000"/>
                        </a:lnSpc>
                        <a:spcBef>
                          <a:spcPts val="0"/>
                        </a:spcBef>
                        <a:spcAft>
                          <a:spcPts val="0"/>
                        </a:spcAft>
                        <a:buClr>
                          <a:srgbClr val="000000"/>
                        </a:buClr>
                        <a:buSzPts val="1200"/>
                        <a:buFont typeface="Arial"/>
                        <a:buNone/>
                      </a:pPr>
                      <a:r>
                        <a:rPr lang="en-US" sz="900" u="none" strike="noStrike" cap="none" dirty="0"/>
                        <a:t>Apr 202</a:t>
                      </a:r>
                      <a:r>
                        <a:rPr lang="en-US" sz="900" dirty="0"/>
                        <a:t>5</a:t>
                      </a:r>
                      <a:br>
                        <a:rPr lang="en-US" sz="900" u="none" strike="noStrike" cap="none" dirty="0"/>
                      </a:br>
                      <a:r>
                        <a:rPr lang="en-US" sz="900" u="none" strike="noStrike" cap="none" dirty="0"/>
                        <a:t>OFC 202</a:t>
                      </a:r>
                      <a:r>
                        <a:rPr lang="en-US" sz="900" dirty="0"/>
                        <a:t>5</a:t>
                      </a:r>
                      <a:endParaRPr sz="1100" u="none" strike="noStrike" cap="none"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900"/>
                        <a:t>Oct </a:t>
                      </a:r>
                      <a:r>
                        <a:rPr lang="en-US" sz="900" u="none" strike="noStrike" cap="none"/>
                        <a:t>202</a:t>
                      </a:r>
                      <a:r>
                        <a:rPr lang="en-US" sz="900"/>
                        <a:t>5</a:t>
                      </a:r>
                      <a:br>
                        <a:rPr lang="en-US" sz="900" u="none" strike="noStrike" cap="none"/>
                      </a:br>
                      <a:r>
                        <a:rPr lang="en-US" sz="900" u="none" strike="noStrike" cap="none"/>
                        <a:t>ECOC 202</a:t>
                      </a:r>
                      <a:r>
                        <a:rPr lang="en-US" sz="900"/>
                        <a:t>5</a:t>
                      </a:r>
                      <a:endParaRPr sz="1100" u="none" strike="noStrike" cap="none"/>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900" dirty="0"/>
                        <a:t>Mar </a:t>
                      </a:r>
                      <a:r>
                        <a:rPr lang="en-US" sz="900" u="none" strike="noStrike" cap="none" dirty="0"/>
                        <a:t>202</a:t>
                      </a:r>
                      <a:r>
                        <a:rPr lang="en-US" sz="900" dirty="0"/>
                        <a:t>6</a:t>
                      </a:r>
                      <a:br>
                        <a:rPr lang="en-US" sz="900" u="none" strike="noStrike" cap="none" dirty="0"/>
                      </a:br>
                      <a:r>
                        <a:rPr lang="en-US" sz="900" u="none" strike="noStrike" cap="none" dirty="0"/>
                        <a:t>OFC 202</a:t>
                      </a:r>
                      <a:r>
                        <a:rPr lang="en-US" sz="900" dirty="0"/>
                        <a:t>6</a:t>
                      </a:r>
                      <a:endParaRPr sz="1100" u="none" strike="noStrike" cap="none"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6" name="Google Shape;176;g3434bd9e9b8_0_0"/>
          <p:cNvSpPr/>
          <p:nvPr/>
        </p:nvSpPr>
        <p:spPr>
          <a:xfrm>
            <a:off x="1880750" y="1223500"/>
            <a:ext cx="414394" cy="295706"/>
          </a:xfrm>
          <a:prstGeom prst="flowChartOffpageConnector">
            <a:avLst/>
          </a:prstGeom>
          <a:solidFill>
            <a:srgbClr val="00B0F0"/>
          </a:solidFill>
          <a:ln w="25400" cap="flat" cmpd="sng">
            <a:solidFill>
              <a:srgbClr val="1C3052"/>
            </a:solidFill>
            <a:prstDash val="solid"/>
            <a:round/>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buSzPts val="1400"/>
            </a:pPr>
            <a:r>
              <a:rPr kumimoji="0" lang="en-US" sz="1050" kern="0">
                <a:solidFill>
                  <a:srgbClr val="FFFFFF"/>
                </a:solidFill>
                <a:latin typeface="Open Sans"/>
                <a:ea typeface="Open Sans"/>
                <a:cs typeface="Open Sans"/>
                <a:sym typeface="Open Sans"/>
              </a:rPr>
              <a:t>3.2</a:t>
            </a:r>
            <a:endParaRPr kumimoji="0" sz="1050" kern="0">
              <a:solidFill>
                <a:srgbClr val="000000"/>
              </a:solidFill>
              <a:latin typeface="Arial"/>
              <a:ea typeface="Arial"/>
              <a:cs typeface="Arial"/>
              <a:sym typeface="Arial"/>
            </a:endParaRPr>
          </a:p>
        </p:txBody>
      </p:sp>
      <p:sp>
        <p:nvSpPr>
          <p:cNvPr id="177" name="Google Shape;177;g3434bd9e9b8_0_0"/>
          <p:cNvSpPr/>
          <p:nvPr/>
        </p:nvSpPr>
        <p:spPr>
          <a:xfrm>
            <a:off x="3887600" y="1215137"/>
            <a:ext cx="402656" cy="295706"/>
          </a:xfrm>
          <a:prstGeom prst="flowChartOffpageConnector">
            <a:avLst/>
          </a:prstGeom>
          <a:solidFill>
            <a:srgbClr val="00B0F0"/>
          </a:solidFill>
          <a:ln w="25400" cap="flat" cmpd="sng">
            <a:solidFill>
              <a:srgbClr val="1C3052"/>
            </a:solidFill>
            <a:prstDash val="solid"/>
            <a:round/>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buSzPts val="1400"/>
            </a:pPr>
            <a:r>
              <a:rPr kumimoji="0" lang="en-US" sz="1050" kern="0">
                <a:solidFill>
                  <a:srgbClr val="FFFFFF"/>
                </a:solidFill>
                <a:latin typeface="Open Sans"/>
                <a:ea typeface="Open Sans"/>
                <a:cs typeface="Open Sans"/>
                <a:sym typeface="Open Sans"/>
              </a:rPr>
              <a:t>3.3</a:t>
            </a:r>
            <a:endParaRPr kumimoji="0" sz="1050" kern="0">
              <a:solidFill>
                <a:srgbClr val="000000"/>
              </a:solidFill>
              <a:latin typeface="Arial"/>
              <a:ea typeface="Arial"/>
              <a:cs typeface="Arial"/>
              <a:sym typeface="Arial"/>
            </a:endParaRPr>
          </a:p>
        </p:txBody>
      </p:sp>
      <p:sp>
        <p:nvSpPr>
          <p:cNvPr id="178" name="Google Shape;178;g3434bd9e9b8_0_0"/>
          <p:cNvSpPr/>
          <p:nvPr/>
        </p:nvSpPr>
        <p:spPr>
          <a:xfrm>
            <a:off x="5911909" y="1220218"/>
            <a:ext cx="414394" cy="295725"/>
          </a:xfrm>
          <a:prstGeom prst="flowChartOffpageConnector">
            <a:avLst/>
          </a:prstGeom>
          <a:solidFill>
            <a:srgbClr val="00B0F0"/>
          </a:solidFill>
          <a:ln w="25400" cap="flat" cmpd="sng">
            <a:solidFill>
              <a:srgbClr val="1C3052"/>
            </a:solidFill>
            <a:prstDash val="solid"/>
            <a:round/>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buSzPts val="1400"/>
            </a:pPr>
            <a:r>
              <a:rPr kumimoji="0" lang="en-US" sz="1050" kern="0">
                <a:solidFill>
                  <a:srgbClr val="FFFFFF"/>
                </a:solidFill>
                <a:latin typeface="Open Sans"/>
                <a:ea typeface="Open Sans"/>
                <a:cs typeface="Open Sans"/>
                <a:sym typeface="Open Sans"/>
              </a:rPr>
              <a:t>26a</a:t>
            </a:r>
            <a:endParaRPr kumimoji="0" sz="1050" kern="0">
              <a:solidFill>
                <a:srgbClr val="000000"/>
              </a:solidFill>
              <a:latin typeface="Arial"/>
              <a:ea typeface="Arial"/>
              <a:cs typeface="Arial"/>
              <a:sym typeface="Arial"/>
            </a:endParaRPr>
          </a:p>
        </p:txBody>
      </p:sp>
      <p:cxnSp>
        <p:nvCxnSpPr>
          <p:cNvPr id="179" name="Google Shape;179;g3434bd9e9b8_0_0"/>
          <p:cNvCxnSpPr/>
          <p:nvPr/>
        </p:nvCxnSpPr>
        <p:spPr>
          <a:xfrm>
            <a:off x="2043181" y="1548457"/>
            <a:ext cx="4000500" cy="0"/>
          </a:xfrm>
          <a:prstGeom prst="straightConnector1">
            <a:avLst/>
          </a:prstGeom>
          <a:noFill/>
          <a:ln w="57150" cap="flat" cmpd="sng">
            <a:solidFill>
              <a:srgbClr val="00B0F0"/>
            </a:solidFill>
            <a:prstDash val="solid"/>
            <a:round/>
            <a:headEnd type="none" w="sm" len="sm"/>
            <a:tailEnd type="triangle" w="med" len="med"/>
          </a:ln>
        </p:spPr>
      </p:cxnSp>
      <p:sp>
        <p:nvSpPr>
          <p:cNvPr id="2" name="Oval 1">
            <a:extLst>
              <a:ext uri="{FF2B5EF4-FFF2-40B4-BE49-F238E27FC236}">
                <a16:creationId xmlns:a16="http://schemas.microsoft.com/office/drawing/2014/main" id="{47801D9D-3830-1336-4682-7BDB729D06E5}"/>
              </a:ext>
            </a:extLst>
          </p:cNvPr>
          <p:cNvSpPr/>
          <p:nvPr/>
        </p:nvSpPr>
        <p:spPr>
          <a:xfrm>
            <a:off x="5559552" y="1093945"/>
            <a:ext cx="1216152" cy="9624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69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527D26-0BEE-AF8C-FC2B-AD7597D1F89D}"/>
              </a:ext>
            </a:extLst>
          </p:cNvPr>
          <p:cNvSpPr>
            <a:spLocks noGrp="1"/>
          </p:cNvSpPr>
          <p:nvPr>
            <p:ph type="sldNum" sz="quarter" idx="11"/>
          </p:nvPr>
        </p:nvSpPr>
        <p:spPr/>
        <p:txBody>
          <a:bodyPr/>
          <a:lstStyle/>
          <a:p>
            <a:fld id="{9C9257A7-EFC8-46D0-9082-29042601C6F3}" type="slidenum">
              <a:rPr lang="ja-JP" altLang="en-US" smtClean="0"/>
              <a:pPr/>
              <a:t>2</a:t>
            </a:fld>
            <a:endParaRPr lang="ja-JP" altLang="en-US"/>
          </a:p>
        </p:txBody>
      </p:sp>
      <p:pic>
        <p:nvPicPr>
          <p:cNvPr id="7" name="Picture 6">
            <a:extLst>
              <a:ext uri="{FF2B5EF4-FFF2-40B4-BE49-F238E27FC236}">
                <a16:creationId xmlns:a16="http://schemas.microsoft.com/office/drawing/2014/main" id="{01732B98-2CC5-BFAC-7F5C-56825A8DC852}"/>
              </a:ext>
            </a:extLst>
          </p:cNvPr>
          <p:cNvPicPr>
            <a:picLocks noChangeAspect="1"/>
          </p:cNvPicPr>
          <p:nvPr/>
        </p:nvPicPr>
        <p:blipFill>
          <a:blip r:embed="rId2"/>
          <a:stretch>
            <a:fillRect/>
          </a:stretch>
        </p:blipFill>
        <p:spPr>
          <a:xfrm>
            <a:off x="1962150" y="1390650"/>
            <a:ext cx="4876800" cy="4876800"/>
          </a:xfrm>
          <a:prstGeom prst="rect">
            <a:avLst/>
          </a:prstGeom>
        </p:spPr>
      </p:pic>
      <p:sp>
        <p:nvSpPr>
          <p:cNvPr id="8" name="Title 2">
            <a:extLst>
              <a:ext uri="{FF2B5EF4-FFF2-40B4-BE49-F238E27FC236}">
                <a16:creationId xmlns:a16="http://schemas.microsoft.com/office/drawing/2014/main" id="{EECBD15B-1407-C589-2413-BBA3AC936AC1}"/>
              </a:ext>
            </a:extLst>
          </p:cNvPr>
          <p:cNvSpPr>
            <a:spLocks noGrp="1"/>
          </p:cNvSpPr>
          <p:nvPr>
            <p:ph type="title"/>
          </p:nvPr>
        </p:nvSpPr>
        <p:spPr>
          <a:xfrm>
            <a:off x="454371" y="454337"/>
            <a:ext cx="8229600" cy="519504"/>
          </a:xfrm>
        </p:spPr>
        <p:txBody>
          <a:bodyPr/>
          <a:lstStyle/>
          <a:p>
            <a:pPr algn="ctr"/>
            <a:r>
              <a:rPr lang="en-US" sz="2800" dirty="0"/>
              <a:t>Who let the droids out ?</a:t>
            </a:r>
          </a:p>
        </p:txBody>
      </p:sp>
    </p:spTree>
    <p:extLst>
      <p:ext uri="{BB962C8B-B14F-4D97-AF65-F5344CB8AC3E}">
        <p14:creationId xmlns:p14="http://schemas.microsoft.com/office/powerpoint/2010/main" val="152338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4CECFA-5030-7053-325F-A093E6820777}"/>
              </a:ext>
            </a:extLst>
          </p:cNvPr>
          <p:cNvSpPr>
            <a:spLocks noGrp="1"/>
          </p:cNvSpPr>
          <p:nvPr>
            <p:ph type="title"/>
          </p:nvPr>
        </p:nvSpPr>
        <p:spPr>
          <a:xfrm>
            <a:off x="228601" y="454337"/>
            <a:ext cx="8975379" cy="519504"/>
          </a:xfrm>
        </p:spPr>
        <p:txBody>
          <a:bodyPr/>
          <a:lstStyle/>
          <a:p>
            <a:r>
              <a:rPr lang="en-US" sz="2400" dirty="0"/>
              <a:t>Mobile access will write the next page of the AI story</a:t>
            </a:r>
          </a:p>
        </p:txBody>
      </p:sp>
      <p:pic>
        <p:nvPicPr>
          <p:cNvPr id="18" name="Picture 17">
            <a:extLst>
              <a:ext uri="{FF2B5EF4-FFF2-40B4-BE49-F238E27FC236}">
                <a16:creationId xmlns:a16="http://schemas.microsoft.com/office/drawing/2014/main" id="{50FA7B8B-F0D5-3F2D-885A-021C9410D2EF}"/>
              </a:ext>
            </a:extLst>
          </p:cNvPr>
          <p:cNvPicPr>
            <a:picLocks noChangeAspect="1"/>
          </p:cNvPicPr>
          <p:nvPr/>
        </p:nvPicPr>
        <p:blipFill>
          <a:blip r:embed="rId2"/>
          <a:srcRect l="4034" t="24357"/>
          <a:stretch>
            <a:fillRect/>
          </a:stretch>
        </p:blipFill>
        <p:spPr>
          <a:xfrm>
            <a:off x="868236" y="2775919"/>
            <a:ext cx="6271574" cy="1306157"/>
          </a:xfrm>
          <a:prstGeom prst="rect">
            <a:avLst/>
          </a:prstGeom>
          <a:ln>
            <a:solidFill>
              <a:schemeClr val="accent1"/>
            </a:solidFill>
          </a:ln>
        </p:spPr>
      </p:pic>
      <p:pic>
        <p:nvPicPr>
          <p:cNvPr id="20" name="Picture 19">
            <a:extLst>
              <a:ext uri="{FF2B5EF4-FFF2-40B4-BE49-F238E27FC236}">
                <a16:creationId xmlns:a16="http://schemas.microsoft.com/office/drawing/2014/main" id="{AA19DC11-A253-0C61-E7FB-DB68D7E192C1}"/>
              </a:ext>
            </a:extLst>
          </p:cNvPr>
          <p:cNvPicPr>
            <a:picLocks noChangeAspect="1"/>
          </p:cNvPicPr>
          <p:nvPr/>
        </p:nvPicPr>
        <p:blipFill>
          <a:blip r:embed="rId3"/>
          <a:srcRect t="14808" r="6789"/>
          <a:stretch>
            <a:fillRect/>
          </a:stretch>
        </p:blipFill>
        <p:spPr>
          <a:xfrm>
            <a:off x="868236" y="1354223"/>
            <a:ext cx="6088980" cy="1128350"/>
          </a:xfrm>
          <a:prstGeom prst="rect">
            <a:avLst/>
          </a:prstGeom>
          <a:ln>
            <a:solidFill>
              <a:schemeClr val="accent1"/>
            </a:solidFill>
          </a:ln>
        </p:spPr>
      </p:pic>
      <p:sp>
        <p:nvSpPr>
          <p:cNvPr id="25" name="TextBox 24">
            <a:extLst>
              <a:ext uri="{FF2B5EF4-FFF2-40B4-BE49-F238E27FC236}">
                <a16:creationId xmlns:a16="http://schemas.microsoft.com/office/drawing/2014/main" id="{F90E59C7-2D28-A0F6-B42E-724D403B6EF8}"/>
              </a:ext>
            </a:extLst>
          </p:cNvPr>
          <p:cNvSpPr txBox="1"/>
          <p:nvPr/>
        </p:nvSpPr>
        <p:spPr>
          <a:xfrm>
            <a:off x="2964781" y="5820485"/>
            <a:ext cx="3352800" cy="646331"/>
          </a:xfrm>
          <a:prstGeom prst="rect">
            <a:avLst/>
          </a:prstGeom>
          <a:noFill/>
        </p:spPr>
        <p:txBody>
          <a:bodyPr wrap="square" rtlCol="0">
            <a:spAutoFit/>
          </a:bodyPr>
          <a:lstStyle/>
          <a:p>
            <a:r>
              <a:rPr kumimoji="1" lang="en-US" sz="3600" dirty="0"/>
              <a:t>… but how ?</a:t>
            </a:r>
          </a:p>
        </p:txBody>
      </p:sp>
      <p:pic>
        <p:nvPicPr>
          <p:cNvPr id="8" name="Picture 7">
            <a:extLst>
              <a:ext uri="{FF2B5EF4-FFF2-40B4-BE49-F238E27FC236}">
                <a16:creationId xmlns:a16="http://schemas.microsoft.com/office/drawing/2014/main" id="{F6A6CEC1-0FDB-B3A6-E2E9-5E686595F5C5}"/>
              </a:ext>
            </a:extLst>
          </p:cNvPr>
          <p:cNvPicPr>
            <a:picLocks noChangeAspect="1"/>
          </p:cNvPicPr>
          <p:nvPr/>
        </p:nvPicPr>
        <p:blipFill>
          <a:blip r:embed="rId4"/>
          <a:stretch>
            <a:fillRect/>
          </a:stretch>
        </p:blipFill>
        <p:spPr>
          <a:xfrm>
            <a:off x="7588117" y="2902646"/>
            <a:ext cx="1093872" cy="1052705"/>
          </a:xfrm>
          <a:prstGeom prst="rect">
            <a:avLst/>
          </a:prstGeom>
        </p:spPr>
      </p:pic>
      <p:pic>
        <p:nvPicPr>
          <p:cNvPr id="10" name="Picture 9">
            <a:extLst>
              <a:ext uri="{FF2B5EF4-FFF2-40B4-BE49-F238E27FC236}">
                <a16:creationId xmlns:a16="http://schemas.microsoft.com/office/drawing/2014/main" id="{384AA223-3D1C-A0AB-AE5F-CF56740A8E93}"/>
              </a:ext>
            </a:extLst>
          </p:cNvPr>
          <p:cNvPicPr>
            <a:picLocks noChangeAspect="1"/>
          </p:cNvPicPr>
          <p:nvPr/>
        </p:nvPicPr>
        <p:blipFill>
          <a:blip r:embed="rId5"/>
          <a:stretch>
            <a:fillRect/>
          </a:stretch>
        </p:blipFill>
        <p:spPr>
          <a:xfrm>
            <a:off x="7588117" y="1354223"/>
            <a:ext cx="1052705" cy="1052705"/>
          </a:xfrm>
          <a:prstGeom prst="rect">
            <a:avLst/>
          </a:prstGeom>
        </p:spPr>
      </p:pic>
      <p:pic>
        <p:nvPicPr>
          <p:cNvPr id="12" name="Picture 11">
            <a:extLst>
              <a:ext uri="{FF2B5EF4-FFF2-40B4-BE49-F238E27FC236}">
                <a16:creationId xmlns:a16="http://schemas.microsoft.com/office/drawing/2014/main" id="{01D5ECD6-3A72-B63C-9021-EACEEB8C931B}"/>
              </a:ext>
            </a:extLst>
          </p:cNvPr>
          <p:cNvPicPr>
            <a:picLocks noChangeAspect="1"/>
          </p:cNvPicPr>
          <p:nvPr/>
        </p:nvPicPr>
        <p:blipFill>
          <a:blip r:embed="rId6"/>
          <a:stretch>
            <a:fillRect/>
          </a:stretch>
        </p:blipFill>
        <p:spPr>
          <a:xfrm>
            <a:off x="7635162" y="4343353"/>
            <a:ext cx="1046827" cy="1052708"/>
          </a:xfrm>
          <a:prstGeom prst="rect">
            <a:avLst/>
          </a:prstGeom>
        </p:spPr>
      </p:pic>
      <p:pic>
        <p:nvPicPr>
          <p:cNvPr id="14" name="Picture 13">
            <a:extLst>
              <a:ext uri="{FF2B5EF4-FFF2-40B4-BE49-F238E27FC236}">
                <a16:creationId xmlns:a16="http://schemas.microsoft.com/office/drawing/2014/main" id="{0546B628-445B-6092-6479-5400B1D9CD8B}"/>
              </a:ext>
            </a:extLst>
          </p:cNvPr>
          <p:cNvPicPr>
            <a:picLocks noChangeAspect="1"/>
          </p:cNvPicPr>
          <p:nvPr/>
        </p:nvPicPr>
        <p:blipFill>
          <a:blip r:embed="rId7"/>
          <a:stretch>
            <a:fillRect/>
          </a:stretch>
        </p:blipFill>
        <p:spPr>
          <a:xfrm>
            <a:off x="808638" y="4304656"/>
            <a:ext cx="5939907" cy="1306157"/>
          </a:xfrm>
          <a:prstGeom prst="rect">
            <a:avLst/>
          </a:prstGeom>
          <a:ln>
            <a:solidFill>
              <a:schemeClr val="accent1"/>
            </a:solidFill>
          </a:ln>
        </p:spPr>
      </p:pic>
    </p:spTree>
    <p:extLst>
      <p:ext uri="{BB962C8B-B14F-4D97-AF65-F5344CB8AC3E}">
        <p14:creationId xmlns:p14="http://schemas.microsoft.com/office/powerpoint/2010/main" val="375138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6C72E-8DB6-C572-3AAA-14A4F7FB6B09}"/>
              </a:ext>
            </a:extLst>
          </p:cNvPr>
          <p:cNvSpPr>
            <a:spLocks noGrp="1"/>
          </p:cNvSpPr>
          <p:nvPr>
            <p:ph type="sldNum" sz="quarter" idx="11"/>
          </p:nvPr>
        </p:nvSpPr>
        <p:spPr/>
        <p:txBody>
          <a:bodyPr/>
          <a:lstStyle/>
          <a:p>
            <a:fld id="{9C9257A7-EFC8-46D0-9082-29042601C6F3}" type="slidenum">
              <a:rPr lang="ja-JP" altLang="en-US" smtClean="0"/>
              <a:pPr/>
              <a:t>4</a:t>
            </a:fld>
            <a:endParaRPr lang="ja-JP" altLang="en-US"/>
          </a:p>
        </p:txBody>
      </p:sp>
      <p:sp>
        <p:nvSpPr>
          <p:cNvPr id="3" name="Title 2">
            <a:extLst>
              <a:ext uri="{FF2B5EF4-FFF2-40B4-BE49-F238E27FC236}">
                <a16:creationId xmlns:a16="http://schemas.microsoft.com/office/drawing/2014/main" id="{F3CDE63F-5521-8E8B-390C-BB9DCCB3A994}"/>
              </a:ext>
            </a:extLst>
          </p:cNvPr>
          <p:cNvSpPr>
            <a:spLocks noGrp="1"/>
          </p:cNvSpPr>
          <p:nvPr>
            <p:ph type="title"/>
          </p:nvPr>
        </p:nvSpPr>
        <p:spPr>
          <a:xfrm>
            <a:off x="457200" y="473387"/>
            <a:ext cx="8229600" cy="519504"/>
          </a:xfrm>
        </p:spPr>
        <p:txBody>
          <a:bodyPr/>
          <a:lstStyle/>
          <a:p>
            <a:r>
              <a:rPr lang="en-US" sz="2400" dirty="0"/>
              <a:t>The fundamental things apply, as time goes by</a:t>
            </a:r>
          </a:p>
        </p:txBody>
      </p:sp>
      <p:pic>
        <p:nvPicPr>
          <p:cNvPr id="19" name="Picture 18">
            <a:extLst>
              <a:ext uri="{FF2B5EF4-FFF2-40B4-BE49-F238E27FC236}">
                <a16:creationId xmlns:a16="http://schemas.microsoft.com/office/drawing/2014/main" id="{82BFBE5C-733A-3B14-4556-8E12F8422F7D}"/>
              </a:ext>
            </a:extLst>
          </p:cNvPr>
          <p:cNvPicPr>
            <a:picLocks noChangeAspect="1"/>
          </p:cNvPicPr>
          <p:nvPr/>
        </p:nvPicPr>
        <p:blipFill>
          <a:blip r:embed="rId2"/>
          <a:stretch>
            <a:fillRect/>
          </a:stretch>
        </p:blipFill>
        <p:spPr>
          <a:xfrm>
            <a:off x="800100" y="1318605"/>
            <a:ext cx="7543800" cy="4608808"/>
          </a:xfrm>
          <a:prstGeom prst="rect">
            <a:avLst/>
          </a:prstGeom>
        </p:spPr>
      </p:pic>
      <p:sp>
        <p:nvSpPr>
          <p:cNvPr id="6" name="TextBox 5">
            <a:extLst>
              <a:ext uri="{FF2B5EF4-FFF2-40B4-BE49-F238E27FC236}">
                <a16:creationId xmlns:a16="http://schemas.microsoft.com/office/drawing/2014/main" id="{A0919F72-C6FB-C932-624E-836F7254336B}"/>
              </a:ext>
            </a:extLst>
          </p:cNvPr>
          <p:cNvSpPr txBox="1"/>
          <p:nvPr/>
        </p:nvSpPr>
        <p:spPr>
          <a:xfrm>
            <a:off x="2878455" y="6022294"/>
            <a:ext cx="5600700" cy="461665"/>
          </a:xfrm>
          <a:prstGeom prst="rect">
            <a:avLst/>
          </a:prstGeom>
          <a:noFill/>
        </p:spPr>
        <p:txBody>
          <a:bodyPr wrap="square" rtlCol="0">
            <a:spAutoFit/>
          </a:bodyPr>
          <a:lstStyle/>
          <a:p>
            <a:r>
              <a:rPr kumimoji="1" lang="en-US" sz="2400" i="1" dirty="0"/>
              <a:t>“Plug it again, Sam”</a:t>
            </a:r>
          </a:p>
        </p:txBody>
      </p:sp>
    </p:spTree>
    <p:extLst>
      <p:ext uri="{BB962C8B-B14F-4D97-AF65-F5344CB8AC3E}">
        <p14:creationId xmlns:p14="http://schemas.microsoft.com/office/powerpoint/2010/main" val="312057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2288D-E115-C52D-6B8A-8C045EDCE423}"/>
              </a:ext>
            </a:extLst>
          </p:cNvPr>
          <p:cNvSpPr>
            <a:spLocks noGrp="1"/>
          </p:cNvSpPr>
          <p:nvPr>
            <p:ph type="sldNum" sz="quarter" idx="11"/>
          </p:nvPr>
        </p:nvSpPr>
        <p:spPr/>
        <p:txBody>
          <a:bodyPr/>
          <a:lstStyle/>
          <a:p>
            <a:fld id="{9C9257A7-EFC8-46D0-9082-29042601C6F3}" type="slidenum">
              <a:rPr lang="ja-JP" altLang="en-US" smtClean="0"/>
              <a:pPr/>
              <a:t>5</a:t>
            </a:fld>
            <a:endParaRPr lang="ja-JP" altLang="en-US"/>
          </a:p>
        </p:txBody>
      </p:sp>
      <p:sp>
        <p:nvSpPr>
          <p:cNvPr id="3" name="Title 2">
            <a:extLst>
              <a:ext uri="{FF2B5EF4-FFF2-40B4-BE49-F238E27FC236}">
                <a16:creationId xmlns:a16="http://schemas.microsoft.com/office/drawing/2014/main" id="{64DA0F3D-B459-F1C9-2D7B-263EB93C4196}"/>
              </a:ext>
            </a:extLst>
          </p:cNvPr>
          <p:cNvSpPr>
            <a:spLocks noGrp="1"/>
          </p:cNvSpPr>
          <p:nvPr>
            <p:ph type="title"/>
          </p:nvPr>
        </p:nvSpPr>
        <p:spPr/>
        <p:txBody>
          <a:bodyPr/>
          <a:lstStyle/>
          <a:p>
            <a:r>
              <a:rPr lang="en-US" sz="2800" dirty="0"/>
              <a:t>Easy predictions </a:t>
            </a:r>
          </a:p>
        </p:txBody>
      </p:sp>
      <p:sp>
        <p:nvSpPr>
          <p:cNvPr id="6" name="Slide Number Placeholder 1">
            <a:extLst>
              <a:ext uri="{FF2B5EF4-FFF2-40B4-BE49-F238E27FC236}">
                <a16:creationId xmlns:a16="http://schemas.microsoft.com/office/drawing/2014/main" id="{1773FD18-ADA2-62B0-7243-AB08E6B9AE4B}"/>
              </a:ext>
            </a:extLst>
          </p:cNvPr>
          <p:cNvSpPr txBox="1">
            <a:spLocks/>
          </p:cNvSpPr>
          <p:nvPr/>
        </p:nvSpPr>
        <p:spPr>
          <a:xfrm>
            <a:off x="3931920" y="6462713"/>
            <a:ext cx="128016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ctr" defTabSz="457200" rtl="0" fontAlgn="base">
              <a:spcBef>
                <a:spcPct val="0"/>
              </a:spcBef>
              <a:spcAft>
                <a:spcPct val="0"/>
              </a:spcAft>
              <a:defRPr kumimoji="1" sz="1400" b="1" kern="1200">
                <a:solidFill>
                  <a:srgbClr val="003182"/>
                </a:solidFill>
                <a:latin typeface="メイリオ" panose="020B0604030504040204" pitchFamily="50" charset="-128"/>
                <a:ea typeface="メイリオ" panose="020B0604030504040204" pitchFamily="50" charset="-128"/>
                <a:cs typeface="+mn-cs"/>
              </a:defRPr>
            </a:lvl1pPr>
            <a:lvl2pPr marL="4572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a:lstStyle>
          <a:p>
            <a:fld id="{9C9257A7-EFC8-46D0-9082-29042601C6F3}" type="slidenum">
              <a:rPr lang="ja-JP" altLang="en-US" smtClean="0"/>
              <a:pPr/>
              <a:t>5</a:t>
            </a:fld>
            <a:endParaRPr lang="ja-JP" altLang="en-US"/>
          </a:p>
        </p:txBody>
      </p:sp>
      <p:pic>
        <p:nvPicPr>
          <p:cNvPr id="10" name="Picture 9">
            <a:extLst>
              <a:ext uri="{FF2B5EF4-FFF2-40B4-BE49-F238E27FC236}">
                <a16:creationId xmlns:a16="http://schemas.microsoft.com/office/drawing/2014/main" id="{71B8F7A5-E562-82CC-6CCD-50A9E416E6FA}"/>
              </a:ext>
            </a:extLst>
          </p:cNvPr>
          <p:cNvPicPr>
            <a:picLocks noChangeAspect="1"/>
          </p:cNvPicPr>
          <p:nvPr/>
        </p:nvPicPr>
        <p:blipFill>
          <a:blip r:embed="rId2"/>
          <a:stretch>
            <a:fillRect/>
          </a:stretch>
        </p:blipFill>
        <p:spPr>
          <a:xfrm>
            <a:off x="318134" y="1857896"/>
            <a:ext cx="7481698" cy="1699233"/>
          </a:xfrm>
          <a:prstGeom prst="rect">
            <a:avLst/>
          </a:prstGeom>
        </p:spPr>
      </p:pic>
      <p:sp>
        <p:nvSpPr>
          <p:cNvPr id="13" name="TextBox 12">
            <a:extLst>
              <a:ext uri="{FF2B5EF4-FFF2-40B4-BE49-F238E27FC236}">
                <a16:creationId xmlns:a16="http://schemas.microsoft.com/office/drawing/2014/main" id="{8424E8F2-93F7-75CA-E023-95D97B167B5C}"/>
              </a:ext>
            </a:extLst>
          </p:cNvPr>
          <p:cNvSpPr txBox="1"/>
          <p:nvPr/>
        </p:nvSpPr>
        <p:spPr>
          <a:xfrm>
            <a:off x="150495" y="3690294"/>
            <a:ext cx="9023985" cy="3385542"/>
          </a:xfrm>
          <a:prstGeom prst="rect">
            <a:avLst/>
          </a:prstGeom>
          <a:noFill/>
        </p:spPr>
        <p:txBody>
          <a:bodyPr wrap="square">
            <a:spAutoFit/>
          </a:bodyPr>
          <a:lstStyle/>
          <a:p>
            <a:pPr marL="285750" indent="-285750">
              <a:buFont typeface="Arial" panose="020B0604020202020204" pitchFamily="34" charset="0"/>
              <a:buChar char="•"/>
            </a:pPr>
            <a:r>
              <a:rPr lang="en-US" sz="1400" b="1" dirty="0">
                <a:solidFill>
                  <a:schemeClr val="bg1"/>
                </a:solidFill>
              </a:rPr>
              <a:t>High temperature operation will remain important</a:t>
            </a:r>
          </a:p>
          <a:p>
            <a:pPr marL="742950" lvl="1" indent="-285750">
              <a:buFont typeface="Arial" panose="020B0604020202020204" pitchFamily="34" charset="0"/>
              <a:buChar char="•"/>
            </a:pPr>
            <a:r>
              <a:rPr lang="en-US" sz="1200" dirty="0">
                <a:solidFill>
                  <a:schemeClr val="bg1"/>
                </a:solidFill>
              </a:rPr>
              <a:t>Moving extra power at high case temperature, whenever possible</a:t>
            </a:r>
          </a:p>
          <a:p>
            <a:endParaRPr lang="en-US" sz="1600" b="1" dirty="0">
              <a:solidFill>
                <a:schemeClr val="bg1"/>
              </a:solidFill>
            </a:endParaRPr>
          </a:p>
          <a:p>
            <a:pPr marL="285750" indent="-285750">
              <a:buFont typeface="Arial" panose="020B0604020202020204" pitchFamily="34" charset="0"/>
              <a:buChar char="•"/>
            </a:pPr>
            <a:r>
              <a:rPr lang="en-US" sz="1400" b="1" dirty="0">
                <a:solidFill>
                  <a:schemeClr val="bg1"/>
                </a:solidFill>
              </a:rPr>
              <a:t>Minimal impact on Precision Time Protocol (PTP) accuracy will remain important</a:t>
            </a:r>
          </a:p>
          <a:p>
            <a:pPr marL="742950" lvl="1" indent="-285750">
              <a:buFont typeface="Arial" panose="020B0604020202020204" pitchFamily="34" charset="0"/>
              <a:buChar char="•"/>
            </a:pPr>
            <a:r>
              <a:rPr kumimoji="1" lang="en-US" sz="1200" dirty="0">
                <a:solidFill>
                  <a:schemeClr val="bg1"/>
                </a:solidFill>
              </a:rPr>
              <a:t>Designing devices with latency </a:t>
            </a:r>
            <a:r>
              <a:rPr lang="en-US" sz="1200" dirty="0">
                <a:solidFill>
                  <a:schemeClr val="bg1"/>
                </a:solidFill>
              </a:rPr>
              <a:t>determinism in mind</a:t>
            </a:r>
          </a:p>
          <a:p>
            <a:pPr marL="742950" lvl="1" indent="-285750">
              <a:buFont typeface="Arial" panose="020B0604020202020204" pitchFamily="34" charset="0"/>
              <a:buChar char="•"/>
            </a:pPr>
            <a:endParaRPr kumimoji="1" lang="en-US" sz="1200" dirty="0">
              <a:solidFill>
                <a:schemeClr val="bg1"/>
              </a:solidFill>
            </a:endParaRPr>
          </a:p>
          <a:p>
            <a:pPr marL="285750" indent="-285750">
              <a:buFont typeface="Arial" panose="020B0604020202020204" pitchFamily="34" charset="0"/>
              <a:buChar char="•"/>
            </a:pPr>
            <a:r>
              <a:rPr lang="en-US" sz="1400" b="1" dirty="0">
                <a:solidFill>
                  <a:schemeClr val="bg1"/>
                </a:solidFill>
              </a:rPr>
              <a:t>Uncompromised EMI/EMC performance will remain important</a:t>
            </a:r>
          </a:p>
          <a:p>
            <a:pPr marL="285750" indent="-285750">
              <a:buFont typeface="Arial" panose="020B0604020202020204" pitchFamily="34" charset="0"/>
              <a:buChar char="•"/>
            </a:pPr>
            <a:endParaRPr lang="en-US" sz="1600" b="1" dirty="0">
              <a:solidFill>
                <a:schemeClr val="bg1"/>
              </a:solidFill>
            </a:endParaRPr>
          </a:p>
          <a:p>
            <a:pPr marL="285750" indent="-285750">
              <a:buFont typeface="Arial" panose="020B0604020202020204" pitchFamily="34" charset="0"/>
              <a:buChar char="•"/>
            </a:pPr>
            <a:r>
              <a:rPr lang="en-US" sz="1400" b="1" dirty="0">
                <a:solidFill>
                  <a:schemeClr val="bg1"/>
                </a:solidFill>
              </a:rPr>
              <a:t>Design of RAN systems may have to come to terms with optical transceivers physics</a:t>
            </a:r>
          </a:p>
          <a:p>
            <a:pPr marL="285750" indent="-285750">
              <a:buFont typeface="Arial" panose="020B0604020202020204" pitchFamily="34" charset="0"/>
              <a:buChar char="•"/>
            </a:pPr>
            <a:endParaRPr lang="en-US" sz="1600" b="1" dirty="0">
              <a:solidFill>
                <a:schemeClr val="bg1"/>
              </a:solidFill>
            </a:endParaRPr>
          </a:p>
          <a:p>
            <a:pPr marL="742950" lvl="1" indent="-285750">
              <a:buFont typeface="Arial" panose="020B0604020202020204" pitchFamily="34" charset="0"/>
              <a:buChar char="•"/>
            </a:pPr>
            <a:r>
              <a:rPr lang="en-US" sz="1400" dirty="0">
                <a:solidFill>
                  <a:schemeClr val="bg1"/>
                </a:solidFill>
              </a:rPr>
              <a:t>High bit rate, long distance, low power: </a:t>
            </a:r>
            <a:r>
              <a:rPr lang="en-US" sz="1400" i="1" dirty="0">
                <a:solidFill>
                  <a:schemeClr val="bg1"/>
                </a:solidFill>
              </a:rPr>
              <a:t>pick two…</a:t>
            </a:r>
            <a:endParaRPr lang="en-US" sz="1600" i="1" dirty="0">
              <a:solidFill>
                <a:schemeClr val="bg1"/>
              </a:solidFill>
            </a:endParaRPr>
          </a:p>
          <a:p>
            <a:pPr marL="285750" indent="-285750">
              <a:buFont typeface="Arial" panose="020B0604020202020204" pitchFamily="34" charset="0"/>
              <a:buChar char="•"/>
            </a:pPr>
            <a:endParaRPr lang="en-US" sz="1600" b="1" dirty="0">
              <a:solidFill>
                <a:schemeClr val="bg1"/>
              </a:solidFill>
            </a:endParaRPr>
          </a:p>
          <a:p>
            <a:pPr marL="285750" indent="-285750">
              <a:buFont typeface="Arial" panose="020B0604020202020204" pitchFamily="34" charset="0"/>
              <a:buChar char="•"/>
            </a:pPr>
            <a:endParaRPr lang="en-US" sz="1600" b="1" dirty="0">
              <a:solidFill>
                <a:schemeClr val="bg1"/>
              </a:solidFill>
            </a:endParaRPr>
          </a:p>
          <a:p>
            <a:pPr marL="742950" lvl="1" indent="-285750">
              <a:buFont typeface="Arial" panose="020B0604020202020204" pitchFamily="34" charset="0"/>
              <a:buChar char="•"/>
            </a:pPr>
            <a:endParaRPr lang="en-US" sz="1200" dirty="0">
              <a:solidFill>
                <a:schemeClr val="bg1"/>
              </a:solidFill>
            </a:endParaRPr>
          </a:p>
          <a:p>
            <a:pPr marL="742950" lvl="1" indent="-285750">
              <a:buFont typeface="Arial" panose="020B0604020202020204" pitchFamily="34" charset="0"/>
              <a:buChar char="•"/>
            </a:pPr>
            <a:endParaRPr kumimoji="1" lang="en-US" sz="1200" dirty="0">
              <a:solidFill>
                <a:schemeClr val="bg1"/>
              </a:solidFill>
            </a:endParaRPr>
          </a:p>
        </p:txBody>
      </p:sp>
      <p:sp>
        <p:nvSpPr>
          <p:cNvPr id="17" name="TextBox 16">
            <a:extLst>
              <a:ext uri="{FF2B5EF4-FFF2-40B4-BE49-F238E27FC236}">
                <a16:creationId xmlns:a16="http://schemas.microsoft.com/office/drawing/2014/main" id="{C8A6466B-8785-DBBD-2B31-C0AD9B6FEA31}"/>
              </a:ext>
            </a:extLst>
          </p:cNvPr>
          <p:cNvSpPr txBox="1"/>
          <p:nvPr/>
        </p:nvSpPr>
        <p:spPr>
          <a:xfrm>
            <a:off x="318134" y="1336435"/>
            <a:ext cx="9023985" cy="523220"/>
          </a:xfrm>
          <a:prstGeom prst="rect">
            <a:avLst/>
          </a:prstGeom>
          <a:noFill/>
        </p:spPr>
        <p:txBody>
          <a:bodyPr wrap="square">
            <a:spAutoFit/>
          </a:bodyPr>
          <a:lstStyle/>
          <a:p>
            <a:pPr marL="285750" indent="-285750">
              <a:buFont typeface="Arial" panose="020B0604020202020204" pitchFamily="34" charset="0"/>
              <a:buChar char="•"/>
            </a:pPr>
            <a:r>
              <a:rPr lang="en-US" sz="1600" b="1" dirty="0">
                <a:solidFill>
                  <a:schemeClr val="bg1"/>
                </a:solidFill>
              </a:rPr>
              <a:t>Faster optics will be needed</a:t>
            </a:r>
          </a:p>
          <a:p>
            <a:pPr marL="742950" lvl="1" indent="-285750">
              <a:buFont typeface="Arial" panose="020B0604020202020204" pitchFamily="34" charset="0"/>
              <a:buChar char="•"/>
            </a:pPr>
            <a:r>
              <a:rPr lang="en-US" sz="1200" dirty="0">
                <a:solidFill>
                  <a:schemeClr val="bg1"/>
                </a:solidFill>
              </a:rPr>
              <a:t>The growth rate goes up and down, but mobile traffic continues to grow</a:t>
            </a:r>
          </a:p>
        </p:txBody>
      </p:sp>
    </p:spTree>
    <p:extLst>
      <p:ext uri="{BB962C8B-B14F-4D97-AF65-F5344CB8AC3E}">
        <p14:creationId xmlns:p14="http://schemas.microsoft.com/office/powerpoint/2010/main" val="214984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A46531-1E91-F089-F83C-6CEA5CD0EAE0}"/>
              </a:ext>
            </a:extLst>
          </p:cNvPr>
          <p:cNvSpPr>
            <a:spLocks noGrp="1"/>
          </p:cNvSpPr>
          <p:nvPr>
            <p:ph type="sldNum" sz="quarter" idx="11"/>
          </p:nvPr>
        </p:nvSpPr>
        <p:spPr/>
        <p:txBody>
          <a:bodyPr/>
          <a:lstStyle/>
          <a:p>
            <a:fld id="{9C9257A7-EFC8-46D0-9082-29042601C6F3}" type="slidenum">
              <a:rPr lang="ja-JP" altLang="en-US" smtClean="0"/>
              <a:pPr/>
              <a:t>6</a:t>
            </a:fld>
            <a:endParaRPr lang="ja-JP" altLang="en-US"/>
          </a:p>
        </p:txBody>
      </p:sp>
      <p:pic>
        <p:nvPicPr>
          <p:cNvPr id="7" name="Picture 6">
            <a:extLst>
              <a:ext uri="{FF2B5EF4-FFF2-40B4-BE49-F238E27FC236}">
                <a16:creationId xmlns:a16="http://schemas.microsoft.com/office/drawing/2014/main" id="{C30D9DF7-0BAB-B487-F905-9BBD12C618D2}"/>
              </a:ext>
            </a:extLst>
          </p:cNvPr>
          <p:cNvPicPr>
            <a:picLocks noChangeAspect="1"/>
          </p:cNvPicPr>
          <p:nvPr/>
        </p:nvPicPr>
        <p:blipFill>
          <a:blip r:embed="rId2"/>
          <a:srcRect l="20131" r="20268"/>
          <a:stretch>
            <a:fillRect/>
          </a:stretch>
        </p:blipFill>
        <p:spPr>
          <a:xfrm>
            <a:off x="1856232" y="1271480"/>
            <a:ext cx="5449824" cy="4991695"/>
          </a:xfrm>
          <a:prstGeom prst="rect">
            <a:avLst/>
          </a:prstGeom>
          <a:ln>
            <a:solidFill>
              <a:schemeClr val="accent1"/>
            </a:solidFill>
          </a:ln>
        </p:spPr>
      </p:pic>
      <p:sp>
        <p:nvSpPr>
          <p:cNvPr id="8" name="Title 2">
            <a:extLst>
              <a:ext uri="{FF2B5EF4-FFF2-40B4-BE49-F238E27FC236}">
                <a16:creationId xmlns:a16="http://schemas.microsoft.com/office/drawing/2014/main" id="{DD05FC42-0437-A408-C4C2-C9FA2E47129A}"/>
              </a:ext>
            </a:extLst>
          </p:cNvPr>
          <p:cNvSpPr>
            <a:spLocks noGrp="1"/>
          </p:cNvSpPr>
          <p:nvPr>
            <p:ph type="title"/>
          </p:nvPr>
        </p:nvSpPr>
        <p:spPr>
          <a:xfrm>
            <a:off x="472659" y="532913"/>
            <a:ext cx="8229600" cy="519504"/>
          </a:xfrm>
        </p:spPr>
        <p:txBody>
          <a:bodyPr/>
          <a:lstStyle/>
          <a:p>
            <a:pPr algn="ctr"/>
            <a:r>
              <a:rPr lang="en-US" sz="2800" dirty="0"/>
              <a:t>Flick of the switch/router</a:t>
            </a:r>
          </a:p>
        </p:txBody>
      </p:sp>
      <p:pic>
        <p:nvPicPr>
          <p:cNvPr id="1026" name="Picture 2" descr="ACDC Logo">
            <a:extLst>
              <a:ext uri="{FF2B5EF4-FFF2-40B4-BE49-F238E27FC236}">
                <a16:creationId xmlns:a16="http://schemas.microsoft.com/office/drawing/2014/main" id="{439E0780-2C25-ABB5-6AC9-98E404073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726" y="3078795"/>
            <a:ext cx="790194" cy="49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1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C98C4-E079-6768-B56C-1B462619589B}"/>
              </a:ext>
            </a:extLst>
          </p:cNvPr>
          <p:cNvSpPr>
            <a:spLocks noGrp="1"/>
          </p:cNvSpPr>
          <p:nvPr>
            <p:ph type="sldNum" sz="quarter" idx="11"/>
          </p:nvPr>
        </p:nvSpPr>
        <p:spPr/>
        <p:txBody>
          <a:bodyPr/>
          <a:lstStyle/>
          <a:p>
            <a:fld id="{9C9257A7-EFC8-46D0-9082-29042601C6F3}" type="slidenum">
              <a:rPr lang="ja-JP" altLang="en-US" smtClean="0"/>
              <a:pPr/>
              <a:t>7</a:t>
            </a:fld>
            <a:endParaRPr lang="ja-JP" altLang="en-US"/>
          </a:p>
        </p:txBody>
      </p:sp>
      <p:sp>
        <p:nvSpPr>
          <p:cNvPr id="3" name="Title 2">
            <a:extLst>
              <a:ext uri="{FF2B5EF4-FFF2-40B4-BE49-F238E27FC236}">
                <a16:creationId xmlns:a16="http://schemas.microsoft.com/office/drawing/2014/main" id="{9FAAD356-7BFF-63D7-15D4-989D8B31C399}"/>
              </a:ext>
            </a:extLst>
          </p:cNvPr>
          <p:cNvSpPr>
            <a:spLocks noGrp="1"/>
          </p:cNvSpPr>
          <p:nvPr>
            <p:ph type="title"/>
          </p:nvPr>
        </p:nvSpPr>
        <p:spPr>
          <a:xfrm>
            <a:off x="227185" y="454337"/>
            <a:ext cx="8689629" cy="519504"/>
          </a:xfrm>
        </p:spPr>
        <p:txBody>
          <a:bodyPr/>
          <a:lstStyle/>
          <a:p>
            <a:r>
              <a:rPr lang="en-US" sz="2000" dirty="0"/>
              <a:t>Reasonable prediction: packet switching will help a lot</a:t>
            </a:r>
          </a:p>
        </p:txBody>
      </p:sp>
      <p:sp>
        <p:nvSpPr>
          <p:cNvPr id="59" name="Text Box 285">
            <a:extLst>
              <a:ext uri="{FF2B5EF4-FFF2-40B4-BE49-F238E27FC236}">
                <a16:creationId xmlns:a16="http://schemas.microsoft.com/office/drawing/2014/main" id="{90EEFCC8-5978-43C4-88C0-E569C87963EC}"/>
              </a:ext>
            </a:extLst>
          </p:cNvPr>
          <p:cNvSpPr txBox="1"/>
          <p:nvPr/>
        </p:nvSpPr>
        <p:spPr>
          <a:xfrm>
            <a:off x="6035516" y="1468794"/>
            <a:ext cx="782771" cy="21352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CO</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0" name="Text Box 285">
            <a:extLst>
              <a:ext uri="{FF2B5EF4-FFF2-40B4-BE49-F238E27FC236}">
                <a16:creationId xmlns:a16="http://schemas.microsoft.com/office/drawing/2014/main" id="{01E8328E-6D41-459A-9E6B-789986F01BE7}"/>
              </a:ext>
            </a:extLst>
          </p:cNvPr>
          <p:cNvSpPr txBox="1"/>
          <p:nvPr/>
        </p:nvSpPr>
        <p:spPr>
          <a:xfrm>
            <a:off x="3243913" y="1894833"/>
            <a:ext cx="1055484" cy="2239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Cell site #1</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3" name="Text Box 293">
            <a:extLst>
              <a:ext uri="{FF2B5EF4-FFF2-40B4-BE49-F238E27FC236}">
                <a16:creationId xmlns:a16="http://schemas.microsoft.com/office/drawing/2014/main" id="{1D4DCC9F-E6BD-4C93-B298-3B2A8CB61926}"/>
              </a:ext>
            </a:extLst>
          </p:cNvPr>
          <p:cNvSpPr txBox="1"/>
          <p:nvPr/>
        </p:nvSpPr>
        <p:spPr>
          <a:xfrm>
            <a:off x="1755565" y="1542746"/>
            <a:ext cx="686437" cy="266581"/>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marR="0" lvl="0" indent="0" defTabSz="914400" eaLnBrk="1" fontAlgn="auto" latinLnBrk="0" hangingPunct="1">
              <a:lnSpc>
                <a:spcPct val="107000"/>
              </a:lnSpc>
              <a:spcBef>
                <a:spcPts val="0"/>
              </a:spcBef>
              <a:spcAft>
                <a:spcPts val="300"/>
              </a:spcAft>
              <a:buClrTx/>
              <a:buSzTx/>
              <a:buFontTx/>
              <a:buNone/>
              <a:tabLst/>
              <a:defRPr kumimoji="0" sz="1100" b="1" i="0" u="none" strike="noStrike" cap="none" spc="0" normalizeH="0" baseline="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US"/>
              <a:t>    Pkt</a:t>
            </a:r>
            <a:endParaRPr lang="en-GB" dirty="0"/>
          </a:p>
        </p:txBody>
      </p:sp>
      <p:sp>
        <p:nvSpPr>
          <p:cNvPr id="64" name="Arrow: Left-Right 63">
            <a:extLst>
              <a:ext uri="{FF2B5EF4-FFF2-40B4-BE49-F238E27FC236}">
                <a16:creationId xmlns:a16="http://schemas.microsoft.com/office/drawing/2014/main" id="{117192DE-0AD8-45E1-8E26-DE14528723C7}"/>
              </a:ext>
            </a:extLst>
          </p:cNvPr>
          <p:cNvSpPr/>
          <p:nvPr/>
        </p:nvSpPr>
        <p:spPr>
          <a:xfrm rot="5400000">
            <a:off x="1825800" y="1745119"/>
            <a:ext cx="266581" cy="211760"/>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a:solidFill>
                <a:srgbClr val="000000"/>
              </a:solidFill>
              <a:latin typeface="Calibri" panose="020F0502020204030204"/>
              <a:ea typeface="Calibri" panose="020F050202020403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E62E77BC-8147-4B57-949F-FD81B3B531DB}"/>
              </a:ext>
            </a:extLst>
          </p:cNvPr>
          <p:cNvCxnSpPr>
            <a:cxnSpLocks/>
          </p:cNvCxnSpPr>
          <p:nvPr/>
        </p:nvCxnSpPr>
        <p:spPr>
          <a:xfrm>
            <a:off x="2744013" y="2119821"/>
            <a:ext cx="436061" cy="0"/>
          </a:xfrm>
          <a:prstGeom prst="line">
            <a:avLst/>
          </a:prstGeom>
          <a:noFill/>
          <a:ln w="12700" cap="flat" cmpd="sng" algn="ctr">
            <a:solidFill>
              <a:srgbClr val="4472C4"/>
            </a:solidFill>
            <a:prstDash val="dash"/>
            <a:miter lim="800000"/>
          </a:ln>
          <a:effectLst/>
        </p:spPr>
      </p:cxnSp>
      <p:sp>
        <p:nvSpPr>
          <p:cNvPr id="67" name="Trapezoid 66">
            <a:extLst>
              <a:ext uri="{FF2B5EF4-FFF2-40B4-BE49-F238E27FC236}">
                <a16:creationId xmlns:a16="http://schemas.microsoft.com/office/drawing/2014/main" id="{8C1E8847-D29F-48C4-93DA-F54DF579052A}"/>
              </a:ext>
            </a:extLst>
          </p:cNvPr>
          <p:cNvSpPr/>
          <p:nvPr/>
        </p:nvSpPr>
        <p:spPr>
          <a:xfrm rot="10800000">
            <a:off x="1790557" y="2063194"/>
            <a:ext cx="651446" cy="170211"/>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68" name="Arrow: Left-Right 67">
            <a:extLst>
              <a:ext uri="{FF2B5EF4-FFF2-40B4-BE49-F238E27FC236}">
                <a16:creationId xmlns:a16="http://schemas.microsoft.com/office/drawing/2014/main" id="{E3ADAE45-80D8-4684-B995-88F8D52856EC}"/>
              </a:ext>
            </a:extLst>
          </p:cNvPr>
          <p:cNvSpPr/>
          <p:nvPr/>
        </p:nvSpPr>
        <p:spPr>
          <a:xfrm rot="5400000">
            <a:off x="2211548" y="1745119"/>
            <a:ext cx="266581" cy="211760"/>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dirty="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sp>
        <p:nvSpPr>
          <p:cNvPr id="69" name="Text Box 273">
            <a:extLst>
              <a:ext uri="{FF2B5EF4-FFF2-40B4-BE49-F238E27FC236}">
                <a16:creationId xmlns:a16="http://schemas.microsoft.com/office/drawing/2014/main" id="{06794C7F-34F4-4CD7-876B-C2EA3A64E1F0}"/>
              </a:ext>
            </a:extLst>
          </p:cNvPr>
          <p:cNvSpPr txBox="1"/>
          <p:nvPr/>
        </p:nvSpPr>
        <p:spPr>
          <a:xfrm>
            <a:off x="593430" y="1544732"/>
            <a:ext cx="692268" cy="238575"/>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DU</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8515A742-B5C4-0219-C1C3-0330D98B0450}"/>
              </a:ext>
            </a:extLst>
          </p:cNvPr>
          <p:cNvGrpSpPr/>
          <p:nvPr/>
        </p:nvGrpSpPr>
        <p:grpSpPr>
          <a:xfrm rot="16200000">
            <a:off x="1428438" y="1413042"/>
            <a:ext cx="159599" cy="645222"/>
            <a:chOff x="2361228" y="2548553"/>
            <a:chExt cx="201774" cy="609074"/>
          </a:xfrm>
        </p:grpSpPr>
        <p:sp>
          <p:nvSpPr>
            <p:cNvPr id="107" name="Arrow: Left-Right 106">
              <a:extLst>
                <a:ext uri="{FF2B5EF4-FFF2-40B4-BE49-F238E27FC236}">
                  <a16:creationId xmlns:a16="http://schemas.microsoft.com/office/drawing/2014/main" id="{0C8C5653-E7B7-4375-B0A0-A177D14AD0A5}"/>
                </a:ext>
              </a:extLst>
            </p:cNvPr>
            <p:cNvSpPr/>
            <p:nvPr/>
          </p:nvSpPr>
          <p:spPr>
            <a:xfrm rot="5400000">
              <a:off x="2335038" y="2929663"/>
              <a:ext cx="25603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sp>
          <p:nvSpPr>
            <p:cNvPr id="108" name="Arrow: Left-Right 107">
              <a:extLst>
                <a:ext uri="{FF2B5EF4-FFF2-40B4-BE49-F238E27FC236}">
                  <a16:creationId xmlns:a16="http://schemas.microsoft.com/office/drawing/2014/main" id="{3FCD09B2-5977-47D1-9B2F-097B4FCD0665}"/>
                </a:ext>
              </a:extLst>
            </p:cNvPr>
            <p:cNvSpPr/>
            <p:nvPr/>
          </p:nvSpPr>
          <p:spPr>
            <a:xfrm rot="5400000">
              <a:off x="2333160" y="2576621"/>
              <a:ext cx="25603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cxnSp>
          <p:nvCxnSpPr>
            <p:cNvPr id="109" name="Straight Connector 108">
              <a:extLst>
                <a:ext uri="{FF2B5EF4-FFF2-40B4-BE49-F238E27FC236}">
                  <a16:creationId xmlns:a16="http://schemas.microsoft.com/office/drawing/2014/main" id="{0474BB57-899F-434C-96AB-5B28E3605D8E}"/>
                </a:ext>
              </a:extLst>
            </p:cNvPr>
            <p:cNvCxnSpPr>
              <a:cxnSpLocks/>
            </p:cNvCxnSpPr>
            <p:nvPr/>
          </p:nvCxnSpPr>
          <p:spPr>
            <a:xfrm flipH="1" flipV="1">
              <a:off x="2461176" y="2799822"/>
              <a:ext cx="1878" cy="97010"/>
            </a:xfrm>
            <a:prstGeom prst="line">
              <a:avLst/>
            </a:prstGeom>
            <a:solidFill>
              <a:schemeClr val="accent4"/>
            </a:solidFill>
            <a:ln w="28575" cap="flat" cmpd="sng" algn="ctr">
              <a:solidFill>
                <a:srgbClr val="0070C0"/>
              </a:solidFill>
              <a:prstDash val="solid"/>
              <a:miter lim="800000"/>
            </a:ln>
            <a:effectLst/>
          </p:spPr>
        </p:cxnSp>
      </p:grpSp>
      <p:cxnSp>
        <p:nvCxnSpPr>
          <p:cNvPr id="71" name="Straight Connector 70">
            <a:extLst>
              <a:ext uri="{FF2B5EF4-FFF2-40B4-BE49-F238E27FC236}">
                <a16:creationId xmlns:a16="http://schemas.microsoft.com/office/drawing/2014/main" id="{A7640DA3-A55F-4203-BE7A-0DA957C328BF}"/>
              </a:ext>
            </a:extLst>
          </p:cNvPr>
          <p:cNvCxnSpPr>
            <a:cxnSpLocks/>
          </p:cNvCxnSpPr>
          <p:nvPr/>
        </p:nvCxnSpPr>
        <p:spPr>
          <a:xfrm flipH="1" flipV="1">
            <a:off x="1949269" y="1969131"/>
            <a:ext cx="8101" cy="97933"/>
          </a:xfrm>
          <a:prstGeom prst="line">
            <a:avLst/>
          </a:prstGeom>
          <a:noFill/>
          <a:ln w="12700" cap="flat" cmpd="sng" algn="ctr">
            <a:solidFill>
              <a:srgbClr val="4472C4"/>
            </a:solidFill>
            <a:prstDash val="solid"/>
            <a:miter lim="800000"/>
          </a:ln>
          <a:effectLst/>
        </p:spPr>
      </p:cxnSp>
      <p:cxnSp>
        <p:nvCxnSpPr>
          <p:cNvPr id="72" name="Straight Connector 71">
            <a:extLst>
              <a:ext uri="{FF2B5EF4-FFF2-40B4-BE49-F238E27FC236}">
                <a16:creationId xmlns:a16="http://schemas.microsoft.com/office/drawing/2014/main" id="{325B0939-5503-4A44-A01E-A82B271ECE38}"/>
              </a:ext>
            </a:extLst>
          </p:cNvPr>
          <p:cNvCxnSpPr>
            <a:cxnSpLocks/>
          </p:cNvCxnSpPr>
          <p:nvPr/>
        </p:nvCxnSpPr>
        <p:spPr>
          <a:xfrm flipV="1">
            <a:off x="2344223" y="1991790"/>
            <a:ext cx="615" cy="71404"/>
          </a:xfrm>
          <a:prstGeom prst="line">
            <a:avLst/>
          </a:prstGeom>
          <a:noFill/>
          <a:ln w="12700" cap="flat" cmpd="sng" algn="ctr">
            <a:solidFill>
              <a:srgbClr val="4472C4"/>
            </a:solidFill>
            <a:prstDash val="solid"/>
            <a:miter lim="800000"/>
          </a:ln>
          <a:effectLst/>
        </p:spPr>
      </p:cxnSp>
      <p:sp>
        <p:nvSpPr>
          <p:cNvPr id="73" name="Trapezoid 72">
            <a:extLst>
              <a:ext uri="{FF2B5EF4-FFF2-40B4-BE49-F238E27FC236}">
                <a16:creationId xmlns:a16="http://schemas.microsoft.com/office/drawing/2014/main" id="{A23A812D-AEF5-4F0D-A17D-D7B400A2A901}"/>
              </a:ext>
            </a:extLst>
          </p:cNvPr>
          <p:cNvSpPr/>
          <p:nvPr/>
        </p:nvSpPr>
        <p:spPr>
          <a:xfrm rot="16200000">
            <a:off x="6057862" y="1815759"/>
            <a:ext cx="486412" cy="227961"/>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74" name="Straight Connector 73">
            <a:extLst>
              <a:ext uri="{FF2B5EF4-FFF2-40B4-BE49-F238E27FC236}">
                <a16:creationId xmlns:a16="http://schemas.microsoft.com/office/drawing/2014/main" id="{466249F9-B235-4757-8B51-00512C9F2550}"/>
              </a:ext>
            </a:extLst>
          </p:cNvPr>
          <p:cNvCxnSpPr>
            <a:cxnSpLocks/>
          </p:cNvCxnSpPr>
          <p:nvPr/>
        </p:nvCxnSpPr>
        <p:spPr>
          <a:xfrm flipV="1">
            <a:off x="5185314" y="2085932"/>
            <a:ext cx="978068" cy="9482"/>
          </a:xfrm>
          <a:prstGeom prst="line">
            <a:avLst/>
          </a:prstGeom>
          <a:noFill/>
          <a:ln w="12700" cap="flat" cmpd="sng" algn="ctr">
            <a:solidFill>
              <a:srgbClr val="4472C4"/>
            </a:solidFill>
            <a:prstDash val="solid"/>
            <a:miter lim="800000"/>
          </a:ln>
          <a:effectLst/>
        </p:spPr>
      </p:cxnSp>
      <p:sp>
        <p:nvSpPr>
          <p:cNvPr id="75" name="Text Box 293">
            <a:extLst>
              <a:ext uri="{FF2B5EF4-FFF2-40B4-BE49-F238E27FC236}">
                <a16:creationId xmlns:a16="http://schemas.microsoft.com/office/drawing/2014/main" id="{05CBA674-8A2A-4826-8EAD-DF7D0E17109C}"/>
              </a:ext>
            </a:extLst>
          </p:cNvPr>
          <p:cNvSpPr txBox="1"/>
          <p:nvPr/>
        </p:nvSpPr>
        <p:spPr>
          <a:xfrm>
            <a:off x="6910546" y="1607069"/>
            <a:ext cx="555900" cy="622258"/>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marR="0" lvl="0" indent="0" defTabSz="914400" eaLnBrk="1" fontAlgn="auto" latinLnBrk="0" hangingPunct="1">
              <a:lnSpc>
                <a:spcPct val="107000"/>
              </a:lnSpc>
              <a:spcBef>
                <a:spcPts val="0"/>
              </a:spcBef>
              <a:spcAft>
                <a:spcPts val="300"/>
              </a:spcAft>
              <a:buClrTx/>
              <a:buSzTx/>
              <a:buFontTx/>
              <a:buNone/>
              <a:tabLst/>
              <a:defRPr kumimoji="0" sz="1100" b="1" i="0" u="none" strike="noStrike" cap="none" spc="0" normalizeH="0" baseline="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US" dirty="0"/>
              <a:t>                    </a:t>
            </a:r>
          </a:p>
          <a:p>
            <a:r>
              <a:rPr lang="en-US" dirty="0"/>
              <a:t>  Pkt</a:t>
            </a:r>
            <a:endParaRPr lang="en-GB" dirty="0"/>
          </a:p>
        </p:txBody>
      </p:sp>
      <p:sp>
        <p:nvSpPr>
          <p:cNvPr id="76" name="Arrow: Left-Right 75">
            <a:extLst>
              <a:ext uri="{FF2B5EF4-FFF2-40B4-BE49-F238E27FC236}">
                <a16:creationId xmlns:a16="http://schemas.microsoft.com/office/drawing/2014/main" id="{F3A3A497-02D4-48B7-9947-50D2BA87CAC8}"/>
              </a:ext>
            </a:extLst>
          </p:cNvPr>
          <p:cNvSpPr/>
          <p:nvPr/>
        </p:nvSpPr>
        <p:spPr>
          <a:xfrm>
            <a:off x="6624820" y="1640818"/>
            <a:ext cx="379554" cy="16173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sp>
        <p:nvSpPr>
          <p:cNvPr id="77" name="Arrow: Left-Right 76">
            <a:extLst>
              <a:ext uri="{FF2B5EF4-FFF2-40B4-BE49-F238E27FC236}">
                <a16:creationId xmlns:a16="http://schemas.microsoft.com/office/drawing/2014/main" id="{5C8DD9F5-BF57-4F6F-B4A9-77AA04939AE5}"/>
              </a:ext>
            </a:extLst>
          </p:cNvPr>
          <p:cNvSpPr/>
          <p:nvPr/>
        </p:nvSpPr>
        <p:spPr>
          <a:xfrm>
            <a:off x="6624820" y="2056929"/>
            <a:ext cx="379554" cy="16681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sp>
        <p:nvSpPr>
          <p:cNvPr id="78" name="Arrow: Left-Right 77">
            <a:extLst>
              <a:ext uri="{FF2B5EF4-FFF2-40B4-BE49-F238E27FC236}">
                <a16:creationId xmlns:a16="http://schemas.microsoft.com/office/drawing/2014/main" id="{113F6DFE-42BC-4BD3-9423-A237C396CE8F}"/>
              </a:ext>
            </a:extLst>
          </p:cNvPr>
          <p:cNvSpPr/>
          <p:nvPr/>
        </p:nvSpPr>
        <p:spPr>
          <a:xfrm>
            <a:off x="6624820" y="1846333"/>
            <a:ext cx="379554" cy="16681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A66A6122-CEF7-40C8-9FF3-82B0A8E9ECCA}"/>
              </a:ext>
            </a:extLst>
          </p:cNvPr>
          <p:cNvCxnSpPr>
            <a:cxnSpLocks/>
            <a:endCxn id="76" idx="3"/>
          </p:cNvCxnSpPr>
          <p:nvPr/>
        </p:nvCxnSpPr>
        <p:spPr>
          <a:xfrm flipV="1">
            <a:off x="6438755" y="1721687"/>
            <a:ext cx="186065" cy="32186"/>
          </a:xfrm>
          <a:prstGeom prst="line">
            <a:avLst/>
          </a:prstGeom>
          <a:noFill/>
          <a:ln w="12700" cap="flat" cmpd="sng" algn="ctr">
            <a:solidFill>
              <a:srgbClr val="4472C4"/>
            </a:solidFill>
            <a:prstDash val="solid"/>
            <a:miter lim="800000"/>
          </a:ln>
          <a:effectLst/>
        </p:spPr>
      </p:cxnSp>
      <p:cxnSp>
        <p:nvCxnSpPr>
          <p:cNvPr id="80" name="Straight Connector 79">
            <a:extLst>
              <a:ext uri="{FF2B5EF4-FFF2-40B4-BE49-F238E27FC236}">
                <a16:creationId xmlns:a16="http://schemas.microsoft.com/office/drawing/2014/main" id="{5DF47D25-0888-4020-9598-8226F21603C2}"/>
              </a:ext>
            </a:extLst>
          </p:cNvPr>
          <p:cNvCxnSpPr>
            <a:cxnSpLocks/>
            <a:stCxn id="73" idx="2"/>
            <a:endCxn id="78" idx="3"/>
          </p:cNvCxnSpPr>
          <p:nvPr/>
        </p:nvCxnSpPr>
        <p:spPr>
          <a:xfrm>
            <a:off x="6415050" y="1929739"/>
            <a:ext cx="209770" cy="2"/>
          </a:xfrm>
          <a:prstGeom prst="line">
            <a:avLst/>
          </a:prstGeom>
          <a:noFill/>
          <a:ln w="12700" cap="flat" cmpd="sng" algn="ctr">
            <a:solidFill>
              <a:srgbClr val="4472C4"/>
            </a:solidFill>
            <a:prstDash val="solid"/>
            <a:miter lim="800000"/>
          </a:ln>
          <a:effectLst/>
        </p:spPr>
      </p:cxnSp>
      <p:cxnSp>
        <p:nvCxnSpPr>
          <p:cNvPr id="81" name="Straight Connector 80">
            <a:extLst>
              <a:ext uri="{FF2B5EF4-FFF2-40B4-BE49-F238E27FC236}">
                <a16:creationId xmlns:a16="http://schemas.microsoft.com/office/drawing/2014/main" id="{4B6A7DA3-81C1-42D7-8FF0-5FF3AE1D822F}"/>
              </a:ext>
            </a:extLst>
          </p:cNvPr>
          <p:cNvCxnSpPr>
            <a:cxnSpLocks/>
            <a:endCxn id="77" idx="3"/>
          </p:cNvCxnSpPr>
          <p:nvPr/>
        </p:nvCxnSpPr>
        <p:spPr>
          <a:xfrm>
            <a:off x="6426902" y="2096555"/>
            <a:ext cx="197918" cy="43782"/>
          </a:xfrm>
          <a:prstGeom prst="line">
            <a:avLst/>
          </a:prstGeom>
          <a:noFill/>
          <a:ln w="12700" cap="flat" cmpd="sng" algn="ctr">
            <a:solidFill>
              <a:srgbClr val="4472C4"/>
            </a:solidFill>
            <a:prstDash val="solid"/>
            <a:miter lim="800000"/>
          </a:ln>
          <a:effectLst/>
        </p:spPr>
      </p:cxnSp>
      <p:sp>
        <p:nvSpPr>
          <p:cNvPr id="82" name="Rectangle 81">
            <a:extLst>
              <a:ext uri="{FF2B5EF4-FFF2-40B4-BE49-F238E27FC236}">
                <a16:creationId xmlns:a16="http://schemas.microsoft.com/office/drawing/2014/main" id="{9A5F3FDB-A508-4DA3-B03C-5262FA8943FC}"/>
              </a:ext>
            </a:extLst>
          </p:cNvPr>
          <p:cNvSpPr/>
          <p:nvPr/>
        </p:nvSpPr>
        <p:spPr>
          <a:xfrm>
            <a:off x="6059112" y="1479795"/>
            <a:ext cx="1539227" cy="827485"/>
          </a:xfrm>
          <a:prstGeom prst="rect">
            <a:avLst/>
          </a:prstGeom>
          <a:noFill/>
          <a:ln w="12700" cap="flat" cmpd="sng" algn="ctr">
            <a:solidFill>
              <a:srgbClr val="4472C4">
                <a:shade val="50000"/>
              </a:srgbClr>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0D5DB763-822D-4D7F-BCA9-4F2F2A629902}"/>
              </a:ext>
            </a:extLst>
          </p:cNvPr>
          <p:cNvSpPr/>
          <p:nvPr/>
        </p:nvSpPr>
        <p:spPr>
          <a:xfrm>
            <a:off x="417501" y="1453455"/>
            <a:ext cx="2170981" cy="808520"/>
          </a:xfrm>
          <a:prstGeom prst="rect">
            <a:avLst/>
          </a:prstGeom>
          <a:noFill/>
          <a:ln w="12700" cap="flat" cmpd="sng" algn="ctr">
            <a:solidFill>
              <a:srgbClr val="4472C4">
                <a:shade val="50000"/>
              </a:srgbClr>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4" name="Text Box 285">
            <a:extLst>
              <a:ext uri="{FF2B5EF4-FFF2-40B4-BE49-F238E27FC236}">
                <a16:creationId xmlns:a16="http://schemas.microsoft.com/office/drawing/2014/main" id="{D0F13C4D-B204-4DB6-BC59-8F5892A72390}"/>
              </a:ext>
            </a:extLst>
          </p:cNvPr>
          <p:cNvSpPr txBox="1"/>
          <p:nvPr/>
        </p:nvSpPr>
        <p:spPr>
          <a:xfrm>
            <a:off x="376626" y="2033002"/>
            <a:ext cx="1690614" cy="21466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Cell site #N   (typ. 4.8)</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4" name="Arrow: Left-Right 103">
            <a:extLst>
              <a:ext uri="{FF2B5EF4-FFF2-40B4-BE49-F238E27FC236}">
                <a16:creationId xmlns:a16="http://schemas.microsoft.com/office/drawing/2014/main" id="{C1DFEA6F-A4D1-5BEE-9034-73D336DEF42D}"/>
              </a:ext>
            </a:extLst>
          </p:cNvPr>
          <p:cNvSpPr/>
          <p:nvPr/>
        </p:nvSpPr>
        <p:spPr>
          <a:xfrm>
            <a:off x="1552778" y="1523734"/>
            <a:ext cx="271227" cy="15811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dirty="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sp>
        <p:nvSpPr>
          <p:cNvPr id="105" name="Arrow: Left-Right 104">
            <a:extLst>
              <a:ext uri="{FF2B5EF4-FFF2-40B4-BE49-F238E27FC236}">
                <a16:creationId xmlns:a16="http://schemas.microsoft.com/office/drawing/2014/main" id="{1638A1D2-DFAF-DD22-06B5-01F4BAED93E4}"/>
              </a:ext>
            </a:extLst>
          </p:cNvPr>
          <p:cNvSpPr/>
          <p:nvPr/>
        </p:nvSpPr>
        <p:spPr>
          <a:xfrm>
            <a:off x="1178784" y="1525219"/>
            <a:ext cx="271227" cy="15811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cxnSp>
        <p:nvCxnSpPr>
          <p:cNvPr id="106" name="Straight Connector 105">
            <a:extLst>
              <a:ext uri="{FF2B5EF4-FFF2-40B4-BE49-F238E27FC236}">
                <a16:creationId xmlns:a16="http://schemas.microsoft.com/office/drawing/2014/main" id="{8C01C2E9-4465-488A-8048-6985632FD584}"/>
              </a:ext>
            </a:extLst>
          </p:cNvPr>
          <p:cNvCxnSpPr>
            <a:cxnSpLocks/>
          </p:cNvCxnSpPr>
          <p:nvPr/>
        </p:nvCxnSpPr>
        <p:spPr>
          <a:xfrm rot="16200000" flipH="1" flipV="1">
            <a:off x="1495606" y="1552149"/>
            <a:ext cx="1485" cy="102767"/>
          </a:xfrm>
          <a:prstGeom prst="line">
            <a:avLst/>
          </a:prstGeom>
          <a:noFill/>
          <a:ln w="12700" cap="flat" cmpd="sng" algn="ctr">
            <a:solidFill>
              <a:srgbClr val="4472C4"/>
            </a:solidFill>
            <a:prstDash val="solid"/>
            <a:miter lim="800000"/>
          </a:ln>
          <a:effectLst/>
        </p:spPr>
      </p:cxnSp>
      <p:sp>
        <p:nvSpPr>
          <p:cNvPr id="86" name="Text Box 293">
            <a:extLst>
              <a:ext uri="{FF2B5EF4-FFF2-40B4-BE49-F238E27FC236}">
                <a16:creationId xmlns:a16="http://schemas.microsoft.com/office/drawing/2014/main" id="{69DE1CB3-BB36-0B40-C288-0AEEFF07DC9F}"/>
              </a:ext>
            </a:extLst>
          </p:cNvPr>
          <p:cNvSpPr txBox="1"/>
          <p:nvPr/>
        </p:nvSpPr>
        <p:spPr>
          <a:xfrm>
            <a:off x="4520552" y="1542687"/>
            <a:ext cx="686437" cy="266581"/>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marR="0" lvl="0" indent="0" defTabSz="914400" eaLnBrk="1" fontAlgn="auto" latinLnBrk="0" hangingPunct="1">
              <a:lnSpc>
                <a:spcPct val="107000"/>
              </a:lnSpc>
              <a:spcBef>
                <a:spcPts val="0"/>
              </a:spcBef>
              <a:spcAft>
                <a:spcPts val="300"/>
              </a:spcAft>
              <a:buClrTx/>
              <a:buSzTx/>
              <a:buFontTx/>
              <a:buNone/>
              <a:tabLst/>
              <a:defRPr kumimoji="0" sz="1100" b="1" i="0" u="none" strike="noStrike" cap="none" spc="0" normalizeH="0" baseline="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US"/>
              <a:t>    Pkt</a:t>
            </a:r>
            <a:endParaRPr lang="en-GB" dirty="0"/>
          </a:p>
        </p:txBody>
      </p:sp>
      <p:sp>
        <p:nvSpPr>
          <p:cNvPr id="87" name="Arrow: Left-Right 86">
            <a:extLst>
              <a:ext uri="{FF2B5EF4-FFF2-40B4-BE49-F238E27FC236}">
                <a16:creationId xmlns:a16="http://schemas.microsoft.com/office/drawing/2014/main" id="{C3A4C89F-CE57-25B9-DD16-59A2DFBA75FE}"/>
              </a:ext>
            </a:extLst>
          </p:cNvPr>
          <p:cNvSpPr/>
          <p:nvPr/>
        </p:nvSpPr>
        <p:spPr>
          <a:xfrm rot="5400000">
            <a:off x="4590787" y="1745059"/>
            <a:ext cx="266581" cy="211760"/>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a:solidFill>
                <a:srgbClr val="000000"/>
              </a:solidFill>
              <a:latin typeface="Calibri" panose="020F0502020204030204"/>
              <a:ea typeface="Calibri" panose="020F0502020204030204" pitchFamily="34" charset="0"/>
              <a:cs typeface="Arial" panose="020B0604020202020204" pitchFamily="34" charset="0"/>
            </a:endParaRPr>
          </a:p>
        </p:txBody>
      </p:sp>
      <p:sp>
        <p:nvSpPr>
          <p:cNvPr id="88" name="Trapezoid 87">
            <a:extLst>
              <a:ext uri="{FF2B5EF4-FFF2-40B4-BE49-F238E27FC236}">
                <a16:creationId xmlns:a16="http://schemas.microsoft.com/office/drawing/2014/main" id="{0B20C42D-3A70-623F-5D38-CAF7B6B731E1}"/>
              </a:ext>
            </a:extLst>
          </p:cNvPr>
          <p:cNvSpPr/>
          <p:nvPr/>
        </p:nvSpPr>
        <p:spPr>
          <a:xfrm rot="10800000">
            <a:off x="4571954" y="2063194"/>
            <a:ext cx="651446" cy="170211"/>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9" name="Arrow: Left-Right 88">
            <a:extLst>
              <a:ext uri="{FF2B5EF4-FFF2-40B4-BE49-F238E27FC236}">
                <a16:creationId xmlns:a16="http://schemas.microsoft.com/office/drawing/2014/main" id="{8D2E1E4F-3420-ED0F-C32F-00C9DBB4CCE9}"/>
              </a:ext>
            </a:extLst>
          </p:cNvPr>
          <p:cNvSpPr/>
          <p:nvPr/>
        </p:nvSpPr>
        <p:spPr>
          <a:xfrm rot="5400000">
            <a:off x="4976535" y="1745059"/>
            <a:ext cx="266581" cy="211760"/>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a:solidFill>
                <a:srgbClr val="000000"/>
              </a:solidFill>
              <a:latin typeface="Calibri" panose="020F0502020204030204"/>
              <a:ea typeface="Calibri" panose="020F0502020204030204" pitchFamily="34" charset="0"/>
              <a:cs typeface="Arial" panose="020B0604020202020204" pitchFamily="34" charset="0"/>
            </a:endParaRPr>
          </a:p>
        </p:txBody>
      </p:sp>
      <p:sp>
        <p:nvSpPr>
          <p:cNvPr id="90" name="Text Box 273">
            <a:extLst>
              <a:ext uri="{FF2B5EF4-FFF2-40B4-BE49-F238E27FC236}">
                <a16:creationId xmlns:a16="http://schemas.microsoft.com/office/drawing/2014/main" id="{8E2BBA0C-07E0-44AE-ADFB-70BFDA016910}"/>
              </a:ext>
            </a:extLst>
          </p:cNvPr>
          <p:cNvSpPr txBox="1"/>
          <p:nvPr/>
        </p:nvSpPr>
        <p:spPr>
          <a:xfrm>
            <a:off x="3358417" y="1544672"/>
            <a:ext cx="692268" cy="238575"/>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DU</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54F4BBDF-CD42-793B-36B6-C19E8AF0CC06}"/>
              </a:ext>
            </a:extLst>
          </p:cNvPr>
          <p:cNvGrpSpPr/>
          <p:nvPr/>
        </p:nvGrpSpPr>
        <p:grpSpPr>
          <a:xfrm rot="16200000">
            <a:off x="4193425" y="1412982"/>
            <a:ext cx="159599" cy="645222"/>
            <a:chOff x="2361228" y="2548553"/>
            <a:chExt cx="201774" cy="609074"/>
          </a:xfrm>
        </p:grpSpPr>
        <p:sp>
          <p:nvSpPr>
            <p:cNvPr id="101" name="Arrow: Left-Right 100">
              <a:extLst>
                <a:ext uri="{FF2B5EF4-FFF2-40B4-BE49-F238E27FC236}">
                  <a16:creationId xmlns:a16="http://schemas.microsoft.com/office/drawing/2014/main" id="{112381ED-A336-728B-695D-4062DBF94E6E}"/>
                </a:ext>
              </a:extLst>
            </p:cNvPr>
            <p:cNvSpPr/>
            <p:nvPr/>
          </p:nvSpPr>
          <p:spPr>
            <a:xfrm rot="5400000">
              <a:off x="2335038" y="2929663"/>
              <a:ext cx="25603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a:solidFill>
                  <a:srgbClr val="000000"/>
                </a:solidFill>
                <a:latin typeface="Calibri" panose="020F0502020204030204"/>
                <a:ea typeface="Calibri" panose="020F0502020204030204" pitchFamily="34" charset="0"/>
                <a:cs typeface="Arial" panose="020B0604020202020204" pitchFamily="34" charset="0"/>
              </a:endParaRPr>
            </a:p>
          </p:txBody>
        </p:sp>
        <p:sp>
          <p:nvSpPr>
            <p:cNvPr id="102" name="Arrow: Left-Right 101">
              <a:extLst>
                <a:ext uri="{FF2B5EF4-FFF2-40B4-BE49-F238E27FC236}">
                  <a16:creationId xmlns:a16="http://schemas.microsoft.com/office/drawing/2014/main" id="{ADF0993D-AC02-31E1-7090-80A97B775D1C}"/>
                </a:ext>
              </a:extLst>
            </p:cNvPr>
            <p:cNvSpPr/>
            <p:nvPr/>
          </p:nvSpPr>
          <p:spPr>
            <a:xfrm rot="5400000">
              <a:off x="2333160" y="2576621"/>
              <a:ext cx="25603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cxnSp>
          <p:nvCxnSpPr>
            <p:cNvPr id="103" name="Straight Connector 102">
              <a:extLst>
                <a:ext uri="{FF2B5EF4-FFF2-40B4-BE49-F238E27FC236}">
                  <a16:creationId xmlns:a16="http://schemas.microsoft.com/office/drawing/2014/main" id="{CB526462-E69F-FE58-C7DC-58D09A9BC0AD}"/>
                </a:ext>
              </a:extLst>
            </p:cNvPr>
            <p:cNvCxnSpPr>
              <a:cxnSpLocks/>
            </p:cNvCxnSpPr>
            <p:nvPr/>
          </p:nvCxnSpPr>
          <p:spPr>
            <a:xfrm flipH="1" flipV="1">
              <a:off x="2461176" y="2799822"/>
              <a:ext cx="1878" cy="97010"/>
            </a:xfrm>
            <a:prstGeom prst="line">
              <a:avLst/>
            </a:prstGeom>
            <a:solidFill>
              <a:schemeClr val="accent4"/>
            </a:solidFill>
            <a:ln w="28575" cap="flat" cmpd="sng" algn="ctr">
              <a:solidFill>
                <a:srgbClr val="0070C0"/>
              </a:solidFill>
              <a:prstDash val="solid"/>
              <a:miter lim="800000"/>
            </a:ln>
            <a:effectLst/>
          </p:spPr>
        </p:cxnSp>
      </p:grpSp>
      <p:cxnSp>
        <p:nvCxnSpPr>
          <p:cNvPr id="92" name="Straight Connector 91">
            <a:extLst>
              <a:ext uri="{FF2B5EF4-FFF2-40B4-BE49-F238E27FC236}">
                <a16:creationId xmlns:a16="http://schemas.microsoft.com/office/drawing/2014/main" id="{4E0F8C63-BB5B-C03B-9931-2BC263A6D1BF}"/>
              </a:ext>
            </a:extLst>
          </p:cNvPr>
          <p:cNvCxnSpPr>
            <a:cxnSpLocks/>
          </p:cNvCxnSpPr>
          <p:nvPr/>
        </p:nvCxnSpPr>
        <p:spPr>
          <a:xfrm flipH="1" flipV="1">
            <a:off x="4715977" y="1958721"/>
            <a:ext cx="8101" cy="97933"/>
          </a:xfrm>
          <a:prstGeom prst="line">
            <a:avLst/>
          </a:prstGeom>
          <a:noFill/>
          <a:ln w="12700" cap="flat" cmpd="sng" algn="ctr">
            <a:solidFill>
              <a:srgbClr val="4472C4"/>
            </a:solidFill>
            <a:prstDash val="solid"/>
            <a:miter lim="800000"/>
          </a:ln>
          <a:effectLst/>
        </p:spPr>
      </p:cxnSp>
      <p:cxnSp>
        <p:nvCxnSpPr>
          <p:cNvPr id="93" name="Straight Connector 92">
            <a:extLst>
              <a:ext uri="{FF2B5EF4-FFF2-40B4-BE49-F238E27FC236}">
                <a16:creationId xmlns:a16="http://schemas.microsoft.com/office/drawing/2014/main" id="{55A1F6C3-8644-CEA7-F157-3AFF3FE10749}"/>
              </a:ext>
            </a:extLst>
          </p:cNvPr>
          <p:cNvCxnSpPr>
            <a:cxnSpLocks/>
          </p:cNvCxnSpPr>
          <p:nvPr/>
        </p:nvCxnSpPr>
        <p:spPr>
          <a:xfrm flipV="1">
            <a:off x="5109210" y="1952119"/>
            <a:ext cx="615" cy="122060"/>
          </a:xfrm>
          <a:prstGeom prst="line">
            <a:avLst/>
          </a:prstGeom>
          <a:noFill/>
          <a:ln w="12700" cap="flat" cmpd="sng" algn="ctr">
            <a:solidFill>
              <a:srgbClr val="4472C4"/>
            </a:solidFill>
            <a:prstDash val="solid"/>
            <a:miter lim="800000"/>
          </a:ln>
          <a:effectLst/>
        </p:spPr>
      </p:cxnSp>
      <p:sp>
        <p:nvSpPr>
          <p:cNvPr id="94" name="Rectangle 93">
            <a:extLst>
              <a:ext uri="{FF2B5EF4-FFF2-40B4-BE49-F238E27FC236}">
                <a16:creationId xmlns:a16="http://schemas.microsoft.com/office/drawing/2014/main" id="{8E9EE664-33BA-442C-2B1C-19FA3AFCFF57}"/>
              </a:ext>
            </a:extLst>
          </p:cNvPr>
          <p:cNvSpPr/>
          <p:nvPr/>
        </p:nvSpPr>
        <p:spPr>
          <a:xfrm>
            <a:off x="3234312" y="1453396"/>
            <a:ext cx="2119157" cy="808520"/>
          </a:xfrm>
          <a:prstGeom prst="rect">
            <a:avLst/>
          </a:prstGeom>
          <a:noFill/>
          <a:ln w="12700" cap="flat" cmpd="sng" algn="ctr">
            <a:solidFill>
              <a:srgbClr val="4472C4">
                <a:shade val="50000"/>
              </a:srgbClr>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8" name="Arrow: Left-Right 97">
            <a:extLst>
              <a:ext uri="{FF2B5EF4-FFF2-40B4-BE49-F238E27FC236}">
                <a16:creationId xmlns:a16="http://schemas.microsoft.com/office/drawing/2014/main" id="{5BE1EC74-9114-B064-3AD9-84382FD81421}"/>
              </a:ext>
            </a:extLst>
          </p:cNvPr>
          <p:cNvSpPr/>
          <p:nvPr/>
        </p:nvSpPr>
        <p:spPr>
          <a:xfrm>
            <a:off x="4317765" y="1523675"/>
            <a:ext cx="271227" cy="15811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dirty="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sp>
        <p:nvSpPr>
          <p:cNvPr id="99" name="Arrow: Left-Right 98">
            <a:extLst>
              <a:ext uri="{FF2B5EF4-FFF2-40B4-BE49-F238E27FC236}">
                <a16:creationId xmlns:a16="http://schemas.microsoft.com/office/drawing/2014/main" id="{96E8B53E-60E4-18ED-E285-A2F3D80D4A3D}"/>
              </a:ext>
            </a:extLst>
          </p:cNvPr>
          <p:cNvSpPr/>
          <p:nvPr/>
        </p:nvSpPr>
        <p:spPr>
          <a:xfrm>
            <a:off x="3943771" y="1525160"/>
            <a:ext cx="271227" cy="15811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cxnSp>
        <p:nvCxnSpPr>
          <p:cNvPr id="100" name="Straight Connector 99">
            <a:extLst>
              <a:ext uri="{FF2B5EF4-FFF2-40B4-BE49-F238E27FC236}">
                <a16:creationId xmlns:a16="http://schemas.microsoft.com/office/drawing/2014/main" id="{EE77C3F2-F3AE-B7F6-339B-9D42D6A99526}"/>
              </a:ext>
            </a:extLst>
          </p:cNvPr>
          <p:cNvCxnSpPr>
            <a:cxnSpLocks/>
          </p:cNvCxnSpPr>
          <p:nvPr/>
        </p:nvCxnSpPr>
        <p:spPr>
          <a:xfrm rot="16200000" flipH="1" flipV="1">
            <a:off x="4260593" y="1552090"/>
            <a:ext cx="1485" cy="102767"/>
          </a:xfrm>
          <a:prstGeom prst="line">
            <a:avLst/>
          </a:prstGeom>
          <a:noFill/>
          <a:ln w="12700" cap="flat" cmpd="sng" algn="ctr">
            <a:solidFill>
              <a:srgbClr val="4472C4"/>
            </a:solidFill>
            <a:prstDash val="solid"/>
            <a:miter lim="800000"/>
          </a:ln>
          <a:effectLst/>
        </p:spPr>
      </p:cxnSp>
      <p:cxnSp>
        <p:nvCxnSpPr>
          <p:cNvPr id="96" name="Straight Connector 95">
            <a:extLst>
              <a:ext uri="{FF2B5EF4-FFF2-40B4-BE49-F238E27FC236}">
                <a16:creationId xmlns:a16="http://schemas.microsoft.com/office/drawing/2014/main" id="{A56F2352-ECD5-29BC-7C36-D8C988AFDB8C}"/>
              </a:ext>
            </a:extLst>
          </p:cNvPr>
          <p:cNvCxnSpPr>
            <a:cxnSpLocks/>
          </p:cNvCxnSpPr>
          <p:nvPr/>
        </p:nvCxnSpPr>
        <p:spPr>
          <a:xfrm>
            <a:off x="3251887" y="2119821"/>
            <a:ext cx="1316531" cy="0"/>
          </a:xfrm>
          <a:prstGeom prst="line">
            <a:avLst/>
          </a:prstGeom>
          <a:noFill/>
          <a:ln w="12700" cap="flat" cmpd="sng" algn="ctr">
            <a:solidFill>
              <a:srgbClr val="4472C4"/>
            </a:solidFill>
            <a:prstDash val="solid"/>
            <a:miter lim="800000"/>
          </a:ln>
          <a:effectLst/>
        </p:spPr>
      </p:cxnSp>
      <p:cxnSp>
        <p:nvCxnSpPr>
          <p:cNvPr id="97" name="Straight Connector 96">
            <a:extLst>
              <a:ext uri="{FF2B5EF4-FFF2-40B4-BE49-F238E27FC236}">
                <a16:creationId xmlns:a16="http://schemas.microsoft.com/office/drawing/2014/main" id="{9C0204FE-E8D4-8335-F21A-951106EAC067}"/>
              </a:ext>
            </a:extLst>
          </p:cNvPr>
          <p:cNvCxnSpPr>
            <a:cxnSpLocks/>
          </p:cNvCxnSpPr>
          <p:nvPr/>
        </p:nvCxnSpPr>
        <p:spPr>
          <a:xfrm>
            <a:off x="2420021" y="2122976"/>
            <a:ext cx="262277" cy="9285"/>
          </a:xfrm>
          <a:prstGeom prst="line">
            <a:avLst/>
          </a:prstGeom>
          <a:noFill/>
          <a:ln w="12700" cap="flat" cmpd="sng" algn="ctr">
            <a:solidFill>
              <a:srgbClr val="4472C4"/>
            </a:solidFill>
            <a:prstDash val="solid"/>
            <a:miter lim="800000"/>
          </a:ln>
          <a:effectLst/>
        </p:spPr>
      </p:cxnSp>
      <p:sp>
        <p:nvSpPr>
          <p:cNvPr id="110" name="Arrow: Left-Right 109">
            <a:extLst>
              <a:ext uri="{FF2B5EF4-FFF2-40B4-BE49-F238E27FC236}">
                <a16:creationId xmlns:a16="http://schemas.microsoft.com/office/drawing/2014/main" id="{7A88C9E5-536B-0A4D-EAB4-17D4881500EF}"/>
              </a:ext>
            </a:extLst>
          </p:cNvPr>
          <p:cNvSpPr/>
          <p:nvPr/>
        </p:nvSpPr>
        <p:spPr>
          <a:xfrm>
            <a:off x="591273" y="1133877"/>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11" name="Text Box 279">
            <a:extLst>
              <a:ext uri="{FF2B5EF4-FFF2-40B4-BE49-F238E27FC236}">
                <a16:creationId xmlns:a16="http://schemas.microsoft.com/office/drawing/2014/main" id="{8CC46787-A518-DA8D-71F1-E1B169F6489F}"/>
              </a:ext>
            </a:extLst>
          </p:cNvPr>
          <p:cNvSpPr txBox="1"/>
          <p:nvPr/>
        </p:nvSpPr>
        <p:spPr>
          <a:xfrm>
            <a:off x="914463" y="1135515"/>
            <a:ext cx="1038792" cy="4000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SFP sized optics</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12" name="Arrow: Left-Right 111">
            <a:extLst>
              <a:ext uri="{FF2B5EF4-FFF2-40B4-BE49-F238E27FC236}">
                <a16:creationId xmlns:a16="http://schemas.microsoft.com/office/drawing/2014/main" id="{38EB1D94-22BB-1DFB-7BAE-A8BFB16B317F}"/>
              </a:ext>
            </a:extLst>
          </p:cNvPr>
          <p:cNvSpPr/>
          <p:nvPr/>
        </p:nvSpPr>
        <p:spPr>
          <a:xfrm>
            <a:off x="2299361" y="1151219"/>
            <a:ext cx="29638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07000"/>
              </a:lnSpc>
              <a:spcBef>
                <a:spcPts val="0"/>
              </a:spcBef>
              <a:spcAft>
                <a:spcPts val="300"/>
              </a:spcAft>
            </a:pPr>
            <a:r>
              <a:rPr kumimoji="0" lang="en-US" sz="700">
                <a:solidFill>
                  <a:srgbClr val="000000"/>
                </a:solidFill>
                <a:latin typeface="Calibri" panose="020F0502020204030204"/>
                <a:ea typeface="Calibri" panose="020F0502020204030204" pitchFamily="34" charset="0"/>
                <a:cs typeface="Arial" panose="020B0604020202020204" pitchFamily="34" charset="0"/>
              </a:rPr>
              <a:t> </a:t>
            </a:r>
            <a:endParaRPr kumimoji="0" lang="en-GB" sz="700" dirty="0">
              <a:solidFill>
                <a:srgbClr val="000000"/>
              </a:solidFill>
              <a:latin typeface="Calibri" panose="020F0502020204030204"/>
              <a:ea typeface="Calibri" panose="020F0502020204030204" pitchFamily="34" charset="0"/>
              <a:cs typeface="Arial" panose="020B0604020202020204" pitchFamily="34" charset="0"/>
            </a:endParaRPr>
          </a:p>
        </p:txBody>
      </p:sp>
      <p:sp>
        <p:nvSpPr>
          <p:cNvPr id="113" name="Text Box 279">
            <a:extLst>
              <a:ext uri="{FF2B5EF4-FFF2-40B4-BE49-F238E27FC236}">
                <a16:creationId xmlns:a16="http://schemas.microsoft.com/office/drawing/2014/main" id="{E013EFF6-3269-09B9-F86B-576DA298237E}"/>
              </a:ext>
            </a:extLst>
          </p:cNvPr>
          <p:cNvSpPr txBox="1"/>
          <p:nvPr/>
        </p:nvSpPr>
        <p:spPr>
          <a:xfrm>
            <a:off x="2941849" y="1124075"/>
            <a:ext cx="1038792" cy="4000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May use larger form factors</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5130" name="Group 5129">
            <a:extLst>
              <a:ext uri="{FF2B5EF4-FFF2-40B4-BE49-F238E27FC236}">
                <a16:creationId xmlns:a16="http://schemas.microsoft.com/office/drawing/2014/main" id="{EB30AE10-4D9D-8F8A-BF65-C21512076DBF}"/>
              </a:ext>
            </a:extLst>
          </p:cNvPr>
          <p:cNvGrpSpPr/>
          <p:nvPr/>
        </p:nvGrpSpPr>
        <p:grpSpPr>
          <a:xfrm>
            <a:off x="520422" y="3903535"/>
            <a:ext cx="8308369" cy="2666620"/>
            <a:chOff x="520422" y="2582350"/>
            <a:chExt cx="8308369" cy="3960704"/>
          </a:xfrm>
        </p:grpSpPr>
        <p:sp>
          <p:nvSpPr>
            <p:cNvPr id="122" name="Text Box 282">
              <a:extLst>
                <a:ext uri="{FF2B5EF4-FFF2-40B4-BE49-F238E27FC236}">
                  <a16:creationId xmlns:a16="http://schemas.microsoft.com/office/drawing/2014/main" id="{EA952BE9-D61F-E11F-A230-06288B06CD6F}"/>
                </a:ext>
              </a:extLst>
            </p:cNvPr>
            <p:cNvSpPr txBox="1"/>
            <p:nvPr/>
          </p:nvSpPr>
          <p:spPr>
            <a:xfrm>
              <a:off x="8151290" y="2582350"/>
              <a:ext cx="677501" cy="77279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Backhaul</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S1, N3</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3" name="Rectangle: Rounded Corners 122">
              <a:extLst>
                <a:ext uri="{FF2B5EF4-FFF2-40B4-BE49-F238E27FC236}">
                  <a16:creationId xmlns:a16="http://schemas.microsoft.com/office/drawing/2014/main" id="{D7949216-2784-CD3F-4E49-42D04BC04075}"/>
                </a:ext>
              </a:extLst>
            </p:cNvPr>
            <p:cNvSpPr/>
            <p:nvPr/>
          </p:nvSpPr>
          <p:spPr>
            <a:xfrm>
              <a:off x="3950614" y="3150187"/>
              <a:ext cx="4089666" cy="3312526"/>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4" name="Text Box 274">
              <a:extLst>
                <a:ext uri="{FF2B5EF4-FFF2-40B4-BE49-F238E27FC236}">
                  <a16:creationId xmlns:a16="http://schemas.microsoft.com/office/drawing/2014/main" id="{305462A4-39E1-F895-19F1-FA7D63C90226}"/>
                </a:ext>
              </a:extLst>
            </p:cNvPr>
            <p:cNvSpPr txBox="1"/>
            <p:nvPr/>
          </p:nvSpPr>
          <p:spPr>
            <a:xfrm>
              <a:off x="5847763" y="3355145"/>
              <a:ext cx="862043" cy="3061270"/>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300"/>
                </a:spcAft>
                <a:buClrTx/>
                <a:buSzTx/>
                <a:buFontTx/>
                <a:buNone/>
                <a:tabLst/>
                <a:defRPr/>
              </a:pPr>
              <a:endParaRPr kumimoji="0" lang="en-US" sz="1100" b="1"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endParaRPr kumimoji="0" lang="en-US" sz="1100" b="1"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DU</a:t>
              </a:r>
              <a:r>
                <a:rPr kumimoji="0" lang="en-GB" sz="1100" dirty="0">
                  <a:solidFill>
                    <a:sysClr val="windowText" lastClr="000000"/>
                  </a:solidFill>
                  <a:latin typeface="Calibri" panose="020F0502020204030204" pitchFamily="34" charset="0"/>
                  <a:ea typeface="Calibri" panose="020F0502020204030204" pitchFamily="34" charset="0"/>
                  <a:cs typeface="Arial" panose="020B0604020202020204" pitchFamily="34" charset="0"/>
                </a:rPr>
                <a:t> </a:t>
              </a: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CU</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5" name="Text Box 306">
              <a:extLst>
                <a:ext uri="{FF2B5EF4-FFF2-40B4-BE49-F238E27FC236}">
                  <a16:creationId xmlns:a16="http://schemas.microsoft.com/office/drawing/2014/main" id="{C931CE12-4A0D-A013-8577-2C51BA2D0425}"/>
                </a:ext>
              </a:extLst>
            </p:cNvPr>
            <p:cNvSpPr txBox="1"/>
            <p:nvPr/>
          </p:nvSpPr>
          <p:spPr>
            <a:xfrm>
              <a:off x="7328875" y="4116689"/>
              <a:ext cx="501010" cy="1204336"/>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6" name="Arrow: Left-Right 125">
              <a:extLst>
                <a:ext uri="{FF2B5EF4-FFF2-40B4-BE49-F238E27FC236}">
                  <a16:creationId xmlns:a16="http://schemas.microsoft.com/office/drawing/2014/main" id="{4EFA50B5-0FEB-9632-3246-9C8D06DEC10C}"/>
                </a:ext>
              </a:extLst>
            </p:cNvPr>
            <p:cNvSpPr/>
            <p:nvPr/>
          </p:nvSpPr>
          <p:spPr>
            <a:xfrm>
              <a:off x="7152466" y="4606130"/>
              <a:ext cx="29638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27" name="Arrow: Left-Right 126">
              <a:extLst>
                <a:ext uri="{FF2B5EF4-FFF2-40B4-BE49-F238E27FC236}">
                  <a16:creationId xmlns:a16="http://schemas.microsoft.com/office/drawing/2014/main" id="{12608095-F26A-19D3-7441-D0379962E82A}"/>
                </a:ext>
              </a:extLst>
            </p:cNvPr>
            <p:cNvSpPr/>
            <p:nvPr/>
          </p:nvSpPr>
          <p:spPr>
            <a:xfrm>
              <a:off x="6558580" y="4605562"/>
              <a:ext cx="29638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024" name="Straight Connector 1023">
              <a:extLst>
                <a:ext uri="{FF2B5EF4-FFF2-40B4-BE49-F238E27FC236}">
                  <a16:creationId xmlns:a16="http://schemas.microsoft.com/office/drawing/2014/main" id="{10268274-2010-CBAF-E24B-5D2128F5815E}"/>
                </a:ext>
              </a:extLst>
            </p:cNvPr>
            <p:cNvCxnSpPr>
              <a:cxnSpLocks/>
              <a:stCxn id="126" idx="3"/>
              <a:endCxn id="127" idx="7"/>
            </p:cNvCxnSpPr>
            <p:nvPr/>
          </p:nvCxnSpPr>
          <p:spPr>
            <a:xfrm flipH="1" flipV="1">
              <a:off x="6854962" y="4705510"/>
              <a:ext cx="297504" cy="568"/>
            </a:xfrm>
            <a:prstGeom prst="line">
              <a:avLst/>
            </a:prstGeom>
            <a:noFill/>
            <a:ln w="6350" cap="flat" cmpd="sng" algn="ctr">
              <a:solidFill>
                <a:srgbClr val="4472C4"/>
              </a:solidFill>
              <a:prstDash val="solid"/>
              <a:miter lim="800000"/>
            </a:ln>
            <a:effectLst/>
          </p:spPr>
        </p:cxnSp>
        <p:sp>
          <p:nvSpPr>
            <p:cNvPr id="1025" name="Arrow: Left-Right 1024">
              <a:extLst>
                <a:ext uri="{FF2B5EF4-FFF2-40B4-BE49-F238E27FC236}">
                  <a16:creationId xmlns:a16="http://schemas.microsoft.com/office/drawing/2014/main" id="{A55FA18E-59AA-0E47-0CDB-B0FB9677DBA1}"/>
                </a:ext>
              </a:extLst>
            </p:cNvPr>
            <p:cNvSpPr/>
            <p:nvPr/>
          </p:nvSpPr>
          <p:spPr>
            <a:xfrm>
              <a:off x="7686598" y="4606130"/>
              <a:ext cx="297020" cy="200590"/>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027" name="Straight Connector 1026">
              <a:extLst>
                <a:ext uri="{FF2B5EF4-FFF2-40B4-BE49-F238E27FC236}">
                  <a16:creationId xmlns:a16="http://schemas.microsoft.com/office/drawing/2014/main" id="{F18C2B36-3395-7C0E-9E33-014A327F07DB}"/>
                </a:ext>
              </a:extLst>
            </p:cNvPr>
            <p:cNvCxnSpPr>
              <a:cxnSpLocks/>
              <a:stCxn id="1025" idx="7"/>
            </p:cNvCxnSpPr>
            <p:nvPr/>
          </p:nvCxnSpPr>
          <p:spPr>
            <a:xfrm>
              <a:off x="7983618" y="4706425"/>
              <a:ext cx="612577" cy="0"/>
            </a:xfrm>
            <a:prstGeom prst="line">
              <a:avLst/>
            </a:prstGeom>
            <a:noFill/>
            <a:ln w="6350" cap="flat" cmpd="sng" algn="ctr">
              <a:solidFill>
                <a:srgbClr val="4472C4"/>
              </a:solidFill>
              <a:prstDash val="solid"/>
              <a:miter lim="800000"/>
            </a:ln>
            <a:effectLst/>
          </p:spPr>
        </p:cxnSp>
        <p:sp>
          <p:nvSpPr>
            <p:cNvPr id="1029" name="Text Box 285">
              <a:extLst>
                <a:ext uri="{FF2B5EF4-FFF2-40B4-BE49-F238E27FC236}">
                  <a16:creationId xmlns:a16="http://schemas.microsoft.com/office/drawing/2014/main" id="{47C12819-3E80-C498-1C3A-6A89BB578A3F}"/>
                </a:ext>
              </a:extLst>
            </p:cNvPr>
            <p:cNvSpPr txBox="1"/>
            <p:nvPr/>
          </p:nvSpPr>
          <p:spPr>
            <a:xfrm>
              <a:off x="6966460" y="6023952"/>
              <a:ext cx="996352" cy="3759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CRAN </a:t>
              </a:r>
              <a:r>
                <a:rPr kumimoji="0" 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h</a:t>
              </a:r>
              <a:r>
                <a:rPr kumimoji="0" lang="en-US" sz="105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ub</a:t>
              </a: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site</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1031" name="Group 1030">
              <a:extLst>
                <a:ext uri="{FF2B5EF4-FFF2-40B4-BE49-F238E27FC236}">
                  <a16:creationId xmlns:a16="http://schemas.microsoft.com/office/drawing/2014/main" id="{259364D0-6D9F-25D6-A828-21FFBAF55CFE}"/>
                </a:ext>
              </a:extLst>
            </p:cNvPr>
            <p:cNvGrpSpPr/>
            <p:nvPr/>
          </p:nvGrpSpPr>
          <p:grpSpPr>
            <a:xfrm>
              <a:off x="520422" y="5975815"/>
              <a:ext cx="5450170" cy="567239"/>
              <a:chOff x="304519" y="5182123"/>
              <a:chExt cx="5450170" cy="567239"/>
            </a:xfrm>
          </p:grpSpPr>
          <p:sp>
            <p:nvSpPr>
              <p:cNvPr id="1033" name="Text Box 279">
                <a:extLst>
                  <a:ext uri="{FF2B5EF4-FFF2-40B4-BE49-F238E27FC236}">
                    <a16:creationId xmlns:a16="http://schemas.microsoft.com/office/drawing/2014/main" id="{50E4BCF5-191D-B09E-513F-9C28625ACF54}"/>
                  </a:ext>
                </a:extLst>
              </p:cNvPr>
              <p:cNvSpPr txBox="1"/>
              <p:nvPr/>
            </p:nvSpPr>
            <p:spPr>
              <a:xfrm>
                <a:off x="2648733" y="5182123"/>
                <a:ext cx="1038792" cy="40005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Direct fiber</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34" name="Text Box 311">
                <a:extLst>
                  <a:ext uri="{FF2B5EF4-FFF2-40B4-BE49-F238E27FC236}">
                    <a16:creationId xmlns:a16="http://schemas.microsoft.com/office/drawing/2014/main" id="{5910E4DE-3CBD-1AF6-1B8D-5EA295217BE0}"/>
                  </a:ext>
                </a:extLst>
              </p:cNvPr>
              <p:cNvSpPr txBox="1"/>
              <p:nvPr/>
            </p:nvSpPr>
            <p:spPr>
              <a:xfrm>
                <a:off x="357856" y="5326491"/>
                <a:ext cx="528036" cy="333135"/>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RU</a:t>
                </a:r>
                <a:endParaRPr kumimoji="0" lang="en-GB" sz="11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35" name="Rectangle: Rounded Corners 1034">
                <a:extLst>
                  <a:ext uri="{FF2B5EF4-FFF2-40B4-BE49-F238E27FC236}">
                    <a16:creationId xmlns:a16="http://schemas.microsoft.com/office/drawing/2014/main" id="{A261255B-FE11-65F4-0178-7D3AD8C7CE34}"/>
                  </a:ext>
                </a:extLst>
              </p:cNvPr>
              <p:cNvSpPr/>
              <p:nvPr/>
            </p:nvSpPr>
            <p:spPr>
              <a:xfrm>
                <a:off x="304519" y="5250292"/>
                <a:ext cx="909913" cy="499070"/>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036" name="Arrow: Left-Right 1035">
                <a:extLst>
                  <a:ext uri="{FF2B5EF4-FFF2-40B4-BE49-F238E27FC236}">
                    <a16:creationId xmlns:a16="http://schemas.microsoft.com/office/drawing/2014/main" id="{8F1C803F-2D65-2691-384B-A25982650C06}"/>
                  </a:ext>
                </a:extLst>
              </p:cNvPr>
              <p:cNvSpPr/>
              <p:nvPr/>
            </p:nvSpPr>
            <p:spPr>
              <a:xfrm>
                <a:off x="756289" y="5398881"/>
                <a:ext cx="297020" cy="200590"/>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037" name="Straight Connector 1036">
                <a:extLst>
                  <a:ext uri="{FF2B5EF4-FFF2-40B4-BE49-F238E27FC236}">
                    <a16:creationId xmlns:a16="http://schemas.microsoft.com/office/drawing/2014/main" id="{111CBDBA-270E-47B8-601E-A208BCE14C8B}"/>
                  </a:ext>
                </a:extLst>
              </p:cNvPr>
              <p:cNvCxnSpPr>
                <a:cxnSpLocks/>
                <a:stCxn id="1038" idx="3"/>
                <a:endCxn id="1036" idx="7"/>
              </p:cNvCxnSpPr>
              <p:nvPr/>
            </p:nvCxnSpPr>
            <p:spPr>
              <a:xfrm flipH="1">
                <a:off x="1053309" y="5498721"/>
                <a:ext cx="4404998" cy="455"/>
              </a:xfrm>
              <a:prstGeom prst="line">
                <a:avLst/>
              </a:prstGeom>
              <a:noFill/>
              <a:ln w="6350" cap="flat" cmpd="sng" algn="ctr">
                <a:solidFill>
                  <a:srgbClr val="4472C4"/>
                </a:solidFill>
                <a:prstDash val="solid"/>
                <a:miter lim="800000"/>
              </a:ln>
              <a:effectLst/>
            </p:spPr>
          </p:cxnSp>
          <p:sp>
            <p:nvSpPr>
              <p:cNvPr id="1038" name="Arrow: Left-Right 1037">
                <a:extLst>
                  <a:ext uri="{FF2B5EF4-FFF2-40B4-BE49-F238E27FC236}">
                    <a16:creationId xmlns:a16="http://schemas.microsoft.com/office/drawing/2014/main" id="{63EEEF1D-8C95-541C-E0BC-EE449C3886E5}"/>
                  </a:ext>
                </a:extLst>
              </p:cNvPr>
              <p:cNvSpPr/>
              <p:nvPr/>
            </p:nvSpPr>
            <p:spPr>
              <a:xfrm>
                <a:off x="5458307" y="5398773"/>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grpSp>
      </p:grpSp>
      <p:grpSp>
        <p:nvGrpSpPr>
          <p:cNvPr id="1039" name="Group 1038">
            <a:extLst>
              <a:ext uri="{FF2B5EF4-FFF2-40B4-BE49-F238E27FC236}">
                <a16:creationId xmlns:a16="http://schemas.microsoft.com/office/drawing/2014/main" id="{2C201CA4-D0AC-7CD1-A8B9-6D861133261F}"/>
              </a:ext>
            </a:extLst>
          </p:cNvPr>
          <p:cNvGrpSpPr/>
          <p:nvPr/>
        </p:nvGrpSpPr>
        <p:grpSpPr>
          <a:xfrm>
            <a:off x="510150" y="5697532"/>
            <a:ext cx="5460442" cy="469480"/>
            <a:chOff x="299733" y="4285043"/>
            <a:chExt cx="5460442" cy="775713"/>
          </a:xfrm>
        </p:grpSpPr>
        <p:cxnSp>
          <p:nvCxnSpPr>
            <p:cNvPr id="1040" name="Straight Connector 1039">
              <a:extLst>
                <a:ext uri="{FF2B5EF4-FFF2-40B4-BE49-F238E27FC236}">
                  <a16:creationId xmlns:a16="http://schemas.microsoft.com/office/drawing/2014/main" id="{5C12DF0B-84EE-421A-9C6E-199E191A075D}"/>
                </a:ext>
              </a:extLst>
            </p:cNvPr>
            <p:cNvCxnSpPr>
              <a:cxnSpLocks/>
              <a:stCxn id="1043" idx="3"/>
              <a:endCxn id="1049" idx="2"/>
            </p:cNvCxnSpPr>
            <p:nvPr/>
          </p:nvCxnSpPr>
          <p:spPr>
            <a:xfrm flipH="1" flipV="1">
              <a:off x="4386224" y="4685093"/>
              <a:ext cx="1077569" cy="9761"/>
            </a:xfrm>
            <a:prstGeom prst="line">
              <a:avLst/>
            </a:prstGeom>
            <a:noFill/>
            <a:ln w="6350" cap="flat" cmpd="sng" algn="ctr">
              <a:solidFill>
                <a:srgbClr val="4472C4"/>
              </a:solidFill>
              <a:prstDash val="solid"/>
              <a:miter lim="800000"/>
            </a:ln>
            <a:effectLst/>
          </p:spPr>
        </p:cxnSp>
        <p:sp>
          <p:nvSpPr>
            <p:cNvPr id="1041" name="Text Box 311">
              <a:extLst>
                <a:ext uri="{FF2B5EF4-FFF2-40B4-BE49-F238E27FC236}">
                  <a16:creationId xmlns:a16="http://schemas.microsoft.com/office/drawing/2014/main" id="{6CCF7105-AC2A-656B-3254-00F8BDF8C1FF}"/>
                </a:ext>
              </a:extLst>
            </p:cNvPr>
            <p:cNvSpPr txBox="1"/>
            <p:nvPr/>
          </p:nvSpPr>
          <p:spPr>
            <a:xfrm>
              <a:off x="353071" y="4385629"/>
              <a:ext cx="528036" cy="409173"/>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RU</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42" name="Rectangle: Rounded Corners 1041">
              <a:extLst>
                <a:ext uri="{FF2B5EF4-FFF2-40B4-BE49-F238E27FC236}">
                  <a16:creationId xmlns:a16="http://schemas.microsoft.com/office/drawing/2014/main" id="{EB4D313E-F3AA-7DAA-B161-F9CD91FE2C1E}"/>
                </a:ext>
              </a:extLst>
            </p:cNvPr>
            <p:cNvSpPr/>
            <p:nvPr/>
          </p:nvSpPr>
          <p:spPr>
            <a:xfrm>
              <a:off x="299733" y="4309429"/>
              <a:ext cx="2191347" cy="751327"/>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43" name="Arrow: Left-Right 1042">
              <a:extLst>
                <a:ext uri="{FF2B5EF4-FFF2-40B4-BE49-F238E27FC236}">
                  <a16:creationId xmlns:a16="http://schemas.microsoft.com/office/drawing/2014/main" id="{0A239852-A249-4C1A-A4C6-4BA696BFB8E2}"/>
                </a:ext>
              </a:extLst>
            </p:cNvPr>
            <p:cNvSpPr/>
            <p:nvPr/>
          </p:nvSpPr>
          <p:spPr>
            <a:xfrm>
              <a:off x="5463793" y="4594905"/>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44" name="Arrow: Left-Right 1043">
              <a:extLst>
                <a:ext uri="{FF2B5EF4-FFF2-40B4-BE49-F238E27FC236}">
                  <a16:creationId xmlns:a16="http://schemas.microsoft.com/office/drawing/2014/main" id="{306872F9-3EE3-883A-2E2A-D1CCF39B1DE8}"/>
                </a:ext>
              </a:extLst>
            </p:cNvPr>
            <p:cNvSpPr/>
            <p:nvPr/>
          </p:nvSpPr>
          <p:spPr>
            <a:xfrm>
              <a:off x="751504" y="4458019"/>
              <a:ext cx="297020" cy="200590"/>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45" name="Trapezoid 1044">
              <a:extLst>
                <a:ext uri="{FF2B5EF4-FFF2-40B4-BE49-F238E27FC236}">
                  <a16:creationId xmlns:a16="http://schemas.microsoft.com/office/drawing/2014/main" id="{C9D112BE-8DEB-AFDA-6D09-B6673C04402F}"/>
                </a:ext>
              </a:extLst>
            </p:cNvPr>
            <p:cNvSpPr/>
            <p:nvPr/>
          </p:nvSpPr>
          <p:spPr>
            <a:xfrm rot="5400000">
              <a:off x="1160722" y="4614236"/>
              <a:ext cx="505373" cy="215835"/>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046" name="Straight Connector 1045">
              <a:extLst>
                <a:ext uri="{FF2B5EF4-FFF2-40B4-BE49-F238E27FC236}">
                  <a16:creationId xmlns:a16="http://schemas.microsoft.com/office/drawing/2014/main" id="{E31B9294-EE75-3F51-F4B3-7D1B67012E12}"/>
                </a:ext>
              </a:extLst>
            </p:cNvPr>
            <p:cNvCxnSpPr>
              <a:stCxn id="1045" idx="0"/>
              <a:endCxn id="1049" idx="0"/>
            </p:cNvCxnSpPr>
            <p:nvPr/>
          </p:nvCxnSpPr>
          <p:spPr>
            <a:xfrm flipV="1">
              <a:off x="1521326" y="4685093"/>
              <a:ext cx="2649708" cy="37061"/>
            </a:xfrm>
            <a:prstGeom prst="line">
              <a:avLst/>
            </a:prstGeom>
            <a:noFill/>
            <a:ln w="6350" cap="flat" cmpd="sng" algn="ctr">
              <a:solidFill>
                <a:srgbClr val="4472C4"/>
              </a:solidFill>
              <a:prstDash val="solid"/>
              <a:miter lim="800000"/>
            </a:ln>
            <a:effectLst/>
          </p:spPr>
        </p:cxnSp>
        <p:cxnSp>
          <p:nvCxnSpPr>
            <p:cNvPr id="1047" name="Straight Connector 1046">
              <a:extLst>
                <a:ext uri="{FF2B5EF4-FFF2-40B4-BE49-F238E27FC236}">
                  <a16:creationId xmlns:a16="http://schemas.microsoft.com/office/drawing/2014/main" id="{E23810DE-A5CD-2909-0854-831DFEDECC9C}"/>
                </a:ext>
              </a:extLst>
            </p:cNvPr>
            <p:cNvCxnSpPr/>
            <p:nvPr/>
          </p:nvCxnSpPr>
          <p:spPr>
            <a:xfrm flipV="1">
              <a:off x="1008348" y="4720909"/>
              <a:ext cx="294959" cy="59521"/>
            </a:xfrm>
            <a:prstGeom prst="line">
              <a:avLst/>
            </a:prstGeom>
            <a:noFill/>
            <a:ln w="6350" cap="flat" cmpd="sng" algn="ctr">
              <a:solidFill>
                <a:srgbClr val="4472C4"/>
              </a:solidFill>
              <a:prstDash val="solid"/>
              <a:miter lim="800000"/>
            </a:ln>
            <a:effectLst/>
          </p:spPr>
        </p:cxnSp>
        <p:cxnSp>
          <p:nvCxnSpPr>
            <p:cNvPr id="1048" name="Straight Connector 1047">
              <a:extLst>
                <a:ext uri="{FF2B5EF4-FFF2-40B4-BE49-F238E27FC236}">
                  <a16:creationId xmlns:a16="http://schemas.microsoft.com/office/drawing/2014/main" id="{C79B0E26-A4B3-0277-88C8-483181058E8F}"/>
                </a:ext>
              </a:extLst>
            </p:cNvPr>
            <p:cNvCxnSpPr/>
            <p:nvPr/>
          </p:nvCxnSpPr>
          <p:spPr>
            <a:xfrm flipH="1">
              <a:off x="1031207" y="4858069"/>
              <a:ext cx="270618" cy="92144"/>
            </a:xfrm>
            <a:prstGeom prst="line">
              <a:avLst/>
            </a:prstGeom>
            <a:noFill/>
            <a:ln w="6350" cap="flat" cmpd="sng" algn="ctr">
              <a:solidFill>
                <a:srgbClr val="4472C4"/>
              </a:solidFill>
              <a:prstDash val="solid"/>
              <a:miter lim="800000"/>
            </a:ln>
            <a:effectLst/>
          </p:spPr>
        </p:cxnSp>
        <p:sp>
          <p:nvSpPr>
            <p:cNvPr id="1049" name="Trapezoid 1048">
              <a:extLst>
                <a:ext uri="{FF2B5EF4-FFF2-40B4-BE49-F238E27FC236}">
                  <a16:creationId xmlns:a16="http://schemas.microsoft.com/office/drawing/2014/main" id="{AAEBBB7F-1248-C08E-051D-A7A12EDEC158}"/>
                </a:ext>
              </a:extLst>
            </p:cNvPr>
            <p:cNvSpPr/>
            <p:nvPr/>
          </p:nvSpPr>
          <p:spPr>
            <a:xfrm rot="16200000">
              <a:off x="4026278" y="4577498"/>
              <a:ext cx="504701" cy="215190"/>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050" name="Straight Connector 1049">
              <a:extLst>
                <a:ext uri="{FF2B5EF4-FFF2-40B4-BE49-F238E27FC236}">
                  <a16:creationId xmlns:a16="http://schemas.microsoft.com/office/drawing/2014/main" id="{934EB2C5-B157-FAB5-CB30-EC312AB81C7E}"/>
                </a:ext>
              </a:extLst>
            </p:cNvPr>
            <p:cNvCxnSpPr>
              <a:cxnSpLocks/>
              <a:endCxn id="1044" idx="7"/>
            </p:cNvCxnSpPr>
            <p:nvPr/>
          </p:nvCxnSpPr>
          <p:spPr>
            <a:xfrm flipH="1" flipV="1">
              <a:off x="1048524" y="4558314"/>
              <a:ext cx="270288" cy="39615"/>
            </a:xfrm>
            <a:prstGeom prst="line">
              <a:avLst/>
            </a:prstGeom>
            <a:noFill/>
            <a:ln w="6350" cap="flat" cmpd="sng" algn="ctr">
              <a:solidFill>
                <a:srgbClr val="4472C4"/>
              </a:solidFill>
              <a:prstDash val="solid"/>
              <a:miter lim="800000"/>
            </a:ln>
            <a:effectLst/>
          </p:spPr>
        </p:cxnSp>
        <p:sp>
          <p:nvSpPr>
            <p:cNvPr id="1051" name="Text Box 279">
              <a:extLst>
                <a:ext uri="{FF2B5EF4-FFF2-40B4-BE49-F238E27FC236}">
                  <a16:creationId xmlns:a16="http://schemas.microsoft.com/office/drawing/2014/main" id="{E3BA7A8E-667C-A5C2-2909-DA668C0E109C}"/>
                </a:ext>
              </a:extLst>
            </p:cNvPr>
            <p:cNvSpPr txBox="1"/>
            <p:nvPr/>
          </p:nvSpPr>
          <p:spPr>
            <a:xfrm>
              <a:off x="2570466" y="4285043"/>
              <a:ext cx="1038792" cy="4000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“Passive WDM”</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1069" name="Group 1068">
            <a:extLst>
              <a:ext uri="{FF2B5EF4-FFF2-40B4-BE49-F238E27FC236}">
                <a16:creationId xmlns:a16="http://schemas.microsoft.com/office/drawing/2014/main" id="{EB84A8F7-F8D3-E002-71FB-9B6BDCE27567}"/>
              </a:ext>
            </a:extLst>
          </p:cNvPr>
          <p:cNvGrpSpPr/>
          <p:nvPr/>
        </p:nvGrpSpPr>
        <p:grpSpPr>
          <a:xfrm>
            <a:off x="508145" y="5093854"/>
            <a:ext cx="5469938" cy="519505"/>
            <a:chOff x="268394" y="2966586"/>
            <a:chExt cx="5469938" cy="893118"/>
          </a:xfrm>
        </p:grpSpPr>
        <p:sp>
          <p:nvSpPr>
            <p:cNvPr id="1070" name="Text Box 311">
              <a:extLst>
                <a:ext uri="{FF2B5EF4-FFF2-40B4-BE49-F238E27FC236}">
                  <a16:creationId xmlns:a16="http://schemas.microsoft.com/office/drawing/2014/main" id="{231312E4-350E-440E-3277-CA27AA210E9B}"/>
                </a:ext>
              </a:extLst>
            </p:cNvPr>
            <p:cNvSpPr txBox="1"/>
            <p:nvPr/>
          </p:nvSpPr>
          <p:spPr>
            <a:xfrm>
              <a:off x="357021" y="3091009"/>
              <a:ext cx="528036" cy="437924"/>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RU</a:t>
              </a:r>
              <a:endParaRPr kumimoji="0" lang="en-GB" sz="11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71" name="Rectangle: Rounded Corners 1070">
              <a:extLst>
                <a:ext uri="{FF2B5EF4-FFF2-40B4-BE49-F238E27FC236}">
                  <a16:creationId xmlns:a16="http://schemas.microsoft.com/office/drawing/2014/main" id="{4B972284-7AB6-3730-9AE9-1D9FF57EE6F5}"/>
                </a:ext>
              </a:extLst>
            </p:cNvPr>
            <p:cNvSpPr/>
            <p:nvPr/>
          </p:nvSpPr>
          <p:spPr>
            <a:xfrm>
              <a:off x="268394" y="2966586"/>
              <a:ext cx="2222687" cy="893118"/>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72" name="Arrow: Left-Right 1071">
              <a:extLst>
                <a:ext uri="{FF2B5EF4-FFF2-40B4-BE49-F238E27FC236}">
                  <a16:creationId xmlns:a16="http://schemas.microsoft.com/office/drawing/2014/main" id="{484890C4-D026-EB70-5E83-1C2C20AC7767}"/>
                </a:ext>
              </a:extLst>
            </p:cNvPr>
            <p:cNvSpPr/>
            <p:nvPr/>
          </p:nvSpPr>
          <p:spPr>
            <a:xfrm>
              <a:off x="5441950" y="3257578"/>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73" name="Arrow: Left-Right 1072">
              <a:extLst>
                <a:ext uri="{FF2B5EF4-FFF2-40B4-BE49-F238E27FC236}">
                  <a16:creationId xmlns:a16="http://schemas.microsoft.com/office/drawing/2014/main" id="{6B00B827-C992-1C2A-1A37-DD54409BE6F5}"/>
                </a:ext>
              </a:extLst>
            </p:cNvPr>
            <p:cNvSpPr/>
            <p:nvPr/>
          </p:nvSpPr>
          <p:spPr>
            <a:xfrm>
              <a:off x="705412" y="3173708"/>
              <a:ext cx="297020" cy="200590"/>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74" name="Trapezoid 1073">
              <a:extLst>
                <a:ext uri="{FF2B5EF4-FFF2-40B4-BE49-F238E27FC236}">
                  <a16:creationId xmlns:a16="http://schemas.microsoft.com/office/drawing/2014/main" id="{FD178588-E748-4F5C-C1E7-5B81D50568C7}"/>
                </a:ext>
              </a:extLst>
            </p:cNvPr>
            <p:cNvSpPr/>
            <p:nvPr/>
          </p:nvSpPr>
          <p:spPr>
            <a:xfrm rot="5400000">
              <a:off x="2080183" y="3329229"/>
              <a:ext cx="505373" cy="215835"/>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075" name="Straight Connector 1074">
              <a:extLst>
                <a:ext uri="{FF2B5EF4-FFF2-40B4-BE49-F238E27FC236}">
                  <a16:creationId xmlns:a16="http://schemas.microsoft.com/office/drawing/2014/main" id="{A2CBDCB1-4FD8-E113-7C9F-4327A788C364}"/>
                </a:ext>
              </a:extLst>
            </p:cNvPr>
            <p:cNvCxnSpPr>
              <a:stCxn id="1074" idx="0"/>
              <a:endCxn id="1078" idx="0"/>
            </p:cNvCxnSpPr>
            <p:nvPr/>
          </p:nvCxnSpPr>
          <p:spPr>
            <a:xfrm flipV="1">
              <a:off x="2440787" y="3399355"/>
              <a:ext cx="1318635" cy="37792"/>
            </a:xfrm>
            <a:prstGeom prst="line">
              <a:avLst/>
            </a:prstGeom>
            <a:noFill/>
            <a:ln w="6350" cap="flat" cmpd="sng" algn="ctr">
              <a:solidFill>
                <a:srgbClr val="4472C4"/>
              </a:solidFill>
              <a:prstDash val="solid"/>
              <a:miter lim="800000"/>
            </a:ln>
            <a:effectLst/>
          </p:spPr>
        </p:cxnSp>
        <p:cxnSp>
          <p:nvCxnSpPr>
            <p:cNvPr id="1076" name="Straight Connector 1075">
              <a:extLst>
                <a:ext uri="{FF2B5EF4-FFF2-40B4-BE49-F238E27FC236}">
                  <a16:creationId xmlns:a16="http://schemas.microsoft.com/office/drawing/2014/main" id="{D3F957A6-68D3-CE1F-FDAF-2695E25F55D9}"/>
                </a:ext>
              </a:extLst>
            </p:cNvPr>
            <p:cNvCxnSpPr/>
            <p:nvPr/>
          </p:nvCxnSpPr>
          <p:spPr>
            <a:xfrm flipV="1">
              <a:off x="1920173" y="3510382"/>
              <a:ext cx="294959" cy="59521"/>
            </a:xfrm>
            <a:prstGeom prst="line">
              <a:avLst/>
            </a:prstGeom>
            <a:noFill/>
            <a:ln w="6350" cap="flat" cmpd="sng" algn="ctr">
              <a:solidFill>
                <a:srgbClr val="4472C4"/>
              </a:solidFill>
              <a:prstDash val="solid"/>
              <a:miter lim="800000"/>
            </a:ln>
            <a:effectLst/>
          </p:spPr>
        </p:cxnSp>
        <p:cxnSp>
          <p:nvCxnSpPr>
            <p:cNvPr id="1077" name="Straight Connector 1076">
              <a:extLst>
                <a:ext uri="{FF2B5EF4-FFF2-40B4-BE49-F238E27FC236}">
                  <a16:creationId xmlns:a16="http://schemas.microsoft.com/office/drawing/2014/main" id="{6EE7DAC7-DD80-AFF3-8F5E-E4924F1997B5}"/>
                </a:ext>
              </a:extLst>
            </p:cNvPr>
            <p:cNvCxnSpPr/>
            <p:nvPr/>
          </p:nvCxnSpPr>
          <p:spPr>
            <a:xfrm flipH="1">
              <a:off x="1943032" y="3647542"/>
              <a:ext cx="270618" cy="92144"/>
            </a:xfrm>
            <a:prstGeom prst="line">
              <a:avLst/>
            </a:prstGeom>
            <a:noFill/>
            <a:ln w="6350" cap="flat" cmpd="sng" algn="ctr">
              <a:solidFill>
                <a:srgbClr val="4472C4"/>
              </a:solidFill>
              <a:prstDash val="solid"/>
              <a:miter lim="800000"/>
            </a:ln>
            <a:effectLst/>
          </p:spPr>
        </p:cxnSp>
        <p:sp>
          <p:nvSpPr>
            <p:cNvPr id="1078" name="Trapezoid 1077">
              <a:extLst>
                <a:ext uri="{FF2B5EF4-FFF2-40B4-BE49-F238E27FC236}">
                  <a16:creationId xmlns:a16="http://schemas.microsoft.com/office/drawing/2014/main" id="{968CD776-2AFD-E52C-82A4-5F7DC76F14CB}"/>
                </a:ext>
              </a:extLst>
            </p:cNvPr>
            <p:cNvSpPr/>
            <p:nvPr/>
          </p:nvSpPr>
          <p:spPr>
            <a:xfrm rot="16200000">
              <a:off x="3614666" y="3291760"/>
              <a:ext cx="504701" cy="215190"/>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1079" name="Straight Connector 1078">
              <a:extLst>
                <a:ext uri="{FF2B5EF4-FFF2-40B4-BE49-F238E27FC236}">
                  <a16:creationId xmlns:a16="http://schemas.microsoft.com/office/drawing/2014/main" id="{E2AF2F14-D8F0-6206-8825-0F83CA9CE99D}"/>
                </a:ext>
              </a:extLst>
            </p:cNvPr>
            <p:cNvCxnSpPr>
              <a:cxnSpLocks/>
            </p:cNvCxnSpPr>
            <p:nvPr/>
          </p:nvCxnSpPr>
          <p:spPr>
            <a:xfrm flipH="1" flipV="1">
              <a:off x="1960349" y="3347787"/>
              <a:ext cx="270288" cy="39615"/>
            </a:xfrm>
            <a:prstGeom prst="line">
              <a:avLst/>
            </a:prstGeom>
            <a:noFill/>
            <a:ln w="6350" cap="flat" cmpd="sng" algn="ctr">
              <a:solidFill>
                <a:srgbClr val="4472C4"/>
              </a:solidFill>
              <a:prstDash val="solid"/>
              <a:miter lim="800000"/>
            </a:ln>
            <a:effectLst/>
          </p:spPr>
        </p:cxnSp>
        <p:cxnSp>
          <p:nvCxnSpPr>
            <p:cNvPr id="1080" name="Straight Connector 1079">
              <a:extLst>
                <a:ext uri="{FF2B5EF4-FFF2-40B4-BE49-F238E27FC236}">
                  <a16:creationId xmlns:a16="http://schemas.microsoft.com/office/drawing/2014/main" id="{C17BF1D9-C7C0-CA96-A725-F4B85E7E5EEE}"/>
                </a:ext>
              </a:extLst>
            </p:cNvPr>
            <p:cNvCxnSpPr>
              <a:cxnSpLocks/>
              <a:endCxn id="1082" idx="3"/>
            </p:cNvCxnSpPr>
            <p:nvPr/>
          </p:nvCxnSpPr>
          <p:spPr>
            <a:xfrm flipV="1">
              <a:off x="1022369" y="3270218"/>
              <a:ext cx="126500" cy="11430"/>
            </a:xfrm>
            <a:prstGeom prst="line">
              <a:avLst/>
            </a:prstGeom>
            <a:noFill/>
            <a:ln w="6350" cap="flat" cmpd="sng" algn="ctr">
              <a:solidFill>
                <a:srgbClr val="4472C4"/>
              </a:solidFill>
              <a:prstDash val="solid"/>
              <a:miter lim="800000"/>
            </a:ln>
            <a:effectLst/>
          </p:spPr>
        </p:cxnSp>
        <p:sp>
          <p:nvSpPr>
            <p:cNvPr id="1081" name="Text Box 293">
              <a:extLst>
                <a:ext uri="{FF2B5EF4-FFF2-40B4-BE49-F238E27FC236}">
                  <a16:creationId xmlns:a16="http://schemas.microsoft.com/office/drawing/2014/main" id="{8CD3F49D-70C7-4D17-B134-2B3FBF101076}"/>
                </a:ext>
              </a:extLst>
            </p:cNvPr>
            <p:cNvSpPr txBox="1"/>
            <p:nvPr/>
          </p:nvSpPr>
          <p:spPr>
            <a:xfrm>
              <a:off x="1324117" y="3143600"/>
              <a:ext cx="511505" cy="460044"/>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82" name="Arrow: Left-Right 1081">
              <a:extLst>
                <a:ext uri="{FF2B5EF4-FFF2-40B4-BE49-F238E27FC236}">
                  <a16:creationId xmlns:a16="http://schemas.microsoft.com/office/drawing/2014/main" id="{D3DE9AF9-7C1F-DF23-B431-211F7EC86282}"/>
                </a:ext>
              </a:extLst>
            </p:cNvPr>
            <p:cNvSpPr/>
            <p:nvPr/>
          </p:nvSpPr>
          <p:spPr>
            <a:xfrm>
              <a:off x="1148868" y="3170270"/>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83" name="Arrow: Left-Right 1082">
              <a:extLst>
                <a:ext uri="{FF2B5EF4-FFF2-40B4-BE49-F238E27FC236}">
                  <a16:creationId xmlns:a16="http://schemas.microsoft.com/office/drawing/2014/main" id="{CAD5A200-CC4F-938D-5C83-1B0CBD7E643F}"/>
                </a:ext>
              </a:extLst>
            </p:cNvPr>
            <p:cNvSpPr/>
            <p:nvPr/>
          </p:nvSpPr>
          <p:spPr>
            <a:xfrm>
              <a:off x="1712904" y="3244694"/>
              <a:ext cx="29638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84" name="Arrow: Left-Right 1083">
              <a:extLst>
                <a:ext uri="{FF2B5EF4-FFF2-40B4-BE49-F238E27FC236}">
                  <a16:creationId xmlns:a16="http://schemas.microsoft.com/office/drawing/2014/main" id="{ADB39A27-CC88-57DB-B886-814A53C924CA}"/>
                </a:ext>
              </a:extLst>
            </p:cNvPr>
            <p:cNvSpPr/>
            <p:nvPr/>
          </p:nvSpPr>
          <p:spPr>
            <a:xfrm>
              <a:off x="1160298" y="3376010"/>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85" name="Text Box 299">
              <a:extLst>
                <a:ext uri="{FF2B5EF4-FFF2-40B4-BE49-F238E27FC236}">
                  <a16:creationId xmlns:a16="http://schemas.microsoft.com/office/drawing/2014/main" id="{9676BB96-3601-C28C-768A-A9FB4843EBB9}"/>
                </a:ext>
              </a:extLst>
            </p:cNvPr>
            <p:cNvSpPr txBox="1"/>
            <p:nvPr/>
          </p:nvSpPr>
          <p:spPr>
            <a:xfrm>
              <a:off x="4473424" y="3222718"/>
              <a:ext cx="501010" cy="460044"/>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86" name="Arrow: Left-Right 1085">
              <a:extLst>
                <a:ext uri="{FF2B5EF4-FFF2-40B4-BE49-F238E27FC236}">
                  <a16:creationId xmlns:a16="http://schemas.microsoft.com/office/drawing/2014/main" id="{7824AD76-10E5-AB52-F3C1-09AE128971F5}"/>
                </a:ext>
              </a:extLst>
            </p:cNvPr>
            <p:cNvSpPr/>
            <p:nvPr/>
          </p:nvSpPr>
          <p:spPr>
            <a:xfrm>
              <a:off x="4818024" y="3255977"/>
              <a:ext cx="244303" cy="207959"/>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87" name="Arrow: Left-Right 1086">
              <a:extLst>
                <a:ext uri="{FF2B5EF4-FFF2-40B4-BE49-F238E27FC236}">
                  <a16:creationId xmlns:a16="http://schemas.microsoft.com/office/drawing/2014/main" id="{F9E77F49-60AA-449C-6205-DC9EB9889A31}"/>
                </a:ext>
              </a:extLst>
            </p:cNvPr>
            <p:cNvSpPr/>
            <p:nvPr/>
          </p:nvSpPr>
          <p:spPr>
            <a:xfrm>
              <a:off x="4286747" y="3352258"/>
              <a:ext cx="260620" cy="22206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5120" name="Arrow: Left-Right 5119">
              <a:extLst>
                <a:ext uri="{FF2B5EF4-FFF2-40B4-BE49-F238E27FC236}">
                  <a16:creationId xmlns:a16="http://schemas.microsoft.com/office/drawing/2014/main" id="{4973747A-09F2-F284-485B-22EF42ADFB34}"/>
                </a:ext>
              </a:extLst>
            </p:cNvPr>
            <p:cNvSpPr/>
            <p:nvPr/>
          </p:nvSpPr>
          <p:spPr>
            <a:xfrm>
              <a:off x="4818025" y="3463936"/>
              <a:ext cx="255563" cy="187769"/>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5121" name="Straight Connector 5120">
              <a:extLst>
                <a:ext uri="{FF2B5EF4-FFF2-40B4-BE49-F238E27FC236}">
                  <a16:creationId xmlns:a16="http://schemas.microsoft.com/office/drawing/2014/main" id="{21A0A758-7454-DFAB-BF39-60D3529247B6}"/>
                </a:ext>
              </a:extLst>
            </p:cNvPr>
            <p:cNvCxnSpPr>
              <a:cxnSpLocks/>
              <a:stCxn id="1072" idx="3"/>
              <a:endCxn id="1086" idx="7"/>
            </p:cNvCxnSpPr>
            <p:nvPr/>
          </p:nvCxnSpPr>
          <p:spPr>
            <a:xfrm flipH="1">
              <a:off x="5062327" y="3357527"/>
              <a:ext cx="379623" cy="2429"/>
            </a:xfrm>
            <a:prstGeom prst="line">
              <a:avLst/>
            </a:prstGeom>
            <a:noFill/>
            <a:ln w="6350" cap="flat" cmpd="sng" algn="ctr">
              <a:solidFill>
                <a:srgbClr val="4472C4"/>
              </a:solidFill>
              <a:prstDash val="solid"/>
              <a:miter lim="800000"/>
            </a:ln>
            <a:effectLst/>
          </p:spPr>
        </p:cxnSp>
        <p:cxnSp>
          <p:nvCxnSpPr>
            <p:cNvPr id="5123" name="Straight Connector 5122">
              <a:extLst>
                <a:ext uri="{FF2B5EF4-FFF2-40B4-BE49-F238E27FC236}">
                  <a16:creationId xmlns:a16="http://schemas.microsoft.com/office/drawing/2014/main" id="{55606B41-F411-5049-64F8-6DA161CE3B96}"/>
                </a:ext>
              </a:extLst>
            </p:cNvPr>
            <p:cNvCxnSpPr>
              <a:cxnSpLocks/>
              <a:stCxn id="1078" idx="2"/>
            </p:cNvCxnSpPr>
            <p:nvPr/>
          </p:nvCxnSpPr>
          <p:spPr>
            <a:xfrm>
              <a:off x="3974612" y="3399355"/>
              <a:ext cx="373575" cy="47425"/>
            </a:xfrm>
            <a:prstGeom prst="line">
              <a:avLst/>
            </a:prstGeom>
            <a:noFill/>
            <a:ln w="6350" cap="flat" cmpd="sng" algn="ctr">
              <a:solidFill>
                <a:srgbClr val="4472C4"/>
              </a:solidFill>
              <a:prstDash val="solid"/>
              <a:miter lim="800000"/>
            </a:ln>
            <a:effectLst/>
          </p:spPr>
        </p:cxnSp>
        <p:cxnSp>
          <p:nvCxnSpPr>
            <p:cNvPr id="5124" name="Straight Connector 5123">
              <a:extLst>
                <a:ext uri="{FF2B5EF4-FFF2-40B4-BE49-F238E27FC236}">
                  <a16:creationId xmlns:a16="http://schemas.microsoft.com/office/drawing/2014/main" id="{E6204D30-55F5-A5D7-C476-96E2B36CE49E}"/>
                </a:ext>
              </a:extLst>
            </p:cNvPr>
            <p:cNvCxnSpPr>
              <a:cxnSpLocks/>
            </p:cNvCxnSpPr>
            <p:nvPr/>
          </p:nvCxnSpPr>
          <p:spPr>
            <a:xfrm flipH="1" flipV="1">
              <a:off x="3992968" y="3528934"/>
              <a:ext cx="268148" cy="91879"/>
            </a:xfrm>
            <a:prstGeom prst="line">
              <a:avLst/>
            </a:prstGeom>
            <a:noFill/>
            <a:ln w="6350" cap="flat" cmpd="sng" algn="ctr">
              <a:solidFill>
                <a:srgbClr val="4472C4"/>
              </a:solidFill>
              <a:prstDash val="solid"/>
              <a:miter lim="800000"/>
            </a:ln>
            <a:effectLst/>
          </p:spPr>
        </p:cxnSp>
        <p:cxnSp>
          <p:nvCxnSpPr>
            <p:cNvPr id="5125" name="Straight Connector 5124">
              <a:extLst>
                <a:ext uri="{FF2B5EF4-FFF2-40B4-BE49-F238E27FC236}">
                  <a16:creationId xmlns:a16="http://schemas.microsoft.com/office/drawing/2014/main" id="{D998B14C-014C-434D-9944-3012AB0AE948}"/>
                </a:ext>
              </a:extLst>
            </p:cNvPr>
            <p:cNvCxnSpPr>
              <a:cxnSpLocks/>
            </p:cNvCxnSpPr>
            <p:nvPr/>
          </p:nvCxnSpPr>
          <p:spPr>
            <a:xfrm flipH="1">
              <a:off x="3970733" y="3193919"/>
              <a:ext cx="300701" cy="97623"/>
            </a:xfrm>
            <a:prstGeom prst="line">
              <a:avLst/>
            </a:prstGeom>
            <a:noFill/>
            <a:ln w="6350" cap="flat" cmpd="sng" algn="ctr">
              <a:solidFill>
                <a:srgbClr val="4472C4"/>
              </a:solidFill>
              <a:prstDash val="solid"/>
              <a:miter lim="800000"/>
            </a:ln>
            <a:effectLst/>
          </p:spPr>
        </p:cxnSp>
        <p:sp>
          <p:nvSpPr>
            <p:cNvPr id="5126" name="Text Box 279">
              <a:extLst>
                <a:ext uri="{FF2B5EF4-FFF2-40B4-BE49-F238E27FC236}">
                  <a16:creationId xmlns:a16="http://schemas.microsoft.com/office/drawing/2014/main" id="{8912B53A-5FF5-BD93-4480-6003323F4BC2}"/>
                </a:ext>
              </a:extLst>
            </p:cNvPr>
            <p:cNvSpPr txBox="1"/>
            <p:nvPr/>
          </p:nvSpPr>
          <p:spPr>
            <a:xfrm>
              <a:off x="2591474" y="3093215"/>
              <a:ext cx="1038792" cy="40005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“Packet+ WDM”</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5134" name="Title 2">
            <a:extLst>
              <a:ext uri="{FF2B5EF4-FFF2-40B4-BE49-F238E27FC236}">
                <a16:creationId xmlns:a16="http://schemas.microsoft.com/office/drawing/2014/main" id="{C64B1D8F-8DA0-61C1-E3D3-4806671BA749}"/>
              </a:ext>
            </a:extLst>
          </p:cNvPr>
          <p:cNvSpPr txBox="1">
            <a:spLocks/>
          </p:cNvSpPr>
          <p:nvPr/>
        </p:nvSpPr>
        <p:spPr bwMode="auto">
          <a:xfrm>
            <a:off x="6501696" y="960403"/>
            <a:ext cx="2369803" cy="51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1" fontAlgn="base" hangingPunct="1">
              <a:spcBef>
                <a:spcPct val="0"/>
              </a:spcBef>
              <a:spcAft>
                <a:spcPct val="0"/>
              </a:spcAft>
              <a:defRPr kumimoji="1" sz="2900" b="1" kern="1200">
                <a:solidFill>
                  <a:srgbClr val="003182"/>
                </a:solidFill>
                <a:latin typeface="メイリオ" panose="020B0604030504040204" pitchFamily="50" charset="-128"/>
                <a:ea typeface="メイリオ" panose="020B0604030504040204" pitchFamily="50" charset="-128"/>
                <a:cs typeface="+mj-cs"/>
              </a:defRPr>
            </a:lvl1pPr>
            <a:lvl2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2pPr>
            <a:lvl3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3pPr>
            <a:lvl4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4pPr>
            <a:lvl5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5pPr>
            <a:lvl6pPr marL="4572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6pPr>
            <a:lvl7pPr marL="9144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7pPr>
            <a:lvl8pPr marL="13716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8pPr>
            <a:lvl9pPr marL="18288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9pPr>
          </a:lstStyle>
          <a:p>
            <a:r>
              <a:rPr lang="en-US" sz="1200" dirty="0"/>
              <a:t>Backhaul</a:t>
            </a:r>
          </a:p>
        </p:txBody>
      </p:sp>
      <p:sp>
        <p:nvSpPr>
          <p:cNvPr id="5135" name="Title 2">
            <a:extLst>
              <a:ext uri="{FF2B5EF4-FFF2-40B4-BE49-F238E27FC236}">
                <a16:creationId xmlns:a16="http://schemas.microsoft.com/office/drawing/2014/main" id="{433D9D39-3FC3-3381-571F-64DECF0F1B96}"/>
              </a:ext>
            </a:extLst>
          </p:cNvPr>
          <p:cNvSpPr txBox="1">
            <a:spLocks/>
          </p:cNvSpPr>
          <p:nvPr/>
        </p:nvSpPr>
        <p:spPr bwMode="auto">
          <a:xfrm>
            <a:off x="6866690" y="4241624"/>
            <a:ext cx="2369803" cy="51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1" fontAlgn="base" hangingPunct="1">
              <a:spcBef>
                <a:spcPct val="0"/>
              </a:spcBef>
              <a:spcAft>
                <a:spcPct val="0"/>
              </a:spcAft>
              <a:defRPr kumimoji="1" sz="2900" b="1" kern="1200">
                <a:solidFill>
                  <a:srgbClr val="003182"/>
                </a:solidFill>
                <a:latin typeface="メイリオ" panose="020B0604030504040204" pitchFamily="50" charset="-128"/>
                <a:ea typeface="メイリオ" panose="020B0604030504040204" pitchFamily="50" charset="-128"/>
                <a:cs typeface="+mj-cs"/>
              </a:defRPr>
            </a:lvl1pPr>
            <a:lvl2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2pPr>
            <a:lvl3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3pPr>
            <a:lvl4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4pPr>
            <a:lvl5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5pPr>
            <a:lvl6pPr marL="4572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6pPr>
            <a:lvl7pPr marL="9144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7pPr>
            <a:lvl8pPr marL="13716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8pPr>
            <a:lvl9pPr marL="18288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9pPr>
          </a:lstStyle>
          <a:p>
            <a:r>
              <a:rPr lang="en-US" sz="1100" dirty="0"/>
              <a:t>LLS CRAN</a:t>
            </a:r>
          </a:p>
        </p:txBody>
      </p:sp>
      <p:grpSp>
        <p:nvGrpSpPr>
          <p:cNvPr id="5" name="Group 4">
            <a:extLst>
              <a:ext uri="{FF2B5EF4-FFF2-40B4-BE49-F238E27FC236}">
                <a16:creationId xmlns:a16="http://schemas.microsoft.com/office/drawing/2014/main" id="{E39AB495-A37A-D6CA-AA78-8C79A6925F13}"/>
              </a:ext>
            </a:extLst>
          </p:cNvPr>
          <p:cNvGrpSpPr/>
          <p:nvPr/>
        </p:nvGrpSpPr>
        <p:grpSpPr>
          <a:xfrm>
            <a:off x="484429" y="4584236"/>
            <a:ext cx="5516221" cy="434390"/>
            <a:chOff x="268394" y="2048907"/>
            <a:chExt cx="5516221" cy="750672"/>
          </a:xfrm>
        </p:grpSpPr>
        <p:cxnSp>
          <p:nvCxnSpPr>
            <p:cNvPr id="6" name="Straight Connector 5">
              <a:extLst>
                <a:ext uri="{FF2B5EF4-FFF2-40B4-BE49-F238E27FC236}">
                  <a16:creationId xmlns:a16="http://schemas.microsoft.com/office/drawing/2014/main" id="{A867104E-8B51-B911-9342-F7FFEE6ADBD0}"/>
                </a:ext>
              </a:extLst>
            </p:cNvPr>
            <p:cNvCxnSpPr>
              <a:cxnSpLocks/>
              <a:stCxn id="13" idx="7"/>
              <a:endCxn id="10" idx="3"/>
            </p:cNvCxnSpPr>
            <p:nvPr/>
          </p:nvCxnSpPr>
          <p:spPr>
            <a:xfrm flipV="1">
              <a:off x="1165729" y="2343165"/>
              <a:ext cx="126500" cy="11430"/>
            </a:xfrm>
            <a:prstGeom prst="line">
              <a:avLst/>
            </a:prstGeom>
            <a:noFill/>
            <a:ln w="6350" cap="flat" cmpd="sng" algn="ctr">
              <a:solidFill>
                <a:srgbClr val="4472C4"/>
              </a:solidFill>
              <a:prstDash val="solid"/>
              <a:miter lim="800000"/>
            </a:ln>
            <a:effectLst/>
          </p:spPr>
        </p:cxnSp>
        <p:sp>
          <p:nvSpPr>
            <p:cNvPr id="7" name="Text Box 273">
              <a:extLst>
                <a:ext uri="{FF2B5EF4-FFF2-40B4-BE49-F238E27FC236}">
                  <a16:creationId xmlns:a16="http://schemas.microsoft.com/office/drawing/2014/main" id="{9E167995-BEB0-D9AA-3FFD-AFF20784C6E7}"/>
                </a:ext>
              </a:extLst>
            </p:cNvPr>
            <p:cNvSpPr txBox="1"/>
            <p:nvPr/>
          </p:nvSpPr>
          <p:spPr>
            <a:xfrm>
              <a:off x="461702" y="2193687"/>
              <a:ext cx="527414" cy="332451"/>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RU</a:t>
              </a:r>
              <a:endParaRPr kumimoji="0" lang="en-GB" sz="11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86C695B-6CC9-2C34-7FDB-06DDE5D4B240}"/>
                </a:ext>
              </a:extLst>
            </p:cNvPr>
            <p:cNvSpPr/>
            <p:nvPr/>
          </p:nvSpPr>
          <p:spPr>
            <a:xfrm>
              <a:off x="268394" y="2048907"/>
              <a:ext cx="2264889" cy="750672"/>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Text Box 293">
              <a:extLst>
                <a:ext uri="{FF2B5EF4-FFF2-40B4-BE49-F238E27FC236}">
                  <a16:creationId xmlns:a16="http://schemas.microsoft.com/office/drawing/2014/main" id="{B6F08B4E-D2BF-0A78-0605-C5CB7AB18AAE}"/>
                </a:ext>
              </a:extLst>
            </p:cNvPr>
            <p:cNvSpPr txBox="1"/>
            <p:nvPr/>
          </p:nvSpPr>
          <p:spPr>
            <a:xfrm>
              <a:off x="1467477" y="2216547"/>
              <a:ext cx="511505" cy="460044"/>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 name="Arrow: Left-Right 9">
              <a:extLst>
                <a:ext uri="{FF2B5EF4-FFF2-40B4-BE49-F238E27FC236}">
                  <a16:creationId xmlns:a16="http://schemas.microsoft.com/office/drawing/2014/main" id="{8B130086-05C8-E887-A52A-9BB5BE3798F7}"/>
                </a:ext>
              </a:extLst>
            </p:cNvPr>
            <p:cNvSpPr/>
            <p:nvPr/>
          </p:nvSpPr>
          <p:spPr>
            <a:xfrm>
              <a:off x="1292228" y="2243217"/>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1" name="Arrow: Left-Right 10">
              <a:extLst>
                <a:ext uri="{FF2B5EF4-FFF2-40B4-BE49-F238E27FC236}">
                  <a16:creationId xmlns:a16="http://schemas.microsoft.com/office/drawing/2014/main" id="{C5B1B4F6-464B-78D7-55C6-9CD9EE9DF5A9}"/>
                </a:ext>
              </a:extLst>
            </p:cNvPr>
            <p:cNvSpPr/>
            <p:nvPr/>
          </p:nvSpPr>
          <p:spPr>
            <a:xfrm>
              <a:off x="1856264" y="2317641"/>
              <a:ext cx="29638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2" name="Text Box 299">
              <a:extLst>
                <a:ext uri="{FF2B5EF4-FFF2-40B4-BE49-F238E27FC236}">
                  <a16:creationId xmlns:a16="http://schemas.microsoft.com/office/drawing/2014/main" id="{9743F42B-D904-0C09-97CB-6B9BC10624D9}"/>
                </a:ext>
              </a:extLst>
            </p:cNvPr>
            <p:cNvSpPr txBox="1"/>
            <p:nvPr/>
          </p:nvSpPr>
          <p:spPr>
            <a:xfrm>
              <a:off x="4132729" y="2167464"/>
              <a:ext cx="501010" cy="460044"/>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3" name="Arrow: Left-Right 12">
              <a:extLst>
                <a:ext uri="{FF2B5EF4-FFF2-40B4-BE49-F238E27FC236}">
                  <a16:creationId xmlns:a16="http://schemas.microsoft.com/office/drawing/2014/main" id="{AFE572C3-62AA-EE3F-A25A-B3DF50683D0D}"/>
                </a:ext>
              </a:extLst>
            </p:cNvPr>
            <p:cNvSpPr/>
            <p:nvPr/>
          </p:nvSpPr>
          <p:spPr>
            <a:xfrm>
              <a:off x="869346" y="2254647"/>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4" name="Arrow: Left-Right 13">
              <a:extLst>
                <a:ext uri="{FF2B5EF4-FFF2-40B4-BE49-F238E27FC236}">
                  <a16:creationId xmlns:a16="http://schemas.microsoft.com/office/drawing/2014/main" id="{294EE5EA-E273-A2FC-7D79-9D00F1FA21F8}"/>
                </a:ext>
              </a:extLst>
            </p:cNvPr>
            <p:cNvSpPr/>
            <p:nvPr/>
          </p:nvSpPr>
          <p:spPr>
            <a:xfrm>
              <a:off x="4537986" y="2203346"/>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5" name="Arrow: Left-Right 14">
              <a:extLst>
                <a:ext uri="{FF2B5EF4-FFF2-40B4-BE49-F238E27FC236}">
                  <a16:creationId xmlns:a16="http://schemas.microsoft.com/office/drawing/2014/main" id="{4EC7530F-D290-D00B-AA76-53BF8BD5AA7D}"/>
                </a:ext>
              </a:extLst>
            </p:cNvPr>
            <p:cNvSpPr/>
            <p:nvPr/>
          </p:nvSpPr>
          <p:spPr>
            <a:xfrm>
              <a:off x="3946052" y="2297004"/>
              <a:ext cx="245113" cy="199895"/>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D2F42299-7CFF-E36C-93EF-27C0ADF93017}"/>
                </a:ext>
              </a:extLst>
            </p:cNvPr>
            <p:cNvCxnSpPr>
              <a:cxnSpLocks/>
              <a:stCxn id="11" idx="7"/>
              <a:endCxn id="15" idx="3"/>
            </p:cNvCxnSpPr>
            <p:nvPr/>
          </p:nvCxnSpPr>
          <p:spPr>
            <a:xfrm flipV="1">
              <a:off x="2152646" y="2396952"/>
              <a:ext cx="1793406" cy="20637"/>
            </a:xfrm>
            <a:prstGeom prst="line">
              <a:avLst/>
            </a:prstGeom>
            <a:noFill/>
            <a:ln w="6350" cap="flat" cmpd="sng" algn="ctr">
              <a:solidFill>
                <a:srgbClr val="4472C4"/>
              </a:solidFill>
              <a:prstDash val="solid"/>
              <a:miter lim="800000"/>
            </a:ln>
            <a:effectLst/>
          </p:spPr>
        </p:cxnSp>
        <p:sp>
          <p:nvSpPr>
            <p:cNvPr id="17" name="Arrow: Left-Right 16">
              <a:extLst>
                <a:ext uri="{FF2B5EF4-FFF2-40B4-BE49-F238E27FC236}">
                  <a16:creationId xmlns:a16="http://schemas.microsoft.com/office/drawing/2014/main" id="{C769A524-BD2E-CBFD-EE92-9B2662F31E86}"/>
                </a:ext>
              </a:extLst>
            </p:cNvPr>
            <p:cNvSpPr/>
            <p:nvPr/>
          </p:nvSpPr>
          <p:spPr>
            <a:xfrm>
              <a:off x="4549247" y="2411304"/>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48145C07-086F-5ADC-ED23-46053F01EAC8}"/>
                </a:ext>
              </a:extLst>
            </p:cNvPr>
            <p:cNvCxnSpPr>
              <a:cxnSpLocks/>
              <a:stCxn id="20" idx="3"/>
              <a:endCxn id="14" idx="7"/>
            </p:cNvCxnSpPr>
            <p:nvPr/>
          </p:nvCxnSpPr>
          <p:spPr>
            <a:xfrm flipH="1" flipV="1">
              <a:off x="4834368" y="2303294"/>
              <a:ext cx="653865" cy="14347"/>
            </a:xfrm>
            <a:prstGeom prst="line">
              <a:avLst/>
            </a:prstGeom>
            <a:noFill/>
            <a:ln w="6350" cap="flat" cmpd="sng" algn="ctr">
              <a:solidFill>
                <a:srgbClr val="4472C4"/>
              </a:solidFill>
              <a:prstDash val="solid"/>
              <a:miter lim="800000"/>
            </a:ln>
            <a:effectLst/>
          </p:spPr>
        </p:cxnSp>
        <p:sp>
          <p:nvSpPr>
            <p:cNvPr id="19" name="Arrow: Left-Right 18">
              <a:extLst>
                <a:ext uri="{FF2B5EF4-FFF2-40B4-BE49-F238E27FC236}">
                  <a16:creationId xmlns:a16="http://schemas.microsoft.com/office/drawing/2014/main" id="{C69B68A3-A1A8-EB65-E163-F3E46067440C}"/>
                </a:ext>
              </a:extLst>
            </p:cNvPr>
            <p:cNvSpPr/>
            <p:nvPr/>
          </p:nvSpPr>
          <p:spPr>
            <a:xfrm>
              <a:off x="1303658" y="2448957"/>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20" name="Arrow: Left-Right 19">
              <a:extLst>
                <a:ext uri="{FF2B5EF4-FFF2-40B4-BE49-F238E27FC236}">
                  <a16:creationId xmlns:a16="http://schemas.microsoft.com/office/drawing/2014/main" id="{02C8EDC9-5911-4572-029D-DE47F5B95A7B}"/>
                </a:ext>
              </a:extLst>
            </p:cNvPr>
            <p:cNvSpPr/>
            <p:nvPr/>
          </p:nvSpPr>
          <p:spPr>
            <a:xfrm>
              <a:off x="5488233" y="2217693"/>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21" name="Text Box 279">
              <a:extLst>
                <a:ext uri="{FF2B5EF4-FFF2-40B4-BE49-F238E27FC236}">
                  <a16:creationId xmlns:a16="http://schemas.microsoft.com/office/drawing/2014/main" id="{D38FB882-26A3-F29F-CC67-CC492BBD2A28}"/>
                </a:ext>
              </a:extLst>
            </p:cNvPr>
            <p:cNvSpPr txBox="1"/>
            <p:nvPr/>
          </p:nvSpPr>
          <p:spPr>
            <a:xfrm>
              <a:off x="2619078" y="2054622"/>
              <a:ext cx="1038792" cy="4000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“Packet switched”</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5179" name="Group 5178">
            <a:extLst>
              <a:ext uri="{FF2B5EF4-FFF2-40B4-BE49-F238E27FC236}">
                <a16:creationId xmlns:a16="http://schemas.microsoft.com/office/drawing/2014/main" id="{F6AA74D1-8155-829D-8DC2-921D8ADCCA28}"/>
              </a:ext>
            </a:extLst>
          </p:cNvPr>
          <p:cNvGrpSpPr/>
          <p:nvPr/>
        </p:nvGrpSpPr>
        <p:grpSpPr>
          <a:xfrm>
            <a:off x="454371" y="3179264"/>
            <a:ext cx="5437894" cy="472824"/>
            <a:chOff x="454371" y="3179264"/>
            <a:chExt cx="5437894" cy="472824"/>
          </a:xfrm>
        </p:grpSpPr>
        <p:cxnSp>
          <p:nvCxnSpPr>
            <p:cNvPr id="115" name="Straight Connector 114">
              <a:extLst>
                <a:ext uri="{FF2B5EF4-FFF2-40B4-BE49-F238E27FC236}">
                  <a16:creationId xmlns:a16="http://schemas.microsoft.com/office/drawing/2014/main" id="{8AC5A2D9-2CB9-7796-6BB2-FD87BBEED50D}"/>
                </a:ext>
              </a:extLst>
            </p:cNvPr>
            <p:cNvCxnSpPr>
              <a:cxnSpLocks/>
            </p:cNvCxnSpPr>
            <p:nvPr/>
          </p:nvCxnSpPr>
          <p:spPr>
            <a:xfrm flipH="1" flipV="1">
              <a:off x="4235008" y="3489342"/>
              <a:ext cx="225081" cy="90789"/>
            </a:xfrm>
            <a:prstGeom prst="line">
              <a:avLst/>
            </a:prstGeom>
            <a:noFill/>
            <a:ln w="6350" cap="flat" cmpd="sng" algn="ctr">
              <a:solidFill>
                <a:srgbClr val="4472C4"/>
              </a:solidFill>
              <a:prstDash val="solid"/>
              <a:miter lim="800000"/>
            </a:ln>
            <a:effectLst/>
          </p:spPr>
        </p:cxnSp>
        <p:grpSp>
          <p:nvGrpSpPr>
            <p:cNvPr id="5178" name="Group 5177">
              <a:extLst>
                <a:ext uri="{FF2B5EF4-FFF2-40B4-BE49-F238E27FC236}">
                  <a16:creationId xmlns:a16="http://schemas.microsoft.com/office/drawing/2014/main" id="{C4791A5F-C9BB-D2E3-C0CB-2492806C5DBC}"/>
                </a:ext>
              </a:extLst>
            </p:cNvPr>
            <p:cNvGrpSpPr/>
            <p:nvPr/>
          </p:nvGrpSpPr>
          <p:grpSpPr>
            <a:xfrm>
              <a:off x="454371" y="3179264"/>
              <a:ext cx="5437894" cy="472824"/>
              <a:chOff x="454371" y="3179264"/>
              <a:chExt cx="5437894" cy="472824"/>
            </a:xfrm>
          </p:grpSpPr>
          <p:sp>
            <p:nvSpPr>
              <p:cNvPr id="95" name="Trapezoid 94">
                <a:extLst>
                  <a:ext uri="{FF2B5EF4-FFF2-40B4-BE49-F238E27FC236}">
                    <a16:creationId xmlns:a16="http://schemas.microsoft.com/office/drawing/2014/main" id="{BF8D1DFF-2761-FCB2-092E-CDDFB5D0082C}"/>
                  </a:ext>
                </a:extLst>
              </p:cNvPr>
              <p:cNvSpPr/>
              <p:nvPr/>
            </p:nvSpPr>
            <p:spPr>
              <a:xfrm rot="16200000">
                <a:off x="3940246" y="3292158"/>
                <a:ext cx="339621" cy="215190"/>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nvGrpSpPr>
              <p:cNvPr id="5176" name="Group 5175">
                <a:extLst>
                  <a:ext uri="{FF2B5EF4-FFF2-40B4-BE49-F238E27FC236}">
                    <a16:creationId xmlns:a16="http://schemas.microsoft.com/office/drawing/2014/main" id="{4F179888-06FC-F772-1B21-1E74BB2506B9}"/>
                  </a:ext>
                </a:extLst>
              </p:cNvPr>
              <p:cNvGrpSpPr/>
              <p:nvPr/>
            </p:nvGrpSpPr>
            <p:grpSpPr>
              <a:xfrm>
                <a:off x="454371" y="3179264"/>
                <a:ext cx="5437894" cy="472824"/>
                <a:chOff x="454371" y="3179264"/>
                <a:chExt cx="5437894" cy="472824"/>
              </a:xfrm>
            </p:grpSpPr>
            <p:grpSp>
              <p:nvGrpSpPr>
                <p:cNvPr id="27" name="Group 26">
                  <a:extLst>
                    <a:ext uri="{FF2B5EF4-FFF2-40B4-BE49-F238E27FC236}">
                      <a16:creationId xmlns:a16="http://schemas.microsoft.com/office/drawing/2014/main" id="{47E100CB-A7EB-6576-7260-444C62D4ABEE}"/>
                    </a:ext>
                  </a:extLst>
                </p:cNvPr>
                <p:cNvGrpSpPr/>
                <p:nvPr/>
              </p:nvGrpSpPr>
              <p:grpSpPr>
                <a:xfrm>
                  <a:off x="454371" y="3179264"/>
                  <a:ext cx="4777970" cy="472824"/>
                  <a:chOff x="419039" y="2048907"/>
                  <a:chExt cx="4777970" cy="750672"/>
                </a:xfrm>
              </p:grpSpPr>
              <p:sp>
                <p:nvSpPr>
                  <p:cNvPr id="29" name="Text Box 273">
                    <a:extLst>
                      <a:ext uri="{FF2B5EF4-FFF2-40B4-BE49-F238E27FC236}">
                        <a16:creationId xmlns:a16="http://schemas.microsoft.com/office/drawing/2014/main" id="{91F3618C-11FB-A534-48EC-A8CB42601502}"/>
                      </a:ext>
                    </a:extLst>
                  </p:cNvPr>
                  <p:cNvSpPr txBox="1"/>
                  <p:nvPr/>
                </p:nvSpPr>
                <p:spPr>
                  <a:xfrm>
                    <a:off x="528337" y="2254647"/>
                    <a:ext cx="458246" cy="332450"/>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RU</a:t>
                    </a:r>
                    <a:endParaRPr kumimoji="0" lang="en-GB" sz="11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99A037AA-67A5-C518-6537-731321D9D1FE}"/>
                      </a:ext>
                    </a:extLst>
                  </p:cNvPr>
                  <p:cNvSpPr/>
                  <p:nvPr/>
                </p:nvSpPr>
                <p:spPr>
                  <a:xfrm>
                    <a:off x="419039" y="2048907"/>
                    <a:ext cx="2016017" cy="750672"/>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Text Box 299">
                    <a:extLst>
                      <a:ext uri="{FF2B5EF4-FFF2-40B4-BE49-F238E27FC236}">
                        <a16:creationId xmlns:a16="http://schemas.microsoft.com/office/drawing/2014/main" id="{645C58D5-C1B3-A277-B05A-5445F64F47C9}"/>
                      </a:ext>
                    </a:extLst>
                  </p:cNvPr>
                  <p:cNvSpPr txBox="1"/>
                  <p:nvPr/>
                </p:nvSpPr>
                <p:spPr>
                  <a:xfrm>
                    <a:off x="4695999" y="2087610"/>
                    <a:ext cx="501010" cy="460044"/>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5" name="Arrow: Left-Right 34">
                    <a:extLst>
                      <a:ext uri="{FF2B5EF4-FFF2-40B4-BE49-F238E27FC236}">
                        <a16:creationId xmlns:a16="http://schemas.microsoft.com/office/drawing/2014/main" id="{A2050CC6-A31D-F091-958C-BE14082A520B}"/>
                      </a:ext>
                    </a:extLst>
                  </p:cNvPr>
                  <p:cNvSpPr/>
                  <p:nvPr/>
                </p:nvSpPr>
                <p:spPr>
                  <a:xfrm>
                    <a:off x="869346" y="2326737"/>
                    <a:ext cx="296382" cy="199895"/>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5D2A615C-9317-1988-971B-1BFFA5831A9E}"/>
                      </a:ext>
                    </a:extLst>
                  </p:cNvPr>
                  <p:cNvCxnSpPr>
                    <a:cxnSpLocks/>
                    <a:stCxn id="1032" idx="0"/>
                    <a:endCxn id="95" idx="0"/>
                  </p:cNvCxnSpPr>
                  <p:nvPr/>
                </p:nvCxnSpPr>
                <p:spPr>
                  <a:xfrm>
                    <a:off x="1668807" y="2380151"/>
                    <a:ext cx="2298322" cy="18812"/>
                  </a:xfrm>
                  <a:prstGeom prst="line">
                    <a:avLst/>
                  </a:prstGeom>
                  <a:noFill/>
                  <a:ln w="6350" cap="flat" cmpd="sng" algn="ctr">
                    <a:solidFill>
                      <a:srgbClr val="4472C4"/>
                    </a:solidFill>
                    <a:prstDash val="solid"/>
                    <a:miter lim="800000"/>
                  </a:ln>
                  <a:effectLst/>
                </p:spPr>
              </p:cxnSp>
            </p:grpSp>
            <p:grpSp>
              <p:nvGrpSpPr>
                <p:cNvPr id="5175" name="Group 5174">
                  <a:extLst>
                    <a:ext uri="{FF2B5EF4-FFF2-40B4-BE49-F238E27FC236}">
                      <a16:creationId xmlns:a16="http://schemas.microsoft.com/office/drawing/2014/main" id="{6067B39C-9BA8-10AF-F44B-FE204152BD02}"/>
                    </a:ext>
                  </a:extLst>
                </p:cNvPr>
                <p:cNvGrpSpPr/>
                <p:nvPr/>
              </p:nvGrpSpPr>
              <p:grpSpPr>
                <a:xfrm>
                  <a:off x="1198515" y="3179264"/>
                  <a:ext cx="4693750" cy="378450"/>
                  <a:chOff x="1198515" y="3179264"/>
                  <a:chExt cx="4693750" cy="378450"/>
                </a:xfrm>
              </p:grpSpPr>
              <p:cxnSp>
                <p:nvCxnSpPr>
                  <p:cNvPr id="114" name="Straight Connector 113">
                    <a:extLst>
                      <a:ext uri="{FF2B5EF4-FFF2-40B4-BE49-F238E27FC236}">
                        <a16:creationId xmlns:a16="http://schemas.microsoft.com/office/drawing/2014/main" id="{2775FB20-49F6-D881-8B37-6F4F44B8BA61}"/>
                      </a:ext>
                    </a:extLst>
                  </p:cNvPr>
                  <p:cNvCxnSpPr>
                    <a:cxnSpLocks/>
                    <a:stCxn id="95" idx="2"/>
                    <a:endCxn id="43" idx="7"/>
                  </p:cNvCxnSpPr>
                  <p:nvPr/>
                </p:nvCxnSpPr>
                <p:spPr>
                  <a:xfrm flipV="1">
                    <a:off x="4217652" y="3331853"/>
                    <a:ext cx="1674613" cy="67900"/>
                  </a:xfrm>
                  <a:prstGeom prst="line">
                    <a:avLst/>
                  </a:prstGeom>
                  <a:noFill/>
                  <a:ln w="6350" cap="flat" cmpd="sng" algn="ctr">
                    <a:solidFill>
                      <a:srgbClr val="4472C4"/>
                    </a:solidFill>
                    <a:prstDash val="solid"/>
                    <a:miter lim="800000"/>
                  </a:ln>
                  <a:effectLst/>
                </p:spPr>
              </p:cxnSp>
              <p:sp>
                <p:nvSpPr>
                  <p:cNvPr id="43" name="Arrow: Left-Right 42">
                    <a:extLst>
                      <a:ext uri="{FF2B5EF4-FFF2-40B4-BE49-F238E27FC236}">
                        <a16:creationId xmlns:a16="http://schemas.microsoft.com/office/drawing/2014/main" id="{0022DD53-78A4-31DD-B217-82F6D1CA5C67}"/>
                      </a:ext>
                    </a:extLst>
                  </p:cNvPr>
                  <p:cNvSpPr/>
                  <p:nvPr/>
                </p:nvSpPr>
                <p:spPr>
                  <a:xfrm>
                    <a:off x="5595883" y="3258037"/>
                    <a:ext cx="296382" cy="147632"/>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44" name="Arrow: Left-Right 43">
                    <a:extLst>
                      <a:ext uri="{FF2B5EF4-FFF2-40B4-BE49-F238E27FC236}">
                        <a16:creationId xmlns:a16="http://schemas.microsoft.com/office/drawing/2014/main" id="{62F012B1-C525-C8D3-5811-FBF520A0960D}"/>
                      </a:ext>
                    </a:extLst>
                  </p:cNvPr>
                  <p:cNvSpPr/>
                  <p:nvPr/>
                </p:nvSpPr>
                <p:spPr>
                  <a:xfrm>
                    <a:off x="5153887" y="3258037"/>
                    <a:ext cx="296382" cy="147632"/>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16" name="Straight Connector 115">
                    <a:extLst>
                      <a:ext uri="{FF2B5EF4-FFF2-40B4-BE49-F238E27FC236}">
                        <a16:creationId xmlns:a16="http://schemas.microsoft.com/office/drawing/2014/main" id="{69CE5082-A891-D92F-A4C5-804CD8683DC5}"/>
                      </a:ext>
                    </a:extLst>
                  </p:cNvPr>
                  <p:cNvCxnSpPr>
                    <a:cxnSpLocks/>
                  </p:cNvCxnSpPr>
                  <p:nvPr/>
                </p:nvCxnSpPr>
                <p:spPr>
                  <a:xfrm flipH="1">
                    <a:off x="4235008" y="3179264"/>
                    <a:ext cx="185688" cy="146566"/>
                  </a:xfrm>
                  <a:prstGeom prst="line">
                    <a:avLst/>
                  </a:prstGeom>
                  <a:noFill/>
                  <a:ln w="6350" cap="flat" cmpd="sng" algn="ctr">
                    <a:solidFill>
                      <a:srgbClr val="4472C4"/>
                    </a:solidFill>
                    <a:prstDash val="solid"/>
                    <a:miter lim="800000"/>
                  </a:ln>
                  <a:effectLst/>
                </p:spPr>
              </p:cxnSp>
              <p:sp>
                <p:nvSpPr>
                  <p:cNvPr id="118" name="Arrow: Left-Right 117">
                    <a:extLst>
                      <a:ext uri="{FF2B5EF4-FFF2-40B4-BE49-F238E27FC236}">
                        <a16:creationId xmlns:a16="http://schemas.microsoft.com/office/drawing/2014/main" id="{1D0D4EB8-70FB-34DE-7916-24C6D0A9B283}"/>
                      </a:ext>
                    </a:extLst>
                  </p:cNvPr>
                  <p:cNvSpPr/>
                  <p:nvPr/>
                </p:nvSpPr>
                <p:spPr>
                  <a:xfrm>
                    <a:off x="4511185" y="3312926"/>
                    <a:ext cx="333437" cy="137378"/>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32" name="Trapezoid 1031">
                    <a:extLst>
                      <a:ext uri="{FF2B5EF4-FFF2-40B4-BE49-F238E27FC236}">
                        <a16:creationId xmlns:a16="http://schemas.microsoft.com/office/drawing/2014/main" id="{E357F57F-9B2D-B4FA-005A-83CE0C707B46}"/>
                      </a:ext>
                    </a:extLst>
                  </p:cNvPr>
                  <p:cNvSpPr/>
                  <p:nvPr/>
                </p:nvSpPr>
                <p:spPr>
                  <a:xfrm rot="5400000">
                    <a:off x="1426734" y="3280309"/>
                    <a:ext cx="339621" cy="215190"/>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5128" name="Straight Connector 5127">
                    <a:extLst>
                      <a:ext uri="{FF2B5EF4-FFF2-40B4-BE49-F238E27FC236}">
                        <a16:creationId xmlns:a16="http://schemas.microsoft.com/office/drawing/2014/main" id="{A9C57C0A-85F4-AE42-7E75-D19A1752B5E4}"/>
                      </a:ext>
                    </a:extLst>
                  </p:cNvPr>
                  <p:cNvCxnSpPr>
                    <a:cxnSpLocks/>
                    <a:stCxn id="35" idx="7"/>
                    <a:endCxn id="1032" idx="2"/>
                  </p:cNvCxnSpPr>
                  <p:nvPr/>
                </p:nvCxnSpPr>
                <p:spPr>
                  <a:xfrm flipV="1">
                    <a:off x="1201060" y="3387904"/>
                    <a:ext cx="287889" cy="29310"/>
                  </a:xfrm>
                  <a:prstGeom prst="line">
                    <a:avLst/>
                  </a:prstGeom>
                  <a:noFill/>
                  <a:ln w="6350" cap="flat" cmpd="sng" algn="ctr">
                    <a:solidFill>
                      <a:srgbClr val="4472C4"/>
                    </a:solidFill>
                    <a:prstDash val="solid"/>
                    <a:miter lim="800000"/>
                  </a:ln>
                  <a:effectLst/>
                </p:spPr>
              </p:cxnSp>
              <p:cxnSp>
                <p:nvCxnSpPr>
                  <p:cNvPr id="5131" name="Straight Connector 5130">
                    <a:extLst>
                      <a:ext uri="{FF2B5EF4-FFF2-40B4-BE49-F238E27FC236}">
                        <a16:creationId xmlns:a16="http://schemas.microsoft.com/office/drawing/2014/main" id="{F466641B-00AD-F607-7B63-111DB1DEFF1E}"/>
                      </a:ext>
                    </a:extLst>
                  </p:cNvPr>
                  <p:cNvCxnSpPr>
                    <a:cxnSpLocks/>
                  </p:cNvCxnSpPr>
                  <p:nvPr/>
                </p:nvCxnSpPr>
                <p:spPr>
                  <a:xfrm flipH="1">
                    <a:off x="1198515" y="3509925"/>
                    <a:ext cx="272100" cy="27810"/>
                  </a:xfrm>
                  <a:prstGeom prst="line">
                    <a:avLst/>
                  </a:prstGeom>
                  <a:noFill/>
                  <a:ln w="6350" cap="flat" cmpd="sng" algn="ctr">
                    <a:solidFill>
                      <a:srgbClr val="4472C4"/>
                    </a:solidFill>
                    <a:prstDash val="solid"/>
                    <a:miter lim="800000"/>
                  </a:ln>
                  <a:effectLst/>
                </p:spPr>
              </p:cxnSp>
              <p:cxnSp>
                <p:nvCxnSpPr>
                  <p:cNvPr id="5132" name="Straight Connector 5131">
                    <a:extLst>
                      <a:ext uri="{FF2B5EF4-FFF2-40B4-BE49-F238E27FC236}">
                        <a16:creationId xmlns:a16="http://schemas.microsoft.com/office/drawing/2014/main" id="{B6B068AF-74B9-0FCA-57A6-5594D5592869}"/>
                      </a:ext>
                    </a:extLst>
                  </p:cNvPr>
                  <p:cNvCxnSpPr>
                    <a:cxnSpLocks/>
                  </p:cNvCxnSpPr>
                  <p:nvPr/>
                </p:nvCxnSpPr>
                <p:spPr>
                  <a:xfrm flipH="1" flipV="1">
                    <a:off x="1270930" y="3263851"/>
                    <a:ext cx="215190" cy="36827"/>
                  </a:xfrm>
                  <a:prstGeom prst="line">
                    <a:avLst/>
                  </a:prstGeom>
                  <a:noFill/>
                  <a:ln w="6350" cap="flat" cmpd="sng" algn="ctr">
                    <a:solidFill>
                      <a:srgbClr val="4472C4"/>
                    </a:solidFill>
                    <a:prstDash val="solid"/>
                    <a:miter lim="800000"/>
                  </a:ln>
                  <a:effectLst/>
                </p:spPr>
              </p:cxnSp>
              <p:sp>
                <p:nvSpPr>
                  <p:cNvPr id="5143" name="Text Box 279">
                    <a:extLst>
                      <a:ext uri="{FF2B5EF4-FFF2-40B4-BE49-F238E27FC236}">
                        <a16:creationId xmlns:a16="http://schemas.microsoft.com/office/drawing/2014/main" id="{950A0DDE-CC6B-EB1A-E884-0EEB3200B7D7}"/>
                      </a:ext>
                    </a:extLst>
                  </p:cNvPr>
                  <p:cNvSpPr txBox="1"/>
                  <p:nvPr/>
                </p:nvSpPr>
                <p:spPr>
                  <a:xfrm>
                    <a:off x="2660678" y="3194508"/>
                    <a:ext cx="1038792" cy="27468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“Semi-passive WDM”</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grpSp>
      </p:grpSp>
      <p:grpSp>
        <p:nvGrpSpPr>
          <p:cNvPr id="5177" name="Group 5176">
            <a:extLst>
              <a:ext uri="{FF2B5EF4-FFF2-40B4-BE49-F238E27FC236}">
                <a16:creationId xmlns:a16="http://schemas.microsoft.com/office/drawing/2014/main" id="{B17C5CA9-09C8-C1E2-6CF4-19C32023A8F5}"/>
              </a:ext>
            </a:extLst>
          </p:cNvPr>
          <p:cNvGrpSpPr/>
          <p:nvPr/>
        </p:nvGrpSpPr>
        <p:grpSpPr>
          <a:xfrm>
            <a:off x="454371" y="2300618"/>
            <a:ext cx="8539458" cy="1859902"/>
            <a:chOff x="454371" y="2300618"/>
            <a:chExt cx="8539458" cy="1859902"/>
          </a:xfrm>
        </p:grpSpPr>
        <p:sp>
          <p:nvSpPr>
            <p:cNvPr id="22" name="Text Box 274">
              <a:extLst>
                <a:ext uri="{FF2B5EF4-FFF2-40B4-BE49-F238E27FC236}">
                  <a16:creationId xmlns:a16="http://schemas.microsoft.com/office/drawing/2014/main" id="{DF7DE042-E5AF-53FB-DFA8-3707B3C49156}"/>
                </a:ext>
              </a:extLst>
            </p:cNvPr>
            <p:cNvSpPr txBox="1"/>
            <p:nvPr/>
          </p:nvSpPr>
          <p:spPr>
            <a:xfrm>
              <a:off x="5851134" y="2653898"/>
              <a:ext cx="786516" cy="775102"/>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100" b="1" noProof="0" dirty="0">
                  <a:solidFill>
                    <a:srgbClr val="FFFFFF"/>
                  </a:solidFill>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noProof="0" dirty="0">
                  <a:solidFill>
                    <a:srgbClr val="FFFFFF"/>
                  </a:solidFill>
                  <a:latin typeface="Calibri" panose="020F0502020204030204" pitchFamily="34" charset="0"/>
                  <a:ea typeface="Calibri" panose="020F0502020204030204" pitchFamily="34" charset="0"/>
                  <a:cs typeface="Arial" panose="020B0604020202020204" pitchFamily="34" charset="0"/>
                </a:rPr>
                <a:t>    </a:t>
              </a:r>
              <a:r>
                <a:rPr kumimoji="0" lang="en-US" sz="11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vDU</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150" name="Arrow: Left-Right 5149">
              <a:extLst>
                <a:ext uri="{FF2B5EF4-FFF2-40B4-BE49-F238E27FC236}">
                  <a16:creationId xmlns:a16="http://schemas.microsoft.com/office/drawing/2014/main" id="{3CA1A70C-9BB8-4C22-DBFD-431C0F3DBDE8}"/>
                </a:ext>
              </a:extLst>
            </p:cNvPr>
            <p:cNvSpPr/>
            <p:nvPr/>
          </p:nvSpPr>
          <p:spPr>
            <a:xfrm>
              <a:off x="7616772" y="2991782"/>
              <a:ext cx="297020" cy="14814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grpSp>
          <p:nvGrpSpPr>
            <p:cNvPr id="5174" name="Group 5173">
              <a:extLst>
                <a:ext uri="{FF2B5EF4-FFF2-40B4-BE49-F238E27FC236}">
                  <a16:creationId xmlns:a16="http://schemas.microsoft.com/office/drawing/2014/main" id="{C0953E55-014B-E4F7-B120-6DB7D76F4E9D}"/>
                </a:ext>
              </a:extLst>
            </p:cNvPr>
            <p:cNvGrpSpPr/>
            <p:nvPr/>
          </p:nvGrpSpPr>
          <p:grpSpPr>
            <a:xfrm>
              <a:off x="454371" y="2300618"/>
              <a:ext cx="8539458" cy="1859902"/>
              <a:chOff x="454371" y="2300618"/>
              <a:chExt cx="8539458" cy="1859902"/>
            </a:xfrm>
          </p:grpSpPr>
          <p:sp>
            <p:nvSpPr>
              <p:cNvPr id="26" name="Title 2">
                <a:extLst>
                  <a:ext uri="{FF2B5EF4-FFF2-40B4-BE49-F238E27FC236}">
                    <a16:creationId xmlns:a16="http://schemas.microsoft.com/office/drawing/2014/main" id="{E0A570FA-F88C-99AD-61A0-4881ACD057AF}"/>
                  </a:ext>
                </a:extLst>
              </p:cNvPr>
              <p:cNvSpPr txBox="1">
                <a:spLocks/>
              </p:cNvSpPr>
              <p:nvPr/>
            </p:nvSpPr>
            <p:spPr bwMode="auto">
              <a:xfrm>
                <a:off x="6624026" y="2300618"/>
                <a:ext cx="2369803" cy="51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1" fontAlgn="base" hangingPunct="1">
                  <a:spcBef>
                    <a:spcPct val="0"/>
                  </a:spcBef>
                  <a:spcAft>
                    <a:spcPct val="0"/>
                  </a:spcAft>
                  <a:defRPr kumimoji="1" sz="2900" b="1" kern="1200">
                    <a:solidFill>
                      <a:srgbClr val="003182"/>
                    </a:solidFill>
                    <a:latin typeface="メイリオ" panose="020B0604030504040204" pitchFamily="50" charset="-128"/>
                    <a:ea typeface="メイリオ" panose="020B0604030504040204" pitchFamily="50" charset="-128"/>
                    <a:cs typeface="+mj-cs"/>
                  </a:defRPr>
                </a:lvl1pPr>
                <a:lvl2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2pPr>
                <a:lvl3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3pPr>
                <a:lvl4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4pPr>
                <a:lvl5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5pPr>
                <a:lvl6pPr marL="4572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6pPr>
                <a:lvl7pPr marL="9144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7pPr>
                <a:lvl8pPr marL="13716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8pPr>
                <a:lvl9pPr marL="18288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9pPr>
              </a:lstStyle>
              <a:p>
                <a:r>
                  <a:rPr lang="en-US" sz="1100" dirty="0"/>
                  <a:t>Cloud RAN</a:t>
                </a:r>
              </a:p>
            </p:txBody>
          </p:sp>
          <p:grpSp>
            <p:nvGrpSpPr>
              <p:cNvPr id="1052" name="Group 1051">
                <a:extLst>
                  <a:ext uri="{FF2B5EF4-FFF2-40B4-BE49-F238E27FC236}">
                    <a16:creationId xmlns:a16="http://schemas.microsoft.com/office/drawing/2014/main" id="{67CE2E7C-DF06-B585-BA42-8F5233714C2D}"/>
                  </a:ext>
                </a:extLst>
              </p:cNvPr>
              <p:cNvGrpSpPr/>
              <p:nvPr/>
            </p:nvGrpSpPr>
            <p:grpSpPr>
              <a:xfrm>
                <a:off x="454371" y="2635775"/>
                <a:ext cx="5106807" cy="490948"/>
                <a:chOff x="381426" y="2020133"/>
                <a:chExt cx="5106807" cy="779446"/>
              </a:xfrm>
            </p:grpSpPr>
            <p:cxnSp>
              <p:nvCxnSpPr>
                <p:cNvPr id="1053" name="Straight Connector 1052">
                  <a:extLst>
                    <a:ext uri="{FF2B5EF4-FFF2-40B4-BE49-F238E27FC236}">
                      <a16:creationId xmlns:a16="http://schemas.microsoft.com/office/drawing/2014/main" id="{EC2228CC-66D5-DC2C-0D43-90B7AB37730B}"/>
                    </a:ext>
                  </a:extLst>
                </p:cNvPr>
                <p:cNvCxnSpPr>
                  <a:cxnSpLocks/>
                  <a:stCxn id="1060" idx="7"/>
                  <a:endCxn id="1057" idx="3"/>
                </p:cNvCxnSpPr>
                <p:nvPr/>
              </p:nvCxnSpPr>
              <p:spPr>
                <a:xfrm flipV="1">
                  <a:off x="1165729" y="2343165"/>
                  <a:ext cx="126500" cy="11430"/>
                </a:xfrm>
                <a:prstGeom prst="line">
                  <a:avLst/>
                </a:prstGeom>
                <a:noFill/>
                <a:ln w="6350" cap="flat" cmpd="sng" algn="ctr">
                  <a:solidFill>
                    <a:srgbClr val="4472C4"/>
                  </a:solidFill>
                  <a:prstDash val="solid"/>
                  <a:miter lim="800000"/>
                </a:ln>
                <a:effectLst/>
              </p:spPr>
            </p:cxnSp>
            <p:sp>
              <p:nvSpPr>
                <p:cNvPr id="1054" name="Text Box 273">
                  <a:extLst>
                    <a:ext uri="{FF2B5EF4-FFF2-40B4-BE49-F238E27FC236}">
                      <a16:creationId xmlns:a16="http://schemas.microsoft.com/office/drawing/2014/main" id="{6756E11B-C593-0E5C-1DC2-DF5ACD2D8E69}"/>
                    </a:ext>
                  </a:extLst>
                </p:cNvPr>
                <p:cNvSpPr txBox="1"/>
                <p:nvPr/>
              </p:nvSpPr>
              <p:spPr>
                <a:xfrm>
                  <a:off x="461702" y="2193687"/>
                  <a:ext cx="527414" cy="332451"/>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RU</a:t>
                  </a:r>
                  <a:endParaRPr kumimoji="0" lang="en-GB" sz="11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55" name="Rectangle: Rounded Corners 1054">
                  <a:extLst>
                    <a:ext uri="{FF2B5EF4-FFF2-40B4-BE49-F238E27FC236}">
                      <a16:creationId xmlns:a16="http://schemas.microsoft.com/office/drawing/2014/main" id="{F8A0A63E-B85F-9D45-C75C-22AFE749B1FF}"/>
                    </a:ext>
                  </a:extLst>
                </p:cNvPr>
                <p:cNvSpPr/>
                <p:nvPr/>
              </p:nvSpPr>
              <p:spPr>
                <a:xfrm>
                  <a:off x="381426" y="2048907"/>
                  <a:ext cx="2005285" cy="750672"/>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056" name="Text Box 293">
                  <a:extLst>
                    <a:ext uri="{FF2B5EF4-FFF2-40B4-BE49-F238E27FC236}">
                      <a16:creationId xmlns:a16="http://schemas.microsoft.com/office/drawing/2014/main" id="{DAD30C4D-BC5D-4AE6-9C5A-0564C210B458}"/>
                    </a:ext>
                  </a:extLst>
                </p:cNvPr>
                <p:cNvSpPr txBox="1"/>
                <p:nvPr/>
              </p:nvSpPr>
              <p:spPr>
                <a:xfrm>
                  <a:off x="1467477" y="2216547"/>
                  <a:ext cx="511505" cy="460044"/>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57" name="Arrow: Left-Right 1056">
                  <a:extLst>
                    <a:ext uri="{FF2B5EF4-FFF2-40B4-BE49-F238E27FC236}">
                      <a16:creationId xmlns:a16="http://schemas.microsoft.com/office/drawing/2014/main" id="{4742C0E2-11FE-65F6-6EBE-20CC82F06D29}"/>
                    </a:ext>
                  </a:extLst>
                </p:cNvPr>
                <p:cNvSpPr/>
                <p:nvPr/>
              </p:nvSpPr>
              <p:spPr>
                <a:xfrm>
                  <a:off x="1292228" y="2243217"/>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58" name="Arrow: Left-Right 1057">
                  <a:extLst>
                    <a:ext uri="{FF2B5EF4-FFF2-40B4-BE49-F238E27FC236}">
                      <a16:creationId xmlns:a16="http://schemas.microsoft.com/office/drawing/2014/main" id="{8AAE19B7-6BF8-ABAB-1FE7-ACE27D912DD9}"/>
                    </a:ext>
                  </a:extLst>
                </p:cNvPr>
                <p:cNvSpPr/>
                <p:nvPr/>
              </p:nvSpPr>
              <p:spPr>
                <a:xfrm>
                  <a:off x="1856264" y="2317641"/>
                  <a:ext cx="296382" cy="199896"/>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59" name="Text Box 299">
                  <a:extLst>
                    <a:ext uri="{FF2B5EF4-FFF2-40B4-BE49-F238E27FC236}">
                      <a16:creationId xmlns:a16="http://schemas.microsoft.com/office/drawing/2014/main" id="{006D7E5C-CD1A-13C1-8853-3A71F96A7DDA}"/>
                    </a:ext>
                  </a:extLst>
                </p:cNvPr>
                <p:cNvSpPr txBox="1"/>
                <p:nvPr/>
              </p:nvSpPr>
              <p:spPr>
                <a:xfrm>
                  <a:off x="4658386" y="2174067"/>
                  <a:ext cx="501010" cy="460044"/>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60" name="Arrow: Left-Right 1059">
                  <a:extLst>
                    <a:ext uri="{FF2B5EF4-FFF2-40B4-BE49-F238E27FC236}">
                      <a16:creationId xmlns:a16="http://schemas.microsoft.com/office/drawing/2014/main" id="{6F6B805E-AAC3-443A-6847-0108BE23E7FF}"/>
                    </a:ext>
                  </a:extLst>
                </p:cNvPr>
                <p:cNvSpPr/>
                <p:nvPr/>
              </p:nvSpPr>
              <p:spPr>
                <a:xfrm>
                  <a:off x="869346" y="2254647"/>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62" name="Arrow: Left-Right 1061">
                  <a:extLst>
                    <a:ext uri="{FF2B5EF4-FFF2-40B4-BE49-F238E27FC236}">
                      <a16:creationId xmlns:a16="http://schemas.microsoft.com/office/drawing/2014/main" id="{FDEE5A79-A897-0F5D-BB56-7338C08CB13D}"/>
                    </a:ext>
                  </a:extLst>
                </p:cNvPr>
                <p:cNvSpPr/>
                <p:nvPr/>
              </p:nvSpPr>
              <p:spPr>
                <a:xfrm>
                  <a:off x="4469060" y="2287522"/>
                  <a:ext cx="245113" cy="19989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063" name="Straight Connector 1062">
                  <a:extLst>
                    <a:ext uri="{FF2B5EF4-FFF2-40B4-BE49-F238E27FC236}">
                      <a16:creationId xmlns:a16="http://schemas.microsoft.com/office/drawing/2014/main" id="{7233B637-F31C-6F43-0C91-724380E20916}"/>
                    </a:ext>
                  </a:extLst>
                </p:cNvPr>
                <p:cNvCxnSpPr>
                  <a:cxnSpLocks/>
                  <a:stCxn id="1058" idx="7"/>
                  <a:endCxn id="1062" idx="3"/>
                </p:cNvCxnSpPr>
                <p:nvPr/>
              </p:nvCxnSpPr>
              <p:spPr>
                <a:xfrm flipV="1">
                  <a:off x="2152646" y="2387470"/>
                  <a:ext cx="2316414" cy="30119"/>
                </a:xfrm>
                <a:prstGeom prst="line">
                  <a:avLst/>
                </a:prstGeom>
                <a:noFill/>
                <a:ln w="6350" cap="flat" cmpd="sng" algn="ctr">
                  <a:solidFill>
                    <a:srgbClr val="4472C4"/>
                  </a:solidFill>
                  <a:prstDash val="solid"/>
                  <a:miter lim="800000"/>
                </a:ln>
                <a:effectLst/>
              </p:spPr>
            </p:cxnSp>
            <p:cxnSp>
              <p:nvCxnSpPr>
                <p:cNvPr id="1065" name="Straight Connector 1064">
                  <a:extLst>
                    <a:ext uri="{FF2B5EF4-FFF2-40B4-BE49-F238E27FC236}">
                      <a16:creationId xmlns:a16="http://schemas.microsoft.com/office/drawing/2014/main" id="{8769377A-57F0-7878-88B9-4EB4249AB2A5}"/>
                    </a:ext>
                  </a:extLst>
                </p:cNvPr>
                <p:cNvCxnSpPr>
                  <a:cxnSpLocks/>
                </p:cNvCxnSpPr>
                <p:nvPr/>
              </p:nvCxnSpPr>
              <p:spPr>
                <a:xfrm flipH="1" flipV="1">
                  <a:off x="4834368" y="2303294"/>
                  <a:ext cx="653865" cy="14347"/>
                </a:xfrm>
                <a:prstGeom prst="line">
                  <a:avLst/>
                </a:prstGeom>
                <a:noFill/>
                <a:ln w="6350" cap="flat" cmpd="sng" algn="ctr">
                  <a:solidFill>
                    <a:srgbClr val="4472C4"/>
                  </a:solidFill>
                  <a:prstDash val="solid"/>
                  <a:miter lim="800000"/>
                </a:ln>
                <a:effectLst/>
              </p:spPr>
            </p:cxnSp>
            <p:sp>
              <p:nvSpPr>
                <p:cNvPr id="1066" name="Arrow: Left-Right 1065">
                  <a:extLst>
                    <a:ext uri="{FF2B5EF4-FFF2-40B4-BE49-F238E27FC236}">
                      <a16:creationId xmlns:a16="http://schemas.microsoft.com/office/drawing/2014/main" id="{7D30D79D-C436-D391-19AB-D6944E749634}"/>
                    </a:ext>
                  </a:extLst>
                </p:cNvPr>
                <p:cNvSpPr/>
                <p:nvPr/>
              </p:nvSpPr>
              <p:spPr>
                <a:xfrm>
                  <a:off x="1303658" y="2448957"/>
                  <a:ext cx="296382" cy="199896"/>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68" name="Text Box 279">
                  <a:extLst>
                    <a:ext uri="{FF2B5EF4-FFF2-40B4-BE49-F238E27FC236}">
                      <a16:creationId xmlns:a16="http://schemas.microsoft.com/office/drawing/2014/main" id="{1C649689-824A-7757-21D2-733E09A24C22}"/>
                    </a:ext>
                  </a:extLst>
                </p:cNvPr>
                <p:cNvSpPr txBox="1"/>
                <p:nvPr/>
              </p:nvSpPr>
              <p:spPr>
                <a:xfrm>
                  <a:off x="2556184" y="2020133"/>
                  <a:ext cx="1038792" cy="40004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“Packet switched”</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23" name="Arrow: Left-Right 22">
                <a:extLst>
                  <a:ext uri="{FF2B5EF4-FFF2-40B4-BE49-F238E27FC236}">
                    <a16:creationId xmlns:a16="http://schemas.microsoft.com/office/drawing/2014/main" id="{18A9889D-BE90-AB2E-E74E-29EA4CB8D253}"/>
                  </a:ext>
                </a:extLst>
              </p:cNvPr>
              <p:cNvSpPr/>
              <p:nvPr/>
            </p:nvSpPr>
            <p:spPr>
              <a:xfrm>
                <a:off x="6509291" y="2983621"/>
                <a:ext cx="296382" cy="147632"/>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24" name="Arrow: Left-Right 23">
                <a:extLst>
                  <a:ext uri="{FF2B5EF4-FFF2-40B4-BE49-F238E27FC236}">
                    <a16:creationId xmlns:a16="http://schemas.microsoft.com/office/drawing/2014/main" id="{3531C051-20EC-6B55-6852-94771B9C9E1D}"/>
                  </a:ext>
                </a:extLst>
              </p:cNvPr>
              <p:cNvSpPr/>
              <p:nvPr/>
            </p:nvSpPr>
            <p:spPr>
              <a:xfrm>
                <a:off x="5587583" y="2758246"/>
                <a:ext cx="296382" cy="147632"/>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25" name="Arrow: Left-Right 24">
                <a:extLst>
                  <a:ext uri="{FF2B5EF4-FFF2-40B4-BE49-F238E27FC236}">
                    <a16:creationId xmlns:a16="http://schemas.microsoft.com/office/drawing/2014/main" id="{AB56C60B-8C7D-8D5C-D6DD-0B9FF3089729}"/>
                  </a:ext>
                </a:extLst>
              </p:cNvPr>
              <p:cNvSpPr/>
              <p:nvPr/>
            </p:nvSpPr>
            <p:spPr>
              <a:xfrm>
                <a:off x="5153887" y="2776288"/>
                <a:ext cx="296382" cy="147632"/>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5141" name="Rectangle: Rounded Corners 5140">
                <a:extLst>
                  <a:ext uri="{FF2B5EF4-FFF2-40B4-BE49-F238E27FC236}">
                    <a16:creationId xmlns:a16="http://schemas.microsoft.com/office/drawing/2014/main" id="{423FE303-2C3A-DF2B-1430-E71DE9C3FC97}"/>
                  </a:ext>
                </a:extLst>
              </p:cNvPr>
              <p:cNvSpPr/>
              <p:nvPr/>
            </p:nvSpPr>
            <p:spPr>
              <a:xfrm>
                <a:off x="3882902" y="2451887"/>
                <a:ext cx="4108361" cy="1708633"/>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148" name="Text Box 306">
                <a:extLst>
                  <a:ext uri="{FF2B5EF4-FFF2-40B4-BE49-F238E27FC236}">
                    <a16:creationId xmlns:a16="http://schemas.microsoft.com/office/drawing/2014/main" id="{CF939AE7-E227-E20F-E6A7-699B35F1FEAB}"/>
                  </a:ext>
                </a:extLst>
              </p:cNvPr>
              <p:cNvSpPr txBox="1"/>
              <p:nvPr/>
            </p:nvSpPr>
            <p:spPr>
              <a:xfrm>
                <a:off x="7222322" y="2684533"/>
                <a:ext cx="501010" cy="715220"/>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149" name="Arrow: Left-Right 5148">
                <a:extLst>
                  <a:ext uri="{FF2B5EF4-FFF2-40B4-BE49-F238E27FC236}">
                    <a16:creationId xmlns:a16="http://schemas.microsoft.com/office/drawing/2014/main" id="{3FB89F73-1DCC-5965-F1B9-8E85C099F1D1}"/>
                  </a:ext>
                </a:extLst>
              </p:cNvPr>
              <p:cNvSpPr/>
              <p:nvPr/>
            </p:nvSpPr>
            <p:spPr>
              <a:xfrm>
                <a:off x="7074131" y="2983622"/>
                <a:ext cx="296382" cy="147632"/>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5151" name="Straight Connector 5150">
                <a:extLst>
                  <a:ext uri="{FF2B5EF4-FFF2-40B4-BE49-F238E27FC236}">
                    <a16:creationId xmlns:a16="http://schemas.microsoft.com/office/drawing/2014/main" id="{4DBC4953-DFFD-43D2-90B6-345463B1C9DF}"/>
                  </a:ext>
                </a:extLst>
              </p:cNvPr>
              <p:cNvCxnSpPr>
                <a:cxnSpLocks/>
              </p:cNvCxnSpPr>
              <p:nvPr/>
            </p:nvCxnSpPr>
            <p:spPr>
              <a:xfrm>
                <a:off x="7913792" y="3071461"/>
                <a:ext cx="612577" cy="0"/>
              </a:xfrm>
              <a:prstGeom prst="line">
                <a:avLst/>
              </a:prstGeom>
              <a:noFill/>
              <a:ln w="6350" cap="flat" cmpd="sng" algn="ctr">
                <a:solidFill>
                  <a:srgbClr val="4472C4"/>
                </a:solidFill>
                <a:prstDash val="solid"/>
                <a:miter lim="800000"/>
              </a:ln>
              <a:effectLst/>
            </p:spPr>
          </p:cxnSp>
          <p:cxnSp>
            <p:nvCxnSpPr>
              <p:cNvPr id="5152" name="Straight Connector 5151">
                <a:extLst>
                  <a:ext uri="{FF2B5EF4-FFF2-40B4-BE49-F238E27FC236}">
                    <a16:creationId xmlns:a16="http://schemas.microsoft.com/office/drawing/2014/main" id="{CB4FB9D4-87FD-9517-C90E-0C769C051725}"/>
                  </a:ext>
                </a:extLst>
              </p:cNvPr>
              <p:cNvCxnSpPr>
                <a:cxnSpLocks/>
                <a:stCxn id="23" idx="7"/>
                <a:endCxn id="5149" idx="3"/>
              </p:cNvCxnSpPr>
              <p:nvPr/>
            </p:nvCxnSpPr>
            <p:spPr>
              <a:xfrm>
                <a:off x="6805673" y="3057438"/>
                <a:ext cx="268458" cy="1"/>
              </a:xfrm>
              <a:prstGeom prst="line">
                <a:avLst/>
              </a:prstGeom>
              <a:noFill/>
              <a:ln w="6350" cap="flat" cmpd="sng" algn="ctr">
                <a:solidFill>
                  <a:srgbClr val="4472C4"/>
                </a:solidFill>
                <a:prstDash val="solid"/>
                <a:miter lim="800000"/>
              </a:ln>
              <a:effectLst/>
            </p:spPr>
          </p:cxnSp>
        </p:grpSp>
      </p:grpSp>
      <p:grpSp>
        <p:nvGrpSpPr>
          <p:cNvPr id="5173" name="Group 5172">
            <a:extLst>
              <a:ext uri="{FF2B5EF4-FFF2-40B4-BE49-F238E27FC236}">
                <a16:creationId xmlns:a16="http://schemas.microsoft.com/office/drawing/2014/main" id="{D1B248EB-3CD3-DD2A-B435-2D3E0C366367}"/>
              </a:ext>
            </a:extLst>
          </p:cNvPr>
          <p:cNvGrpSpPr/>
          <p:nvPr/>
        </p:nvGrpSpPr>
        <p:grpSpPr>
          <a:xfrm>
            <a:off x="404840" y="3503101"/>
            <a:ext cx="8121529" cy="657420"/>
            <a:chOff x="404840" y="3503101"/>
            <a:chExt cx="8121529" cy="657420"/>
          </a:xfrm>
        </p:grpSpPr>
        <p:sp>
          <p:nvSpPr>
            <p:cNvPr id="5164" name="Text Box 274">
              <a:extLst>
                <a:ext uri="{FF2B5EF4-FFF2-40B4-BE49-F238E27FC236}">
                  <a16:creationId xmlns:a16="http://schemas.microsoft.com/office/drawing/2014/main" id="{F3A66C28-A717-1511-5AE9-1D8CDCEE4F41}"/>
                </a:ext>
              </a:extLst>
            </p:cNvPr>
            <p:cNvSpPr txBox="1"/>
            <p:nvPr/>
          </p:nvSpPr>
          <p:spPr>
            <a:xfrm>
              <a:off x="5851134" y="3537735"/>
              <a:ext cx="786516" cy="545006"/>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400" b="1" dirty="0">
                  <a:solidFill>
                    <a:srgbClr val="FFFFFF"/>
                  </a:solidFill>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1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vDU</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5137" name="Group 5136">
              <a:extLst>
                <a:ext uri="{FF2B5EF4-FFF2-40B4-BE49-F238E27FC236}">
                  <a16:creationId xmlns:a16="http://schemas.microsoft.com/office/drawing/2014/main" id="{1F2ED2F4-779A-7769-6607-B8B441320F69}"/>
                </a:ext>
              </a:extLst>
            </p:cNvPr>
            <p:cNvGrpSpPr/>
            <p:nvPr/>
          </p:nvGrpSpPr>
          <p:grpSpPr>
            <a:xfrm>
              <a:off x="404840" y="3651026"/>
              <a:ext cx="5560805" cy="509495"/>
              <a:chOff x="436389" y="5028419"/>
              <a:chExt cx="5560805" cy="509495"/>
            </a:xfrm>
          </p:grpSpPr>
          <p:grpSp>
            <p:nvGrpSpPr>
              <p:cNvPr id="31" name="Group 30">
                <a:extLst>
                  <a:ext uri="{FF2B5EF4-FFF2-40B4-BE49-F238E27FC236}">
                    <a16:creationId xmlns:a16="http://schemas.microsoft.com/office/drawing/2014/main" id="{DEA27BC0-8DF5-D836-553B-ACF649E9096D}"/>
                  </a:ext>
                </a:extLst>
              </p:cNvPr>
              <p:cNvGrpSpPr/>
              <p:nvPr/>
            </p:nvGrpSpPr>
            <p:grpSpPr>
              <a:xfrm>
                <a:off x="436389" y="5028419"/>
                <a:ext cx="5560805" cy="509495"/>
                <a:chOff x="187865" y="2890984"/>
                <a:chExt cx="5560805" cy="875909"/>
              </a:xfrm>
            </p:grpSpPr>
            <p:sp>
              <p:nvSpPr>
                <p:cNvPr id="32" name="Text Box 311">
                  <a:extLst>
                    <a:ext uri="{FF2B5EF4-FFF2-40B4-BE49-F238E27FC236}">
                      <a16:creationId xmlns:a16="http://schemas.microsoft.com/office/drawing/2014/main" id="{AC2190D3-C56A-2766-994F-65454FFBB229}"/>
                    </a:ext>
                  </a:extLst>
                </p:cNvPr>
                <p:cNvSpPr txBox="1"/>
                <p:nvPr/>
              </p:nvSpPr>
              <p:spPr>
                <a:xfrm>
                  <a:off x="357021" y="3091009"/>
                  <a:ext cx="528036" cy="437925"/>
                </a:xfrm>
                <a:prstGeom prst="rect">
                  <a:avLst/>
                </a:prstGeom>
                <a:solidFill>
                  <a:srgbClr val="00B050"/>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RU</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CC92344A-1FA2-9755-F3F5-6EB561775920}"/>
                    </a:ext>
                  </a:extLst>
                </p:cNvPr>
                <p:cNvSpPr/>
                <p:nvPr/>
              </p:nvSpPr>
              <p:spPr>
                <a:xfrm>
                  <a:off x="187865" y="2966586"/>
                  <a:ext cx="2054816" cy="800307"/>
                </a:xfrm>
                <a:prstGeom prst="roundRect">
                  <a:avLst/>
                </a:prstGeom>
                <a:noFill/>
                <a:ln w="19050" cap="flat" cmpd="sng" algn="ctr">
                  <a:solidFill>
                    <a:srgbClr val="4472C4">
                      <a:shade val="50000"/>
                    </a:srgbClr>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6" name="Arrow: Left-Right 35">
                  <a:extLst>
                    <a:ext uri="{FF2B5EF4-FFF2-40B4-BE49-F238E27FC236}">
                      <a16:creationId xmlns:a16="http://schemas.microsoft.com/office/drawing/2014/main" id="{182FC961-4251-DE3F-D2FF-6ACFB26AACE5}"/>
                    </a:ext>
                  </a:extLst>
                </p:cNvPr>
                <p:cNvSpPr/>
                <p:nvPr/>
              </p:nvSpPr>
              <p:spPr>
                <a:xfrm>
                  <a:off x="5452288" y="3387611"/>
                  <a:ext cx="296382" cy="199897"/>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39" name="Arrow: Left-Right 38">
                  <a:extLst>
                    <a:ext uri="{FF2B5EF4-FFF2-40B4-BE49-F238E27FC236}">
                      <a16:creationId xmlns:a16="http://schemas.microsoft.com/office/drawing/2014/main" id="{9D197D37-187C-D42B-483E-B55E81038439}"/>
                    </a:ext>
                  </a:extLst>
                </p:cNvPr>
                <p:cNvSpPr/>
                <p:nvPr/>
              </p:nvSpPr>
              <p:spPr>
                <a:xfrm>
                  <a:off x="705412" y="3173708"/>
                  <a:ext cx="297020" cy="200590"/>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40" name="Trapezoid 39">
                  <a:extLst>
                    <a:ext uri="{FF2B5EF4-FFF2-40B4-BE49-F238E27FC236}">
                      <a16:creationId xmlns:a16="http://schemas.microsoft.com/office/drawing/2014/main" id="{FFCC88AF-AFA7-DBFC-8A99-02AF149CC312}"/>
                    </a:ext>
                  </a:extLst>
                </p:cNvPr>
                <p:cNvSpPr/>
                <p:nvPr/>
              </p:nvSpPr>
              <p:spPr>
                <a:xfrm rot="5400000">
                  <a:off x="1133618" y="3197288"/>
                  <a:ext cx="505373" cy="215835"/>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E5BA09A9-042F-F3CA-DD9F-B8ADC17358AF}"/>
                    </a:ext>
                  </a:extLst>
                </p:cNvPr>
                <p:cNvCxnSpPr>
                  <a:stCxn id="40" idx="0"/>
                  <a:endCxn id="46" idx="0"/>
                </p:cNvCxnSpPr>
                <p:nvPr/>
              </p:nvCxnSpPr>
              <p:spPr>
                <a:xfrm flipV="1">
                  <a:off x="1494222" y="3281454"/>
                  <a:ext cx="2265199" cy="23752"/>
                </a:xfrm>
                <a:prstGeom prst="line">
                  <a:avLst/>
                </a:prstGeom>
                <a:noFill/>
                <a:ln w="6350" cap="flat" cmpd="sng" algn="ctr">
                  <a:solidFill>
                    <a:srgbClr val="4472C4"/>
                  </a:solidFill>
                  <a:prstDash val="solid"/>
                  <a:miter lim="800000"/>
                </a:ln>
                <a:effectLst/>
              </p:spPr>
            </p:cxnSp>
            <p:cxnSp>
              <p:nvCxnSpPr>
                <p:cNvPr id="42" name="Straight Connector 41">
                  <a:extLst>
                    <a:ext uri="{FF2B5EF4-FFF2-40B4-BE49-F238E27FC236}">
                      <a16:creationId xmlns:a16="http://schemas.microsoft.com/office/drawing/2014/main" id="{6EE1E4CD-1915-CB4F-C711-FE43FDB1630D}"/>
                    </a:ext>
                  </a:extLst>
                </p:cNvPr>
                <p:cNvCxnSpPr>
                  <a:cxnSpLocks/>
                </p:cNvCxnSpPr>
                <p:nvPr/>
              </p:nvCxnSpPr>
              <p:spPr>
                <a:xfrm flipV="1">
                  <a:off x="1073070" y="3457463"/>
                  <a:ext cx="190648" cy="116861"/>
                </a:xfrm>
                <a:prstGeom prst="line">
                  <a:avLst/>
                </a:prstGeom>
                <a:noFill/>
                <a:ln w="6350" cap="flat" cmpd="sng" algn="ctr">
                  <a:solidFill>
                    <a:srgbClr val="4472C4"/>
                  </a:solidFill>
                  <a:prstDash val="solid"/>
                  <a:miter lim="800000"/>
                </a:ln>
                <a:effectLst/>
              </p:spPr>
            </p:cxnSp>
            <p:cxnSp>
              <p:nvCxnSpPr>
                <p:cNvPr id="45" name="Straight Connector 44">
                  <a:extLst>
                    <a:ext uri="{FF2B5EF4-FFF2-40B4-BE49-F238E27FC236}">
                      <a16:creationId xmlns:a16="http://schemas.microsoft.com/office/drawing/2014/main" id="{63A3FBA2-A775-2470-84BE-B13922A9DE89}"/>
                    </a:ext>
                  </a:extLst>
                </p:cNvPr>
                <p:cNvCxnSpPr>
                  <a:cxnSpLocks/>
                </p:cNvCxnSpPr>
                <p:nvPr/>
              </p:nvCxnSpPr>
              <p:spPr>
                <a:xfrm flipH="1" flipV="1">
                  <a:off x="1073070" y="3056079"/>
                  <a:ext cx="190318" cy="143319"/>
                </a:xfrm>
                <a:prstGeom prst="line">
                  <a:avLst/>
                </a:prstGeom>
                <a:noFill/>
                <a:ln w="6350" cap="flat" cmpd="sng" algn="ctr">
                  <a:solidFill>
                    <a:srgbClr val="4472C4"/>
                  </a:solidFill>
                  <a:prstDash val="solid"/>
                  <a:miter lim="800000"/>
                </a:ln>
                <a:effectLst/>
              </p:spPr>
            </p:cxnSp>
            <p:sp>
              <p:nvSpPr>
                <p:cNvPr id="46" name="Trapezoid 45">
                  <a:extLst>
                    <a:ext uri="{FF2B5EF4-FFF2-40B4-BE49-F238E27FC236}">
                      <a16:creationId xmlns:a16="http://schemas.microsoft.com/office/drawing/2014/main" id="{08372A62-3FF5-3ED2-EE19-26D1E28C63BD}"/>
                    </a:ext>
                  </a:extLst>
                </p:cNvPr>
                <p:cNvSpPr/>
                <p:nvPr/>
              </p:nvSpPr>
              <p:spPr>
                <a:xfrm rot="16200000">
                  <a:off x="3614666" y="3173859"/>
                  <a:ext cx="504701" cy="215190"/>
                </a:xfrm>
                <a:prstGeom prst="trapezoid">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1CE7CD70-E380-6589-9566-D99815F16A5A}"/>
                    </a:ext>
                  </a:extLst>
                </p:cNvPr>
                <p:cNvCxnSpPr>
                  <a:cxnSpLocks/>
                </p:cNvCxnSpPr>
                <p:nvPr/>
              </p:nvCxnSpPr>
              <p:spPr>
                <a:xfrm>
                  <a:off x="1027131" y="3281648"/>
                  <a:ext cx="218056" cy="0"/>
                </a:xfrm>
                <a:prstGeom prst="line">
                  <a:avLst/>
                </a:prstGeom>
                <a:noFill/>
                <a:ln w="6350" cap="flat" cmpd="sng" algn="ctr">
                  <a:solidFill>
                    <a:srgbClr val="4472C4"/>
                  </a:solidFill>
                  <a:prstDash val="solid"/>
                  <a:miter lim="800000"/>
                </a:ln>
                <a:effectLst/>
              </p:spPr>
            </p:cxnSp>
            <p:sp>
              <p:nvSpPr>
                <p:cNvPr id="53" name="Text Box 299">
                  <a:extLst>
                    <a:ext uri="{FF2B5EF4-FFF2-40B4-BE49-F238E27FC236}">
                      <a16:creationId xmlns:a16="http://schemas.microsoft.com/office/drawing/2014/main" id="{98DD6096-0AFA-ADAD-423E-45905FD95EE7}"/>
                    </a:ext>
                  </a:extLst>
                </p:cNvPr>
                <p:cNvSpPr txBox="1"/>
                <p:nvPr/>
              </p:nvSpPr>
              <p:spPr>
                <a:xfrm>
                  <a:off x="4525258" y="2933238"/>
                  <a:ext cx="501010" cy="460043"/>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4" name="Arrow: Left-Right 53">
                  <a:extLst>
                    <a:ext uri="{FF2B5EF4-FFF2-40B4-BE49-F238E27FC236}">
                      <a16:creationId xmlns:a16="http://schemas.microsoft.com/office/drawing/2014/main" id="{FDD22A46-8134-0B16-FFE9-501012BF5926}"/>
                    </a:ext>
                  </a:extLst>
                </p:cNvPr>
                <p:cNvSpPr/>
                <p:nvPr/>
              </p:nvSpPr>
              <p:spPr>
                <a:xfrm>
                  <a:off x="4890542" y="3167678"/>
                  <a:ext cx="244303" cy="207960"/>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55" name="Arrow: Left-Right 54">
                  <a:extLst>
                    <a:ext uri="{FF2B5EF4-FFF2-40B4-BE49-F238E27FC236}">
                      <a16:creationId xmlns:a16="http://schemas.microsoft.com/office/drawing/2014/main" id="{D21E45D8-1F39-491E-12B4-B45798776D73}"/>
                    </a:ext>
                  </a:extLst>
                </p:cNvPr>
                <p:cNvSpPr/>
                <p:nvPr/>
              </p:nvSpPr>
              <p:spPr>
                <a:xfrm>
                  <a:off x="4341188" y="3023893"/>
                  <a:ext cx="260620" cy="222065"/>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56" name="Arrow: Left-Right 55">
                  <a:extLst>
                    <a:ext uri="{FF2B5EF4-FFF2-40B4-BE49-F238E27FC236}">
                      <a16:creationId xmlns:a16="http://schemas.microsoft.com/office/drawing/2014/main" id="{A2671130-791F-4316-5C89-A4F95079DA9F}"/>
                    </a:ext>
                  </a:extLst>
                </p:cNvPr>
                <p:cNvSpPr/>
                <p:nvPr/>
              </p:nvSpPr>
              <p:spPr>
                <a:xfrm>
                  <a:off x="4883668" y="2958633"/>
                  <a:ext cx="255563" cy="187770"/>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D6AEC822-1189-74C9-F42F-E3E05D1EB977}"/>
                    </a:ext>
                  </a:extLst>
                </p:cNvPr>
                <p:cNvCxnSpPr>
                  <a:cxnSpLocks/>
                  <a:endCxn id="46" idx="1"/>
                </p:cNvCxnSpPr>
                <p:nvPr/>
              </p:nvCxnSpPr>
              <p:spPr>
                <a:xfrm flipH="1" flipV="1">
                  <a:off x="3867016" y="3487560"/>
                  <a:ext cx="1574934" cy="22110"/>
                </a:xfrm>
                <a:prstGeom prst="line">
                  <a:avLst/>
                </a:prstGeom>
                <a:noFill/>
                <a:ln w="6350" cap="flat" cmpd="sng" algn="ctr">
                  <a:solidFill>
                    <a:srgbClr val="4472C4"/>
                  </a:solidFill>
                  <a:prstDash val="solid"/>
                  <a:miter lim="800000"/>
                </a:ln>
                <a:effectLst/>
              </p:spPr>
            </p:cxnSp>
            <p:cxnSp>
              <p:nvCxnSpPr>
                <p:cNvPr id="58" name="Straight Connector 57">
                  <a:extLst>
                    <a:ext uri="{FF2B5EF4-FFF2-40B4-BE49-F238E27FC236}">
                      <a16:creationId xmlns:a16="http://schemas.microsoft.com/office/drawing/2014/main" id="{D1476392-E4C4-98F1-907E-7957BDC102CA}"/>
                    </a:ext>
                  </a:extLst>
                </p:cNvPr>
                <p:cNvCxnSpPr>
                  <a:cxnSpLocks/>
                  <a:stCxn id="46" idx="2"/>
                  <a:endCxn id="55" idx="3"/>
                </p:cNvCxnSpPr>
                <p:nvPr/>
              </p:nvCxnSpPr>
              <p:spPr>
                <a:xfrm flipV="1">
                  <a:off x="3974611" y="3134926"/>
                  <a:ext cx="366577" cy="146528"/>
                </a:xfrm>
                <a:prstGeom prst="line">
                  <a:avLst/>
                </a:prstGeom>
                <a:noFill/>
                <a:ln w="6350" cap="flat" cmpd="sng" algn="ctr">
                  <a:solidFill>
                    <a:srgbClr val="4472C4"/>
                  </a:solidFill>
                  <a:prstDash val="solid"/>
                  <a:miter lim="800000"/>
                </a:ln>
                <a:effectLst/>
              </p:spPr>
            </p:cxnSp>
            <p:cxnSp>
              <p:nvCxnSpPr>
                <p:cNvPr id="61" name="Straight Connector 60">
                  <a:extLst>
                    <a:ext uri="{FF2B5EF4-FFF2-40B4-BE49-F238E27FC236}">
                      <a16:creationId xmlns:a16="http://schemas.microsoft.com/office/drawing/2014/main" id="{7BA39DCA-CE41-D3A3-97B0-2968EA3DE231}"/>
                    </a:ext>
                  </a:extLst>
                </p:cNvPr>
                <p:cNvCxnSpPr>
                  <a:cxnSpLocks/>
                </p:cNvCxnSpPr>
                <p:nvPr/>
              </p:nvCxnSpPr>
              <p:spPr>
                <a:xfrm flipH="1">
                  <a:off x="3974611" y="2929866"/>
                  <a:ext cx="146665" cy="252426"/>
                </a:xfrm>
                <a:prstGeom prst="line">
                  <a:avLst/>
                </a:prstGeom>
                <a:noFill/>
                <a:ln w="6350" cap="flat" cmpd="sng" algn="ctr">
                  <a:solidFill>
                    <a:srgbClr val="4472C4"/>
                  </a:solidFill>
                  <a:prstDash val="solid"/>
                  <a:miter lim="800000"/>
                </a:ln>
                <a:effectLst/>
              </p:spPr>
            </p:cxnSp>
            <p:cxnSp>
              <p:nvCxnSpPr>
                <p:cNvPr id="62" name="Straight Connector 61">
                  <a:extLst>
                    <a:ext uri="{FF2B5EF4-FFF2-40B4-BE49-F238E27FC236}">
                      <a16:creationId xmlns:a16="http://schemas.microsoft.com/office/drawing/2014/main" id="{3CB68F67-D576-8305-89DA-F98738958C38}"/>
                    </a:ext>
                  </a:extLst>
                </p:cNvPr>
                <p:cNvCxnSpPr>
                  <a:cxnSpLocks/>
                  <a:stCxn id="1030" idx="3"/>
                  <a:endCxn id="56" idx="7"/>
                </p:cNvCxnSpPr>
                <p:nvPr/>
              </p:nvCxnSpPr>
              <p:spPr>
                <a:xfrm flipH="1">
                  <a:off x="5139231" y="3046122"/>
                  <a:ext cx="311263" cy="6397"/>
                </a:xfrm>
                <a:prstGeom prst="line">
                  <a:avLst/>
                </a:prstGeom>
                <a:noFill/>
                <a:ln w="6350" cap="flat" cmpd="sng" algn="ctr">
                  <a:solidFill>
                    <a:srgbClr val="4472C4"/>
                  </a:solidFill>
                  <a:prstDash val="solid"/>
                  <a:miter lim="800000"/>
                </a:ln>
                <a:effectLst/>
              </p:spPr>
            </p:cxnSp>
            <p:sp>
              <p:nvSpPr>
                <p:cNvPr id="66" name="Text Box 279">
                  <a:extLst>
                    <a:ext uri="{FF2B5EF4-FFF2-40B4-BE49-F238E27FC236}">
                      <a16:creationId xmlns:a16="http://schemas.microsoft.com/office/drawing/2014/main" id="{16589005-50F8-3379-489D-FB64561D322B}"/>
                    </a:ext>
                  </a:extLst>
                </p:cNvPr>
                <p:cNvSpPr txBox="1"/>
                <p:nvPr/>
              </p:nvSpPr>
              <p:spPr>
                <a:xfrm>
                  <a:off x="2443703" y="2890984"/>
                  <a:ext cx="1038792" cy="40005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“Passive WDM + Packet”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030" name="Arrow: Left-Right 1029">
                <a:extLst>
                  <a:ext uri="{FF2B5EF4-FFF2-40B4-BE49-F238E27FC236}">
                    <a16:creationId xmlns:a16="http://schemas.microsoft.com/office/drawing/2014/main" id="{5BF7ACD6-F82D-927C-E768-D4091BC963DD}"/>
                  </a:ext>
                </a:extLst>
              </p:cNvPr>
              <p:cNvSpPr/>
              <p:nvPr/>
            </p:nvSpPr>
            <p:spPr>
              <a:xfrm>
                <a:off x="5699018" y="5060521"/>
                <a:ext cx="296382" cy="116275"/>
              </a:xfrm>
              <a:prstGeom prst="leftRightArrow">
                <a:avLst>
                  <a:gd name="adj1" fmla="val 64722"/>
                  <a:gd name="adj2" fmla="val 50000"/>
                </a:avLst>
              </a:prstGeom>
              <a:solidFill>
                <a:srgbClr val="FFFF00"/>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grpSp>
        <p:sp>
          <p:nvSpPr>
            <p:cNvPr id="5167" name="Arrow: Left-Right 5166">
              <a:extLst>
                <a:ext uri="{FF2B5EF4-FFF2-40B4-BE49-F238E27FC236}">
                  <a16:creationId xmlns:a16="http://schemas.microsoft.com/office/drawing/2014/main" id="{0689FDE8-D6EC-D69A-337D-0EB209BA720C}"/>
                </a:ext>
              </a:extLst>
            </p:cNvPr>
            <p:cNvSpPr/>
            <p:nvPr/>
          </p:nvSpPr>
          <p:spPr>
            <a:xfrm>
              <a:off x="6521905" y="3736094"/>
              <a:ext cx="296382" cy="147632"/>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5168" name="Text Box 306">
              <a:extLst>
                <a:ext uri="{FF2B5EF4-FFF2-40B4-BE49-F238E27FC236}">
                  <a16:creationId xmlns:a16="http://schemas.microsoft.com/office/drawing/2014/main" id="{1B3004BE-6213-1972-41CC-CB14E503FDD2}"/>
                </a:ext>
              </a:extLst>
            </p:cNvPr>
            <p:cNvSpPr txBox="1"/>
            <p:nvPr/>
          </p:nvSpPr>
          <p:spPr>
            <a:xfrm>
              <a:off x="7222322" y="3503101"/>
              <a:ext cx="501010" cy="579639"/>
            </a:xfrm>
            <a:prstGeom prst="rect">
              <a:avLst/>
            </a:prstGeom>
            <a:solidFill>
              <a:srgbClr val="4472C4"/>
            </a:solidFill>
            <a:ln w="28575">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Pkt</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169" name="Arrow: Left-Right 5168">
              <a:extLst>
                <a:ext uri="{FF2B5EF4-FFF2-40B4-BE49-F238E27FC236}">
                  <a16:creationId xmlns:a16="http://schemas.microsoft.com/office/drawing/2014/main" id="{7290270B-1B6B-EC25-4AC4-22D376EC9D8C}"/>
                </a:ext>
              </a:extLst>
            </p:cNvPr>
            <p:cNvSpPr/>
            <p:nvPr/>
          </p:nvSpPr>
          <p:spPr>
            <a:xfrm>
              <a:off x="7616772" y="3691343"/>
              <a:ext cx="297020" cy="14814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5170" name="Arrow: Left-Right 5169">
              <a:extLst>
                <a:ext uri="{FF2B5EF4-FFF2-40B4-BE49-F238E27FC236}">
                  <a16:creationId xmlns:a16="http://schemas.microsoft.com/office/drawing/2014/main" id="{1B5B0D95-FB21-97A2-9E04-A01B9082CEA9}"/>
                </a:ext>
              </a:extLst>
            </p:cNvPr>
            <p:cNvSpPr/>
            <p:nvPr/>
          </p:nvSpPr>
          <p:spPr>
            <a:xfrm>
              <a:off x="7031855" y="3691830"/>
              <a:ext cx="297020" cy="148144"/>
            </a:xfrm>
            <a:prstGeom prst="leftRightArrow">
              <a:avLst>
                <a:gd name="adj1" fmla="val 64722"/>
                <a:gd name="adj2" fmla="val 50000"/>
              </a:avLst>
            </a:prstGeom>
            <a:solidFill>
              <a:schemeClr val="accent4"/>
            </a:solidFill>
            <a:ln w="28575"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5171" name="Straight Connector 5170">
              <a:extLst>
                <a:ext uri="{FF2B5EF4-FFF2-40B4-BE49-F238E27FC236}">
                  <a16:creationId xmlns:a16="http://schemas.microsoft.com/office/drawing/2014/main" id="{EA65D741-7409-18C8-0556-1E8B22158328}"/>
                </a:ext>
              </a:extLst>
            </p:cNvPr>
            <p:cNvCxnSpPr>
              <a:cxnSpLocks/>
            </p:cNvCxnSpPr>
            <p:nvPr/>
          </p:nvCxnSpPr>
          <p:spPr>
            <a:xfrm>
              <a:off x="7913792" y="3771787"/>
              <a:ext cx="612577" cy="0"/>
            </a:xfrm>
            <a:prstGeom prst="line">
              <a:avLst/>
            </a:prstGeom>
            <a:noFill/>
            <a:ln w="6350" cap="flat" cmpd="sng" algn="ctr">
              <a:solidFill>
                <a:srgbClr val="4472C4"/>
              </a:solidFill>
              <a:prstDash val="solid"/>
              <a:miter lim="800000"/>
            </a:ln>
            <a:effectLst/>
          </p:spPr>
        </p:cxnSp>
        <p:cxnSp>
          <p:nvCxnSpPr>
            <p:cNvPr id="5172" name="Straight Connector 5171">
              <a:extLst>
                <a:ext uri="{FF2B5EF4-FFF2-40B4-BE49-F238E27FC236}">
                  <a16:creationId xmlns:a16="http://schemas.microsoft.com/office/drawing/2014/main" id="{C8F919B2-767F-3337-9A7F-32886A342EC1}"/>
                </a:ext>
              </a:extLst>
            </p:cNvPr>
            <p:cNvCxnSpPr>
              <a:cxnSpLocks/>
            </p:cNvCxnSpPr>
            <p:nvPr/>
          </p:nvCxnSpPr>
          <p:spPr>
            <a:xfrm>
              <a:off x="6791318" y="3805123"/>
              <a:ext cx="268458" cy="1"/>
            </a:xfrm>
            <a:prstGeom prst="line">
              <a:avLst/>
            </a:prstGeom>
            <a:noFill/>
            <a:ln w="6350" cap="flat" cmpd="sng" algn="ctr">
              <a:solidFill>
                <a:srgbClr val="4472C4"/>
              </a:solidFill>
              <a:prstDash val="solid"/>
              <a:miter lim="800000"/>
            </a:ln>
            <a:effectLst/>
          </p:spPr>
        </p:cxnSp>
      </p:grpSp>
    </p:spTree>
    <p:extLst>
      <p:ext uri="{BB962C8B-B14F-4D97-AF65-F5344CB8AC3E}">
        <p14:creationId xmlns:p14="http://schemas.microsoft.com/office/powerpoint/2010/main" val="15798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875C4C-222B-93CF-DA85-53FD12680E8E}"/>
              </a:ext>
            </a:extLst>
          </p:cNvPr>
          <p:cNvSpPr>
            <a:spLocks noGrp="1"/>
          </p:cNvSpPr>
          <p:nvPr>
            <p:ph type="sldNum" sz="quarter" idx="11"/>
          </p:nvPr>
        </p:nvSpPr>
        <p:spPr/>
        <p:txBody>
          <a:bodyPr/>
          <a:lstStyle/>
          <a:p>
            <a:fld id="{9C9257A7-EFC8-46D0-9082-29042601C6F3}" type="slidenum">
              <a:rPr lang="ja-JP" altLang="en-US" smtClean="0"/>
              <a:pPr/>
              <a:t>8</a:t>
            </a:fld>
            <a:endParaRPr lang="ja-JP" altLang="en-US"/>
          </a:p>
        </p:txBody>
      </p:sp>
      <p:pic>
        <p:nvPicPr>
          <p:cNvPr id="1026" name="Picture 2" descr="Ludicrous Speed! Lightbox Set - Free 3D Print Model - MakerWorld">
            <a:extLst>
              <a:ext uri="{FF2B5EF4-FFF2-40B4-BE49-F238E27FC236}">
                <a16:creationId xmlns:a16="http://schemas.microsoft.com/office/drawing/2014/main" id="{312B63F0-2632-8BA9-F86A-0856E0258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508" y="1216923"/>
            <a:ext cx="5163291" cy="499337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BB9A28B-88C2-0ED8-6086-E8F0C85DA4D2}"/>
              </a:ext>
            </a:extLst>
          </p:cNvPr>
          <p:cNvSpPr>
            <a:spLocks noGrp="1"/>
          </p:cNvSpPr>
          <p:nvPr>
            <p:ph type="title"/>
          </p:nvPr>
        </p:nvSpPr>
        <p:spPr>
          <a:xfrm>
            <a:off x="454371" y="454337"/>
            <a:ext cx="8229600" cy="519504"/>
          </a:xfrm>
        </p:spPr>
        <p:txBody>
          <a:bodyPr/>
          <a:lstStyle/>
          <a:p>
            <a:pPr algn="ctr"/>
            <a:r>
              <a:rPr lang="en-US" sz="2800" dirty="0"/>
              <a:t>Ludicrous speed ?</a:t>
            </a:r>
          </a:p>
        </p:txBody>
      </p:sp>
    </p:spTree>
    <p:extLst>
      <p:ext uri="{BB962C8B-B14F-4D97-AF65-F5344CB8AC3E}">
        <p14:creationId xmlns:p14="http://schemas.microsoft.com/office/powerpoint/2010/main" val="241517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C98C4-E079-6768-B56C-1B462619589B}"/>
              </a:ext>
            </a:extLst>
          </p:cNvPr>
          <p:cNvSpPr>
            <a:spLocks noGrp="1"/>
          </p:cNvSpPr>
          <p:nvPr>
            <p:ph type="sldNum" sz="quarter" idx="11"/>
          </p:nvPr>
        </p:nvSpPr>
        <p:spPr/>
        <p:txBody>
          <a:bodyPr/>
          <a:lstStyle/>
          <a:p>
            <a:fld id="{9C9257A7-EFC8-46D0-9082-29042601C6F3}" type="slidenum">
              <a:rPr lang="ja-JP" altLang="en-US" smtClean="0"/>
              <a:pPr/>
              <a:t>9</a:t>
            </a:fld>
            <a:endParaRPr lang="ja-JP" altLang="en-US"/>
          </a:p>
        </p:txBody>
      </p:sp>
      <p:sp>
        <p:nvSpPr>
          <p:cNvPr id="3" name="Title 2">
            <a:extLst>
              <a:ext uri="{FF2B5EF4-FFF2-40B4-BE49-F238E27FC236}">
                <a16:creationId xmlns:a16="http://schemas.microsoft.com/office/drawing/2014/main" id="{9FAAD356-7BFF-63D7-15D4-989D8B31C399}"/>
              </a:ext>
            </a:extLst>
          </p:cNvPr>
          <p:cNvSpPr>
            <a:spLocks noGrp="1"/>
          </p:cNvSpPr>
          <p:nvPr>
            <p:ph type="title"/>
          </p:nvPr>
        </p:nvSpPr>
        <p:spPr/>
        <p:txBody>
          <a:bodyPr/>
          <a:lstStyle/>
          <a:p>
            <a:r>
              <a:rPr lang="en-US" sz="2400" dirty="0"/>
              <a:t>Not so obvious prediction: the path beyond 100G</a:t>
            </a:r>
          </a:p>
        </p:txBody>
      </p:sp>
      <p:sp>
        <p:nvSpPr>
          <p:cNvPr id="4" name="TextBox 3">
            <a:extLst>
              <a:ext uri="{FF2B5EF4-FFF2-40B4-BE49-F238E27FC236}">
                <a16:creationId xmlns:a16="http://schemas.microsoft.com/office/drawing/2014/main" id="{E1BCF14D-84EE-71B6-C85B-86AA4CC01088}"/>
              </a:ext>
            </a:extLst>
          </p:cNvPr>
          <p:cNvSpPr txBox="1"/>
          <p:nvPr/>
        </p:nvSpPr>
        <p:spPr>
          <a:xfrm>
            <a:off x="276062" y="1003791"/>
            <a:ext cx="8867937" cy="6001643"/>
          </a:xfrm>
          <a:prstGeom prst="rect">
            <a:avLst/>
          </a:prstGeom>
          <a:noFill/>
        </p:spPr>
        <p:txBody>
          <a:bodyPr wrap="square">
            <a:spAutoFit/>
          </a:bodyPr>
          <a:lstStyle/>
          <a:p>
            <a:pPr marL="285750" indent="-285750">
              <a:buFont typeface="Arial" panose="020B0604020202020204" pitchFamily="34" charset="0"/>
              <a:buChar char="•"/>
            </a:pPr>
            <a:r>
              <a:rPr lang="en-US" sz="1600" b="1" dirty="0">
                <a:solidFill>
                  <a:schemeClr val="bg1"/>
                </a:solidFill>
              </a:rPr>
              <a:t>“Ludicrous speeds”, the day they will be used in RAN transport is closer than it looks</a:t>
            </a:r>
          </a:p>
          <a:p>
            <a:endParaRPr lang="en-US" sz="1400" b="1" dirty="0">
              <a:solidFill>
                <a:schemeClr val="bg1"/>
              </a:solidFill>
            </a:endParaRPr>
          </a:p>
          <a:p>
            <a:pPr marL="742950" lvl="1" indent="-285750">
              <a:buFont typeface="Arial" panose="020B0604020202020204" pitchFamily="34" charset="0"/>
              <a:buChar char="•"/>
            </a:pPr>
            <a:r>
              <a:rPr lang="en-US" sz="1200" dirty="0">
                <a:solidFill>
                  <a:schemeClr val="bg1"/>
                </a:solidFill>
              </a:rPr>
              <a:t>Important to define datacom optics with an eye to future reuse in telecom/RAN, MOPA’s here to help</a:t>
            </a:r>
          </a:p>
          <a:p>
            <a:pPr marL="285750" indent="-285750">
              <a:buFont typeface="Arial" panose="020B0604020202020204" pitchFamily="34" charset="0"/>
              <a:buChar char="•"/>
            </a:pPr>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Adapting emerging technologies from scale-out (rack to rack) AI networking for DRAN blueprints</a:t>
            </a:r>
          </a:p>
          <a:p>
            <a:endParaRPr lang="en-US" sz="1600" b="1" dirty="0">
              <a:solidFill>
                <a:schemeClr val="bg1"/>
              </a:solidFill>
            </a:endParaRPr>
          </a:p>
          <a:p>
            <a:pPr marL="742950" lvl="1" indent="-285750">
              <a:buFont typeface="Arial" panose="020B0604020202020204" pitchFamily="34" charset="0"/>
              <a:buChar char="•"/>
            </a:pPr>
            <a:r>
              <a:rPr lang="en-US" sz="1200" dirty="0">
                <a:solidFill>
                  <a:schemeClr val="bg1"/>
                </a:solidFill>
              </a:rPr>
              <a:t>High capacity, short distance (up to 2km), lower power consumption</a:t>
            </a:r>
          </a:p>
          <a:p>
            <a:pPr marL="742950" lvl="1" indent="-285750">
              <a:buFont typeface="Arial" panose="020B0604020202020204" pitchFamily="34" charset="0"/>
              <a:buChar char="•"/>
            </a:pPr>
            <a:r>
              <a:rPr lang="en-US" sz="1200" dirty="0">
                <a:solidFill>
                  <a:schemeClr val="bg1"/>
                </a:solidFill>
              </a:rPr>
              <a:t>Highly reliable, low latency, sync friendly</a:t>
            </a:r>
          </a:p>
          <a:p>
            <a:pPr marL="742950" lvl="1" indent="-285750">
              <a:buFont typeface="Arial" panose="020B0604020202020204" pitchFamily="34" charset="0"/>
              <a:buChar char="•"/>
            </a:pPr>
            <a:r>
              <a:rPr lang="en-US" sz="1200" dirty="0">
                <a:solidFill>
                  <a:schemeClr val="bg1"/>
                </a:solidFill>
              </a:rPr>
              <a:t>Do we still need to push for SFP-sized optics ?</a:t>
            </a:r>
          </a:p>
          <a:p>
            <a:pPr marL="742950" lvl="1" indent="-285750">
              <a:buFont typeface="Arial" panose="020B0604020202020204" pitchFamily="34" charset="0"/>
              <a:buChar char="•"/>
            </a:pPr>
            <a:r>
              <a:rPr lang="en-US" sz="1200" dirty="0">
                <a:solidFill>
                  <a:schemeClr val="bg1"/>
                </a:solidFill>
              </a:rPr>
              <a:t>Or should we push for SFP-sized </a:t>
            </a:r>
            <a:r>
              <a:rPr lang="en-US" sz="1200" i="1" dirty="0">
                <a:solidFill>
                  <a:schemeClr val="bg1"/>
                </a:solidFill>
              </a:rPr>
              <a:t>copper/LPO</a:t>
            </a:r>
            <a:r>
              <a:rPr lang="en-US" sz="1200" dirty="0">
                <a:solidFill>
                  <a:schemeClr val="bg1"/>
                </a:solidFill>
              </a:rPr>
              <a:t>, and add switches to host OSFP/QSFP sized optics ?</a:t>
            </a:r>
            <a:endParaRPr lang="en-US" sz="1600" b="1" dirty="0">
              <a:solidFill>
                <a:schemeClr val="bg1"/>
              </a:solidFill>
            </a:endParaRPr>
          </a:p>
          <a:p>
            <a:endParaRPr lang="en-US" sz="1600" b="1" dirty="0">
              <a:solidFill>
                <a:schemeClr val="bg1"/>
              </a:solidFill>
            </a:endParaRPr>
          </a:p>
          <a:p>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Adapting emerging technologies from scale-across (DCI) AI networking for CRAN blueprints</a:t>
            </a:r>
          </a:p>
          <a:p>
            <a:endParaRPr lang="en-US" sz="1400" b="1" dirty="0">
              <a:solidFill>
                <a:schemeClr val="bg1"/>
              </a:solidFill>
            </a:endParaRPr>
          </a:p>
          <a:p>
            <a:pPr marL="742950" lvl="1" indent="-285750">
              <a:buFont typeface="Arial" panose="020B0604020202020204" pitchFamily="34" charset="0"/>
              <a:buChar char="•"/>
            </a:pPr>
            <a:r>
              <a:rPr lang="en-US" sz="1200" dirty="0">
                <a:solidFill>
                  <a:schemeClr val="bg1"/>
                </a:solidFill>
              </a:rPr>
              <a:t>High capacity, long distance (up to 40km) , higher power consumption</a:t>
            </a:r>
          </a:p>
          <a:p>
            <a:pPr marL="742950" lvl="1" indent="-285750">
              <a:buFont typeface="Arial" panose="020B0604020202020204" pitchFamily="34" charset="0"/>
              <a:buChar char="•"/>
            </a:pPr>
            <a:r>
              <a:rPr lang="en-US" sz="1200" dirty="0">
                <a:solidFill>
                  <a:schemeClr val="bg1"/>
                </a:solidFill>
              </a:rPr>
              <a:t>No obvious path to SFP size so far </a:t>
            </a:r>
            <a:r>
              <a:rPr lang="en-US" sz="1200" dirty="0">
                <a:solidFill>
                  <a:schemeClr val="bg1"/>
                </a:solidFill>
                <a:sym typeface="Wingdings" panose="05000000000000000000" pitchFamily="2" charset="2"/>
              </a:rPr>
              <a:t></a:t>
            </a:r>
            <a:r>
              <a:rPr lang="en-US" sz="1200" dirty="0">
                <a:solidFill>
                  <a:schemeClr val="bg1"/>
                </a:solidFill>
              </a:rPr>
              <a:t> will need switches</a:t>
            </a:r>
          </a:p>
          <a:p>
            <a:pPr marL="742950" lvl="1" indent="-285750">
              <a:buFont typeface="Arial" panose="020B0604020202020204" pitchFamily="34" charset="0"/>
              <a:buChar char="•"/>
            </a:pPr>
            <a:r>
              <a:rPr kumimoji="1" lang="en-US" sz="1200" dirty="0">
                <a:solidFill>
                  <a:schemeClr val="bg1"/>
                </a:solidFill>
              </a:rPr>
              <a:t>Performance vs. cost optimization, simplification</a:t>
            </a:r>
          </a:p>
          <a:p>
            <a:pPr marL="1200150" lvl="2" indent="-285750">
              <a:buFont typeface="Arial" panose="020B0604020202020204" pitchFamily="34" charset="0"/>
              <a:buChar char="•"/>
            </a:pPr>
            <a:r>
              <a:rPr lang="en-US" sz="1200" dirty="0">
                <a:solidFill>
                  <a:schemeClr val="bg1"/>
                </a:solidFill>
              </a:rPr>
              <a:t>Coherent lite, </a:t>
            </a:r>
            <a:r>
              <a:rPr kumimoji="1" lang="en-US" sz="1200" dirty="0">
                <a:solidFill>
                  <a:schemeClr val="bg1"/>
                </a:solidFill>
              </a:rPr>
              <a:t>quasi-coherent ?</a:t>
            </a:r>
          </a:p>
          <a:p>
            <a:pPr marL="1200150" lvl="2" indent="-285750">
              <a:buFont typeface="Arial" panose="020B0604020202020204" pitchFamily="34" charset="0"/>
              <a:buChar char="•"/>
            </a:pPr>
            <a:endParaRPr lang="en-US" sz="1200" dirty="0">
              <a:solidFill>
                <a:schemeClr val="bg1"/>
              </a:solidFill>
            </a:endParaRPr>
          </a:p>
          <a:p>
            <a:pPr marL="285750" indent="-285750">
              <a:buFont typeface="Arial" panose="020B0604020202020204" pitchFamily="34" charset="0"/>
              <a:buChar char="•"/>
            </a:pPr>
            <a:r>
              <a:rPr lang="en-US" sz="1600" b="1" dirty="0">
                <a:solidFill>
                  <a:schemeClr val="bg1"/>
                </a:solidFill>
              </a:rPr>
              <a:t>….what if </a:t>
            </a:r>
            <a:r>
              <a:rPr kumimoji="1" lang="en-US" sz="1600" b="1" dirty="0">
                <a:solidFill>
                  <a:schemeClr val="bg1"/>
                </a:solidFill>
              </a:rPr>
              <a:t>Hollow Core Fiber gets deployed ?</a:t>
            </a:r>
          </a:p>
          <a:p>
            <a:pPr marL="742950" lvl="1" indent="-285750">
              <a:buFont typeface="Arial" panose="020B0604020202020204" pitchFamily="34" charset="0"/>
              <a:buChar char="•"/>
            </a:pPr>
            <a:endParaRPr kumimoji="1" lang="en-US" sz="1200" dirty="0">
              <a:solidFill>
                <a:schemeClr val="bg1"/>
              </a:solidFill>
            </a:endParaRPr>
          </a:p>
          <a:p>
            <a:pPr marL="742950" lvl="1" indent="-285750">
              <a:buFont typeface="Arial" panose="020B0604020202020204" pitchFamily="34" charset="0"/>
              <a:buChar char="•"/>
            </a:pPr>
            <a:r>
              <a:rPr kumimoji="1" lang="en-US" sz="1200" dirty="0">
                <a:solidFill>
                  <a:schemeClr val="bg1"/>
                </a:solidFill>
              </a:rPr>
              <a:t>PAM-4 revival for long distance </a:t>
            </a:r>
          </a:p>
          <a:p>
            <a:pPr marL="742950" lvl="1" indent="-285750">
              <a:buFont typeface="Arial" panose="020B0604020202020204" pitchFamily="34" charset="0"/>
              <a:buChar char="•"/>
            </a:pPr>
            <a:r>
              <a:rPr kumimoji="1" lang="en-US" sz="1200" dirty="0">
                <a:solidFill>
                  <a:schemeClr val="bg1"/>
                </a:solidFill>
              </a:rPr>
              <a:t>Redefinition of “long distance”, that in RAN is latency limited</a:t>
            </a:r>
          </a:p>
          <a:p>
            <a:pPr marL="742950" lvl="1" indent="-285750">
              <a:buFont typeface="Arial" panose="020B0604020202020204" pitchFamily="34" charset="0"/>
              <a:buChar char="•"/>
            </a:pPr>
            <a:endParaRPr kumimoji="1" lang="en-US" sz="1200" dirty="0">
              <a:solidFill>
                <a:schemeClr val="bg1"/>
              </a:solidFill>
            </a:endParaRPr>
          </a:p>
        </p:txBody>
      </p:sp>
    </p:spTree>
    <p:extLst>
      <p:ext uri="{BB962C8B-B14F-4D97-AF65-F5344CB8AC3E}">
        <p14:creationId xmlns:p14="http://schemas.microsoft.com/office/powerpoint/2010/main" val="3300606634"/>
      </p:ext>
    </p:extLst>
  </p:cSld>
  <p:clrMapOvr>
    <a:masterClrMapping/>
  </p:clrMapOvr>
</p:sld>
</file>

<file path=ppt/theme/theme1.xml><?xml version="1.0" encoding="utf-8"?>
<a:theme xmlns:a="http://schemas.openxmlformats.org/drawingml/2006/main" name="住友電工グループ会社テンプレート">
  <a:themeElements>
    <a:clrScheme name="住友電工カラーパレット">
      <a:dk1>
        <a:srgbClr val="0075C2"/>
      </a:dk1>
      <a:lt1>
        <a:srgbClr val="2E008B"/>
      </a:lt1>
      <a:dk2>
        <a:srgbClr val="00A9BA"/>
      </a:dk2>
      <a:lt2>
        <a:srgbClr val="06B4EA"/>
      </a:lt2>
      <a:accent1>
        <a:srgbClr val="7B639F"/>
      </a:accent1>
      <a:accent2>
        <a:srgbClr val="898989"/>
      </a:accent2>
      <a:accent3>
        <a:srgbClr val="45B035"/>
      </a:accent3>
      <a:accent4>
        <a:srgbClr val="EC6D74"/>
      </a:accent4>
      <a:accent5>
        <a:srgbClr val="FFB44B"/>
      </a:accent5>
      <a:accent6>
        <a:srgbClr val="FFE33F"/>
      </a:accent6>
      <a:hlink>
        <a:srgbClr val="0000FF"/>
      </a:hlink>
      <a:folHlink>
        <a:srgbClr val="7030A0"/>
      </a:folHlink>
    </a:clrScheme>
    <a:fontScheme name="Sumitomo Electric Industries, Ltd.">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kumimoji="1" sz="1600" dirty="0" smtClean="0"/>
        </a:defPPr>
      </a:lstStyle>
      <a:style>
        <a:lnRef idx="1">
          <a:schemeClr val="accent1"/>
        </a:lnRef>
        <a:fillRef idx="3">
          <a:schemeClr val="accent1"/>
        </a:fillRef>
        <a:effectRef idx="2">
          <a:schemeClr val="accent1"/>
        </a:effectRef>
        <a:fontRef idx="minor">
          <a:schemeClr val="lt1"/>
        </a:fontRef>
      </a:style>
    </a:spDef>
    <a:lnDef>
      <a:spPr>
        <a:ln w="19050">
          <a:solidFill>
            <a:schemeClr val="accent1"/>
          </a:solidFill>
          <a:headEnd type="none" w="med" len="med"/>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SEDI base 1801.potx" id="{216547FE-9550-40C6-9CDD-93026DD67200}" vid="{B91889F3-0ED6-498D-8994-09D1272F381E}"/>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92e84ceb-fbfd-47ab-be52-080c6b87953f}" enabled="0" method="" siteId="{92e84ceb-fbfd-47ab-be52-080c6b87953f}" removed="1"/>
</clbl:labelList>
</file>

<file path=docProps/app.xml><?xml version="1.0" encoding="utf-8"?>
<Properties xmlns="http://schemas.openxmlformats.org/officeDocument/2006/extended-properties" xmlns:vt="http://schemas.openxmlformats.org/officeDocument/2006/docPropsVTypes">
  <Template>SEDI_jp_base_1801</Template>
  <TotalTime>9532</TotalTime>
  <Words>754</Words>
  <Application>Microsoft Office PowerPoint</Application>
  <PresentationFormat>On-screen Show (4:3)</PresentationFormat>
  <Paragraphs>210</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メイリオ</vt:lpstr>
      <vt:lpstr>メイリオ</vt:lpstr>
      <vt:lpstr>Arial</vt:lpstr>
      <vt:lpstr>Calibri</vt:lpstr>
      <vt:lpstr>Open Sans</vt:lpstr>
      <vt:lpstr>Verdana</vt:lpstr>
      <vt:lpstr>Wingdings</vt:lpstr>
      <vt:lpstr>住友電工グループ会社テンプレート</vt:lpstr>
      <vt:lpstr>PowerPoint Presentation</vt:lpstr>
      <vt:lpstr>Who let the droids out ?</vt:lpstr>
      <vt:lpstr>Mobile access will write the next page of the AI story</vt:lpstr>
      <vt:lpstr>The fundamental things apply, as time goes by</vt:lpstr>
      <vt:lpstr>Easy predictions </vt:lpstr>
      <vt:lpstr>Flick of the switch/router</vt:lpstr>
      <vt:lpstr>Reasonable prediction: packet switching will help a lot</vt:lpstr>
      <vt:lpstr>Ludicrous speed ?</vt:lpstr>
      <vt:lpstr>Not so obvious prediction: the path beyond 100G</vt:lpstr>
      <vt:lpstr>Rearchitecting of the MOPA main technical paper (March 2026)</vt:lpstr>
      <vt:lpstr>Progress made in the last working cycles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dxm921067</dc:creator>
  <cp:lastModifiedBy>Antonio Tartaglia</cp:lastModifiedBy>
  <cp:revision>120</cp:revision>
  <cp:lastPrinted>2025-01-24T09:29:22Z</cp:lastPrinted>
  <dcterms:created xsi:type="dcterms:W3CDTF">2018-03-12T06:27:35Z</dcterms:created>
  <dcterms:modified xsi:type="dcterms:W3CDTF">2026-03-16T15:29:35Z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192199</vt:lpwstr>
  </property>
  <property fmtid="{D5CDD505-2E9C-101B-9397-08002B2CF9AE}" pid="3" name="NXPowerLiteSettings">
    <vt:lpwstr>F7000400038000</vt:lpwstr>
  </property>
  <property fmtid="{D5CDD505-2E9C-101B-9397-08002B2CF9AE}" pid="4" name="NXPowerLiteVersion">
    <vt:lpwstr>D6.0.7</vt:lpwstr>
  </property>
</Properties>
</file>