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66" r:id="rId4"/>
    <p:sldId id="265" r:id="rId5"/>
    <p:sldId id="267" r:id="rId6"/>
    <p:sldId id="268" r:id="rId7"/>
    <p:sldId id="261" r:id="rId8"/>
    <p:sldId id="271" r:id="rId9"/>
    <p:sldId id="270" r:id="rId10"/>
  </p:sldIdLst>
  <p:sldSz cx="12192000" cy="6858000"/>
  <p:notesSz cx="6858000" cy="9144000"/>
  <p:embeddedFontLst>
    <p:embeddedFont>
      <p:font typeface="Meiryo" panose="020B0604030504040204" pitchFamily="34" charset="-128"/>
      <p:regular r:id="rId12"/>
      <p:bold r:id="rId13"/>
      <p:italic r:id="rId14"/>
      <p:boldItalic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jUEPAEjbiCuiShKujeVZri1x34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30"/>
    <p:restoredTop sz="96301"/>
  </p:normalViewPr>
  <p:slideViewPr>
    <p:cSldViewPr snapToGrid="0">
      <p:cViewPr varScale="1">
        <p:scale>
          <a:sx n="148" d="100"/>
          <a:sy n="148" d="100"/>
        </p:scale>
        <p:origin x="21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5006d3af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g15006d3af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22D16839-4446-ED67-3F60-6E2E27D0C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3971f141c_0_9:notes">
            <a:extLst>
              <a:ext uri="{FF2B5EF4-FFF2-40B4-BE49-F238E27FC236}">
                <a16:creationId xmlns:a16="http://schemas.microsoft.com/office/drawing/2014/main" id="{706E76D7-2FC4-8091-3730-87CCD3C24B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g2c3971f141c_0_9:notes">
            <a:extLst>
              <a:ext uri="{FF2B5EF4-FFF2-40B4-BE49-F238E27FC236}">
                <a16:creationId xmlns:a16="http://schemas.microsoft.com/office/drawing/2014/main" id="{27D54966-9C59-E74E-3F34-9C517257CF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126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C7099AC2-71ED-FF7F-4D52-ABACE3FA9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3971f141c_0_9:notes">
            <a:extLst>
              <a:ext uri="{FF2B5EF4-FFF2-40B4-BE49-F238E27FC236}">
                <a16:creationId xmlns:a16="http://schemas.microsoft.com/office/drawing/2014/main" id="{8FCE0655-49B2-4C67-748A-1CA13EE91C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g2c3971f141c_0_9:notes">
            <a:extLst>
              <a:ext uri="{FF2B5EF4-FFF2-40B4-BE49-F238E27FC236}">
                <a16:creationId xmlns:a16="http://schemas.microsoft.com/office/drawing/2014/main" id="{E3069910-1787-C5A2-2E92-1BFA77EC0A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024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1F2751BF-7BAA-1959-1A7F-BE363DB2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3971f141c_0_9:notes">
            <a:extLst>
              <a:ext uri="{FF2B5EF4-FFF2-40B4-BE49-F238E27FC236}">
                <a16:creationId xmlns:a16="http://schemas.microsoft.com/office/drawing/2014/main" id="{A7EBB2F7-7750-4A02-485D-0EB30E34F8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g2c3971f141c_0_9:notes">
            <a:extLst>
              <a:ext uri="{FF2B5EF4-FFF2-40B4-BE49-F238E27FC236}">
                <a16:creationId xmlns:a16="http://schemas.microsoft.com/office/drawing/2014/main" id="{7E3265DD-F5C5-3FED-EF96-E71B8A70D0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864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FACA2866-8C64-4C70-E0B5-C1BBCD9F3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3971f141c_0_9:notes">
            <a:extLst>
              <a:ext uri="{FF2B5EF4-FFF2-40B4-BE49-F238E27FC236}">
                <a16:creationId xmlns:a16="http://schemas.microsoft.com/office/drawing/2014/main" id="{D4F72306-5566-C892-44E3-2BD62EBD79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g2c3971f141c_0_9:notes">
            <a:extLst>
              <a:ext uri="{FF2B5EF4-FFF2-40B4-BE49-F238E27FC236}">
                <a16:creationId xmlns:a16="http://schemas.microsoft.com/office/drawing/2014/main" id="{E8A909F1-CF08-A37F-0B08-14199F4E05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8414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9924241D-DD40-40DF-E4B9-ED12D51C2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3971f141c_0_9:notes">
            <a:extLst>
              <a:ext uri="{FF2B5EF4-FFF2-40B4-BE49-F238E27FC236}">
                <a16:creationId xmlns:a16="http://schemas.microsoft.com/office/drawing/2014/main" id="{B03D36C8-BB88-FADC-4317-E282884F7E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g2c3971f141c_0_9:notes">
            <a:extLst>
              <a:ext uri="{FF2B5EF4-FFF2-40B4-BE49-F238E27FC236}">
                <a16:creationId xmlns:a16="http://schemas.microsoft.com/office/drawing/2014/main" id="{E090A06F-F8ED-1BB8-A4D0-A74015DB18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0625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9ABC3A2E-4E1C-E2F5-607C-117E488A7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3971f141c_0_1:notes">
            <a:extLst>
              <a:ext uri="{FF2B5EF4-FFF2-40B4-BE49-F238E27FC236}">
                <a16:creationId xmlns:a16="http://schemas.microsoft.com/office/drawing/2014/main" id="{579C369F-C29C-E8BE-BE98-926F16501E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g2c3971f141c_0_1:notes">
            <a:extLst>
              <a:ext uri="{FF2B5EF4-FFF2-40B4-BE49-F238E27FC236}">
                <a16:creationId xmlns:a16="http://schemas.microsoft.com/office/drawing/2014/main" id="{6259E7D4-E37E-5153-6360-A8076C30CC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7617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CC328DB7-A8B4-12DC-9E3E-CA2C42D5A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3971f141c_0_1:notes">
            <a:extLst>
              <a:ext uri="{FF2B5EF4-FFF2-40B4-BE49-F238E27FC236}">
                <a16:creationId xmlns:a16="http://schemas.microsoft.com/office/drawing/2014/main" id="{1892E828-8523-928F-7DF5-8D6E3D7444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g2c3971f141c_0_1:notes">
            <a:extLst>
              <a:ext uri="{FF2B5EF4-FFF2-40B4-BE49-F238E27FC236}">
                <a16:creationId xmlns:a16="http://schemas.microsoft.com/office/drawing/2014/main" id="{CF0E6954-AD19-EC85-0C72-6E297D05E4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0730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7EF82261-27BF-8147-957D-6FF2687D4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3971f141c_0_1:notes">
            <a:extLst>
              <a:ext uri="{FF2B5EF4-FFF2-40B4-BE49-F238E27FC236}">
                <a16:creationId xmlns:a16="http://schemas.microsoft.com/office/drawing/2014/main" id="{E30017F5-99C0-A0AF-00EB-47FA9BB5D4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g2c3971f141c_0_1:notes">
            <a:extLst>
              <a:ext uri="{FF2B5EF4-FFF2-40B4-BE49-F238E27FC236}">
                <a16:creationId xmlns:a16="http://schemas.microsoft.com/office/drawing/2014/main" id="{C220B807-5E6E-C728-DC1F-ADDF8A3036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715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>
  <p:cSld name="タイトルのみ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1402d2d4fa9_1_96"/>
          <p:cNvSpPr txBox="1">
            <a:spLocks noGrp="1"/>
          </p:cNvSpPr>
          <p:nvPr>
            <p:ph type="sldNum" idx="12"/>
          </p:nvPr>
        </p:nvSpPr>
        <p:spPr>
          <a:xfrm>
            <a:off x="5242560" y="6462713"/>
            <a:ext cx="170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g1402d2d4fa9_1_96"/>
          <p:cNvSpPr txBox="1">
            <a:spLocks noGrp="1"/>
          </p:cNvSpPr>
          <p:nvPr>
            <p:ph type="title"/>
          </p:nvPr>
        </p:nvSpPr>
        <p:spPr>
          <a:xfrm>
            <a:off x="605828" y="454337"/>
            <a:ext cx="109728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2900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" name="Google Shape;14;g1402d2d4fa9_1_96"/>
          <p:cNvCxnSpPr/>
          <p:nvPr/>
        </p:nvCxnSpPr>
        <p:spPr>
          <a:xfrm>
            <a:off x="605827" y="1029478"/>
            <a:ext cx="10972800" cy="0"/>
          </a:xfrm>
          <a:prstGeom prst="straightConnector1">
            <a:avLst/>
          </a:prstGeom>
          <a:noFill/>
          <a:ln w="25400" cap="sq" cmpd="sng">
            <a:solidFill>
              <a:srgbClr val="003182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5" name="Google Shape;15;g1402d2d4fa9_1_96"/>
          <p:cNvCxnSpPr/>
          <p:nvPr/>
        </p:nvCxnSpPr>
        <p:spPr>
          <a:xfrm>
            <a:off x="605827" y="6647813"/>
            <a:ext cx="4772400" cy="0"/>
          </a:xfrm>
          <a:prstGeom prst="straightConnector1">
            <a:avLst/>
          </a:prstGeom>
          <a:noFill/>
          <a:ln w="25400" cap="sq" cmpd="sng">
            <a:solidFill>
              <a:srgbClr val="003182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6" name="Google Shape;16;g1402d2d4fa9_1_96"/>
          <p:cNvCxnSpPr/>
          <p:nvPr/>
        </p:nvCxnSpPr>
        <p:spPr>
          <a:xfrm>
            <a:off x="6806428" y="6647813"/>
            <a:ext cx="4772400" cy="0"/>
          </a:xfrm>
          <a:prstGeom prst="straightConnector1">
            <a:avLst/>
          </a:prstGeom>
          <a:noFill/>
          <a:ln w="25400" cap="sq" cmpd="sng">
            <a:solidFill>
              <a:srgbClr val="00318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7" name="Google Shape;17;g1402d2d4fa9_1_96"/>
          <p:cNvSpPr txBox="1">
            <a:spLocks noGrp="1"/>
          </p:cNvSpPr>
          <p:nvPr>
            <p:ph type="body" idx="1"/>
          </p:nvPr>
        </p:nvSpPr>
        <p:spPr>
          <a:xfrm>
            <a:off x="605828" y="1268414"/>
            <a:ext cx="10972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•"/>
              <a:defRPr b="1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g1402d2d4fa9_1_96"/>
          <p:cNvSpPr txBox="1">
            <a:spLocks noGrp="1"/>
          </p:cNvSpPr>
          <p:nvPr>
            <p:ph type="body" idx="2"/>
          </p:nvPr>
        </p:nvSpPr>
        <p:spPr>
          <a:xfrm>
            <a:off x="605828" y="1623315"/>
            <a:ext cx="10972800" cy="13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just">
              <a:lnSpc>
                <a:spcPct val="16923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None/>
              <a:defRPr sz="1300" b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g1402d2d4fa9_1_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73" y="0"/>
            <a:ext cx="12192007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表紙">
  <p:cSld name="表紙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8"/>
          <p:cNvSpPr txBox="1">
            <a:spLocks noGrp="1"/>
          </p:cNvSpPr>
          <p:nvPr>
            <p:ph type="body" idx="1"/>
          </p:nvPr>
        </p:nvSpPr>
        <p:spPr>
          <a:xfrm>
            <a:off x="1295400" y="2275904"/>
            <a:ext cx="9601200" cy="59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3200" b="1">
                <a:solidFill>
                  <a:srgbClr val="00318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" name="Google Shape;1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5055" y="308202"/>
            <a:ext cx="4140411" cy="155265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8"/>
          <p:cNvSpPr txBox="1">
            <a:spLocks noGrp="1"/>
          </p:cNvSpPr>
          <p:nvPr>
            <p:ph type="body" idx="2"/>
          </p:nvPr>
        </p:nvSpPr>
        <p:spPr>
          <a:xfrm>
            <a:off x="1295400" y="1898736"/>
            <a:ext cx="9601200" cy="280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b="1">
                <a:solidFill>
                  <a:srgbClr val="000000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body" idx="3"/>
          </p:nvPr>
        </p:nvSpPr>
        <p:spPr>
          <a:xfrm>
            <a:off x="1295400" y="6033777"/>
            <a:ext cx="9601200" cy="28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893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148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612">
          <p15:clr>
            <a:srgbClr val="FBAE40"/>
          </p15:clr>
        </p15:guide>
        <p15:guide id="5" pos="6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svg"/><Relationship Id="rId10" Type="http://schemas.openxmlformats.org/officeDocument/2006/relationships/image" Target="../media/image20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5006d3afbd_0_0"/>
          <p:cNvSpPr txBox="1">
            <a:spLocks noGrp="1"/>
          </p:cNvSpPr>
          <p:nvPr>
            <p:ph type="body" idx="1"/>
          </p:nvPr>
        </p:nvSpPr>
        <p:spPr>
          <a:xfrm>
            <a:off x="201391" y="220452"/>
            <a:ext cx="11326994" cy="6637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50800" lvl="0" indent="0">
              <a:lnSpc>
                <a:spcPct val="150000"/>
              </a:lnSpc>
            </a:pPr>
            <a:r>
              <a:rPr lang="en-US" sz="1600" noProof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OFC 2026 Workshop March 15, 2026</a:t>
            </a:r>
          </a:p>
          <a:p>
            <a:pPr marL="50800" indent="0">
              <a:lnSpc>
                <a:spcPct val="150000"/>
              </a:lnSpc>
            </a:pPr>
            <a:r>
              <a:rPr lang="en-US" sz="1600" noProof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”How to Make More Money Out of Optics for Fixed and Wireless Access Networks?”</a:t>
            </a:r>
          </a:p>
          <a:p>
            <a:pPr marL="0" lvl="0" indent="0">
              <a:lnSpc>
                <a:spcPct val="100000"/>
              </a:lnSpc>
              <a:buSzPts val="3294"/>
            </a:pPr>
            <a:endParaRPr lang="en-US" noProof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lnSpc>
                <a:spcPct val="100000"/>
              </a:lnSpc>
              <a:buSzPts val="3294"/>
            </a:pPr>
            <a:endParaRPr lang="en-US" sz="1600" noProof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lnSpc>
                <a:spcPct val="100000"/>
              </a:lnSpc>
              <a:buSzPts val="3294"/>
            </a:pPr>
            <a:r>
              <a:rPr lang="en-US" sz="3100" noProof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Evolution of Optical Solutions to Support Radio Access Networks: </a:t>
            </a:r>
          </a:p>
          <a:p>
            <a:pPr marL="0" lvl="0" indent="0">
              <a:lnSpc>
                <a:spcPct val="100000"/>
              </a:lnSpc>
              <a:buSzPts val="3294"/>
            </a:pPr>
            <a:r>
              <a:rPr lang="en-US" sz="3100" noProof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Industry Perspective</a:t>
            </a:r>
          </a:p>
          <a:p>
            <a:pPr marL="50800" lvl="0" indent="0">
              <a:lnSpc>
                <a:spcPct val="150000"/>
              </a:lnSpc>
            </a:pPr>
            <a:r>
              <a:rPr lang="en-US" sz="2100" noProof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0" indent="0">
              <a:lnSpc>
                <a:spcPct val="100000"/>
              </a:lnSpc>
              <a:buSzPts val="3294"/>
            </a:pPr>
            <a:endParaRPr lang="en-US" sz="3100" noProof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70000"/>
              </a:lnSpc>
              <a:buSzPts val="3294"/>
            </a:pPr>
            <a:r>
              <a:rPr lang="en-US" sz="3100" noProof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should the optics industry care about making products for mobile networks?</a:t>
            </a:r>
          </a:p>
          <a:p>
            <a:pPr marL="50800" lvl="0" indent="0">
              <a:lnSpc>
                <a:spcPct val="150000"/>
              </a:lnSpc>
            </a:pPr>
            <a:endParaRPr lang="en-US" sz="1800" noProof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0800" lvl="0" indent="0">
              <a:lnSpc>
                <a:spcPct val="120000"/>
              </a:lnSpc>
            </a:pPr>
            <a:r>
              <a:rPr lang="en-US" sz="1800" noProof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Stefan Dahlfort, PhD </a:t>
            </a:r>
          </a:p>
          <a:p>
            <a:pPr marL="50800" lvl="0" indent="0">
              <a:lnSpc>
                <a:spcPct val="120000"/>
              </a:lnSpc>
            </a:pPr>
            <a:r>
              <a:rPr lang="en-US" sz="1800" noProof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President, MOPA</a:t>
            </a:r>
          </a:p>
          <a:p>
            <a:pPr marL="50800" lvl="0" indent="0">
              <a:lnSpc>
                <a:spcPct val="120000"/>
              </a:lnSpc>
            </a:pPr>
            <a:r>
              <a:rPr lang="en-US" sz="1800" noProof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Ericsson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671013E8-8AE3-F408-C09B-48E2486F2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cirkel, Teckensnitt&#10;&#10;AI-genererat innehåll kan vara felaktigt.">
            <a:extLst>
              <a:ext uri="{FF2B5EF4-FFF2-40B4-BE49-F238E27FC236}">
                <a16:creationId xmlns:a16="http://schemas.microsoft.com/office/drawing/2014/main" id="{FD2E7420-1D73-46E6-8D13-8E7503B29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70" y="1810142"/>
            <a:ext cx="4114730" cy="4114730"/>
          </a:xfrm>
          <a:prstGeom prst="rect">
            <a:avLst/>
          </a:prstGeom>
        </p:spPr>
      </p:pic>
      <p:sp>
        <p:nvSpPr>
          <p:cNvPr id="94" name="Google Shape;94;g2c3971f141c_0_9">
            <a:extLst>
              <a:ext uri="{FF2B5EF4-FFF2-40B4-BE49-F238E27FC236}">
                <a16:creationId xmlns:a16="http://schemas.microsoft.com/office/drawing/2014/main" id="{1452AA1F-1A7F-2851-7689-715981BCDC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42560" y="6462713"/>
            <a:ext cx="170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95" name="Google Shape;95;g2c3971f141c_0_9">
            <a:extLst>
              <a:ext uri="{FF2B5EF4-FFF2-40B4-BE49-F238E27FC236}">
                <a16:creationId xmlns:a16="http://schemas.microsoft.com/office/drawing/2014/main" id="{E01EF502-6A8D-7031-92D0-3897C6EEF6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228" y="415212"/>
            <a:ext cx="109728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 dirty="0">
                <a:latin typeface="Open Sans"/>
                <a:ea typeface="Open Sans"/>
                <a:cs typeface="Open Sans"/>
                <a:sym typeface="Open Sans"/>
              </a:rPr>
              <a:t>6G is coming…</a:t>
            </a:r>
            <a:endParaRPr dirty="0"/>
          </a:p>
        </p:txBody>
      </p:sp>
      <p:sp>
        <p:nvSpPr>
          <p:cNvPr id="96" name="Google Shape;96;g2c3971f141c_0_9">
            <a:extLst>
              <a:ext uri="{FF2B5EF4-FFF2-40B4-BE49-F238E27FC236}">
                <a16:creationId xmlns:a16="http://schemas.microsoft.com/office/drawing/2014/main" id="{E750717C-F6E0-5CEC-D3E9-629DD618C4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0229" y="1123199"/>
            <a:ext cx="8272562" cy="5488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noProof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End of 2023, ITU released the 6G vision document IMT-2030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noProof="0" dirty="0">
              <a:solidFill>
                <a:srgbClr val="000000"/>
              </a:solidFill>
              <a:latin typeface="Open Sans" panose="020B0606030504020204" pitchFamily="34" charset="0"/>
              <a:ea typeface="Open Sans"/>
              <a:cs typeface="Open Sans"/>
              <a:sym typeface="Open Sans"/>
            </a:endParaRP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E</a:t>
            </a:r>
            <a:r>
              <a:rPr lang="en-US" sz="2000" b="0" noProof="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volving 5G’s mobile broadband (MBB) and fixed wireless   access (FWA)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More spectrum, higher data rates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0" noProof="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Lower latency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Improved energy efficiency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0" noProof="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Indoor networks, and </a:t>
            </a:r>
            <a:r>
              <a:rPr lang="en-US" sz="1600" b="0" noProof="0" dirty="0" err="1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bil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lions of devices…</a:t>
            </a:r>
            <a:endParaRPr lang="en-US" sz="1600" b="0" noProof="0" dirty="0">
              <a:solidFill>
                <a:srgbClr val="000000"/>
              </a:solidFill>
              <a:latin typeface="Open Sans" panose="020B0606030504020204" pitchFamily="34" charset="0"/>
              <a:ea typeface="Open Sans"/>
              <a:cs typeface="Open Sans"/>
              <a:sym typeface="Open Sans"/>
            </a:endParaRPr>
          </a:p>
          <a:p>
            <a:pPr marL="101600" indent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noProof="0" dirty="0">
              <a:solidFill>
                <a:srgbClr val="000000"/>
              </a:solidFill>
              <a:latin typeface="Open Sans" panose="020B0606030504020204" pitchFamily="34" charset="0"/>
              <a:ea typeface="Open Sans"/>
              <a:cs typeface="Open Sans"/>
              <a:sym typeface="Open Sans"/>
            </a:endParaRP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N</a:t>
            </a:r>
            <a:r>
              <a:rPr lang="en-US" sz="2000" b="0" noProof="0" dirty="0" err="1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ew</a:t>
            </a:r>
            <a:r>
              <a:rPr lang="en-US" sz="2000" b="0" noProof="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 capabilities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AI for networks – </a:t>
            </a:r>
            <a:r>
              <a:rPr lang="en-US" sz="180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Highly performing, automated and </a:t>
            </a:r>
          </a:p>
          <a:p>
            <a:pPr marL="571500" lvl="1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	programmable networks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i="1" noProof="0" dirty="0">
                <a:latin typeface="Open Sans"/>
                <a:ea typeface="Open Sans"/>
                <a:cs typeface="Open Sans"/>
                <a:sym typeface="Open Sans"/>
              </a:rPr>
              <a:t>Networks for AI – </a:t>
            </a:r>
            <a:r>
              <a:rPr lang="en-US" sz="1800" b="0" noProof="0" dirty="0">
                <a:latin typeface="Open Sans"/>
                <a:ea typeface="Open Sans"/>
                <a:cs typeface="Open Sans"/>
                <a:sym typeface="Open Sans"/>
              </a:rPr>
              <a:t>Enabling powerful AI applications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Open Sans"/>
              <a:ea typeface="Open Sans"/>
              <a:cs typeface="Open Sans"/>
              <a:sym typeface="Open Sans"/>
            </a:endParaRP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0" noProof="0" dirty="0">
                <a:latin typeface="Open Sans"/>
                <a:ea typeface="Open Sans"/>
                <a:cs typeface="Open Sans"/>
                <a:sym typeface="Open Sans"/>
              </a:rPr>
              <a:t>Trial and pre-commercial systems ~2028-2029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200" b="0" dirty="0">
              <a:latin typeface="Open Sans"/>
              <a:ea typeface="Open Sans"/>
              <a:cs typeface="Open Sans"/>
              <a:sym typeface="Open Sans"/>
            </a:endParaRP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0" noProof="0" dirty="0">
                <a:latin typeface="Open Sans"/>
                <a:ea typeface="Open Sans"/>
                <a:cs typeface="Open Sans"/>
                <a:sym typeface="Open Sans"/>
              </a:rPr>
              <a:t>Commercial 6G networks ~2030</a:t>
            </a:r>
          </a:p>
          <a:p>
            <a:pPr lvl="1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/>
                <a:ea typeface="Open Sans"/>
                <a:cs typeface="Open Sans"/>
                <a:sym typeface="Open Sans"/>
              </a:rPr>
              <a:t>6G service at OFC 2030 in San Diego?</a:t>
            </a:r>
            <a:endParaRPr lang="en-US" sz="1800" b="0" noProof="0" dirty="0">
              <a:latin typeface="Open Sans"/>
              <a:ea typeface="Open Sans"/>
              <a:cs typeface="Open Sans"/>
              <a:sym typeface="Open Sans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Open Sans"/>
              <a:ea typeface="Open Sans"/>
              <a:cs typeface="Open Sans"/>
              <a:sym typeface="Open Sans"/>
            </a:endParaRP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200" b="0" noProof="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6248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B7A05A41-D862-4152-7573-FFFD16368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3971f141c_0_9">
            <a:extLst>
              <a:ext uri="{FF2B5EF4-FFF2-40B4-BE49-F238E27FC236}">
                <a16:creationId xmlns:a16="http://schemas.microsoft.com/office/drawing/2014/main" id="{35AA65A0-D9BD-BA69-A9DA-D6964CC6F8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42560" y="6462713"/>
            <a:ext cx="170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95" name="Google Shape;95;g2c3971f141c_0_9">
            <a:extLst>
              <a:ext uri="{FF2B5EF4-FFF2-40B4-BE49-F238E27FC236}">
                <a16:creationId xmlns:a16="http://schemas.microsoft.com/office/drawing/2014/main" id="{C8B21FA9-CA8F-A190-260A-0A8931E1D5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228" y="415212"/>
            <a:ext cx="109728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 dirty="0">
                <a:latin typeface="Open Sans"/>
                <a:ea typeface="Open Sans"/>
                <a:cs typeface="Open Sans"/>
                <a:sym typeface="Open Sans"/>
              </a:rPr>
              <a:t>Fixed Wireless Access</a:t>
            </a:r>
            <a:endParaRPr dirty="0"/>
          </a:p>
        </p:txBody>
      </p:sp>
      <p:sp>
        <p:nvSpPr>
          <p:cNvPr id="96" name="Google Shape;96;g2c3971f141c_0_9">
            <a:extLst>
              <a:ext uri="{FF2B5EF4-FFF2-40B4-BE49-F238E27FC236}">
                <a16:creationId xmlns:a16="http://schemas.microsoft.com/office/drawing/2014/main" id="{B2D2E3AE-0EDF-E656-6F66-2412ED6918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0228" y="1231198"/>
            <a:ext cx="7730894" cy="5488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noProof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FWA is using mobile networks technologies for fixed broadband applications, </a:t>
            </a:r>
            <a:r>
              <a:rPr lang="en-US" sz="2000" b="0" i="0" u="none" strike="noStrike" noProof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</a:t>
            </a:r>
            <a:r>
              <a:rPr lang="en-US" sz="2000" b="0" i="0" u="none" strike="noStrike" noProof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u="none" strike="noStrike" noProof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mmW</a:t>
            </a:r>
            <a:r>
              <a:rPr lang="en-US" sz="2000" b="0" i="0" u="none" strike="noStrike" noProof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~28 GHz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dirty="0">
              <a:solidFill>
                <a:srgbClr val="000000"/>
              </a:solidFill>
              <a:latin typeface="Open Sans" panose="020B0606030504020204" pitchFamily="34" charset="0"/>
              <a:ea typeface="Open Sans"/>
              <a:cs typeface="Open Sans"/>
              <a:sym typeface="Open Sans"/>
            </a:endParaRP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noProof="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Peak data rates – 100s Mbps towards Gbps</a:t>
            </a:r>
            <a:endParaRPr lang="en-US" sz="2000" b="0" noProof="0" dirty="0">
              <a:latin typeface="Open Sans"/>
              <a:ea typeface="Open Sans"/>
              <a:cs typeface="Open Sans"/>
              <a:sym typeface="Open Sans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Open Sans"/>
              <a:ea typeface="Open Sans"/>
              <a:cs typeface="Open Sans"/>
              <a:sym typeface="Open Sans"/>
            </a:endParaRP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noProof="0" dirty="0">
                <a:latin typeface="Open Sans"/>
                <a:ea typeface="Open Sans"/>
                <a:cs typeface="Open Sans"/>
                <a:sym typeface="Open Sans"/>
              </a:rPr>
              <a:t>Vey cost-effective installation compared with fixed broadband (cable, fiber)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0" dirty="0">
              <a:latin typeface="Open Sans"/>
              <a:ea typeface="Open Sans"/>
              <a:cs typeface="Open Sans"/>
              <a:sym typeface="Open Sans"/>
            </a:endParaRP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noProof="0" dirty="0">
                <a:latin typeface="Open Sans"/>
                <a:ea typeface="Open Sans"/>
                <a:cs typeface="Open Sans"/>
                <a:sym typeface="Open Sans"/>
              </a:rPr>
              <a:t>Especially beneficial for unconnected homes or replacing low performing </a:t>
            </a:r>
            <a:r>
              <a:rPr lang="en-US" sz="2000" b="0" dirty="0" err="1">
                <a:latin typeface="Open Sans"/>
                <a:ea typeface="Open Sans"/>
                <a:cs typeface="Open Sans"/>
                <a:sym typeface="Open Sans"/>
              </a:rPr>
              <a:t>xDSL</a:t>
            </a:r>
            <a:r>
              <a:rPr lang="en-US" sz="2000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noProof="0" dirty="0">
                <a:latin typeface="Open Sans"/>
                <a:ea typeface="Open Sans"/>
                <a:cs typeface="Open Sans"/>
                <a:sym typeface="Open Sans"/>
              </a:rPr>
              <a:t>or costly cable 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0" dirty="0">
              <a:latin typeface="Open Sans"/>
              <a:ea typeface="Open Sans"/>
              <a:cs typeface="Open Sans"/>
              <a:sym typeface="Open Sans"/>
            </a:endParaRP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noProof="0" dirty="0">
                <a:latin typeface="Open Sans"/>
                <a:ea typeface="Open Sans"/>
                <a:cs typeface="Open Sans"/>
                <a:sym typeface="Open Sans"/>
              </a:rPr>
              <a:t>Fastest (?) growing broadband access technology</a:t>
            </a:r>
          </a:p>
          <a:p>
            <a:pPr lvl="1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/>
                <a:ea typeface="Open Sans"/>
                <a:cs typeface="Open Sans"/>
                <a:sym typeface="Open Sans"/>
              </a:rPr>
              <a:t>185M subs 2025 to 350M subs 2031: +90% in 6 years</a:t>
            </a:r>
          </a:p>
          <a:p>
            <a:pPr marL="1028700" lvl="2" indent="0" fontAlgn="base">
              <a:lnSpc>
                <a:spcPct val="100000"/>
              </a:lnSpc>
              <a:buNone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(Source: Ericsson Mobility Report)</a:t>
            </a:r>
          </a:p>
          <a:p>
            <a:pPr lvl="1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b="0" noProof="0" dirty="0">
              <a:latin typeface="Open Sans"/>
              <a:ea typeface="Open Sans"/>
              <a:cs typeface="Open Sans"/>
              <a:sym typeface="Open Sans"/>
            </a:endParaRP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Open Sans"/>
                <a:ea typeface="Open Sans"/>
                <a:cs typeface="Open Sans"/>
                <a:sym typeface="Open Sans"/>
              </a:rPr>
              <a:t>Using same type of optical modules as mobile networks		    		</a:t>
            </a:r>
            <a:r>
              <a:rPr lang="en-US" sz="2000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Higher volumes</a:t>
            </a:r>
            <a:endParaRPr lang="en-US" sz="2000" noProof="0" dirty="0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Bildobjekt 3" descr="En bild som visar moln, landskap, himmel, hus&#10;&#10;AI-genererat innehåll kan vara felaktigt.">
            <a:extLst>
              <a:ext uri="{FF2B5EF4-FFF2-40B4-BE49-F238E27FC236}">
                <a16:creationId xmlns:a16="http://schemas.microsoft.com/office/drawing/2014/main" id="{E5F773F8-8B81-CCC6-2F52-4270B7B12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122" y="252371"/>
            <a:ext cx="3835400" cy="2044700"/>
          </a:xfrm>
          <a:prstGeom prst="rect">
            <a:avLst/>
          </a:prstGeom>
        </p:spPr>
      </p:pic>
      <p:pic>
        <p:nvPicPr>
          <p:cNvPr id="6" name="Bildobjekt 5" descr="En bild som visar gräs, himmel, moln, träd&#10;&#10;AI-genererat innehåll kan vara felaktigt.">
            <a:extLst>
              <a:ext uri="{FF2B5EF4-FFF2-40B4-BE49-F238E27FC236}">
                <a16:creationId xmlns:a16="http://schemas.microsoft.com/office/drawing/2014/main" id="{97BA0252-756A-AD5C-0FFA-7ECB63948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428" y="2451100"/>
            <a:ext cx="3873500" cy="1955800"/>
          </a:xfrm>
          <a:prstGeom prst="rect">
            <a:avLst/>
          </a:prstGeom>
        </p:spPr>
      </p:pic>
      <p:pic>
        <p:nvPicPr>
          <p:cNvPr id="10" name="Bildobjekt 9" descr="En bild som visar utomhus, gräs, fönster, växt&#10;&#10;AI-genererat innehåll kan vara felaktigt.">
            <a:extLst>
              <a:ext uri="{FF2B5EF4-FFF2-40B4-BE49-F238E27FC236}">
                <a16:creationId xmlns:a16="http://schemas.microsoft.com/office/drawing/2014/main" id="{4F9E208D-5402-164F-03C0-86BAC63F6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428" y="4634571"/>
            <a:ext cx="3900843" cy="2085243"/>
          </a:xfrm>
          <a:prstGeom prst="rect">
            <a:avLst/>
          </a:prstGeom>
        </p:spPr>
      </p:pic>
      <p:sp>
        <p:nvSpPr>
          <p:cNvPr id="12" name="Höger 11">
            <a:extLst>
              <a:ext uri="{FF2B5EF4-FFF2-40B4-BE49-F238E27FC236}">
                <a16:creationId xmlns:a16="http://schemas.microsoft.com/office/drawing/2014/main" id="{666F6FE0-43D2-4AB4-4869-E38E78CA5CC8}"/>
              </a:ext>
            </a:extLst>
          </p:cNvPr>
          <p:cNvSpPr/>
          <p:nvPr/>
        </p:nvSpPr>
        <p:spPr>
          <a:xfrm>
            <a:off x="2200603" y="6161262"/>
            <a:ext cx="1075174" cy="301451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7761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C5826EDC-B62F-508E-03A8-A7ECD9C5D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3971f141c_0_9">
            <a:extLst>
              <a:ext uri="{FF2B5EF4-FFF2-40B4-BE49-F238E27FC236}">
                <a16:creationId xmlns:a16="http://schemas.microsoft.com/office/drawing/2014/main" id="{B804CC8B-75FE-43CE-309D-B818B87043A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42560" y="6462713"/>
            <a:ext cx="170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95" name="Google Shape;95;g2c3971f141c_0_9">
            <a:extLst>
              <a:ext uri="{FF2B5EF4-FFF2-40B4-BE49-F238E27FC236}">
                <a16:creationId xmlns:a16="http://schemas.microsoft.com/office/drawing/2014/main" id="{F4969688-D2C2-2E16-E026-A79108628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228" y="415212"/>
            <a:ext cx="109728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b="1" dirty="0">
                <a:latin typeface="Open Sans"/>
                <a:ea typeface="Open Sans"/>
                <a:cs typeface="Open Sans"/>
                <a:sym typeface="Open Sans"/>
              </a:rPr>
              <a:t>New world: AI-native use cases</a:t>
            </a:r>
            <a:endParaRPr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17791-8529-5915-6010-98EDF4932CAF}"/>
              </a:ext>
            </a:extLst>
          </p:cNvPr>
          <p:cNvSpPr txBox="1">
            <a:spLocks/>
          </p:cNvSpPr>
          <p:nvPr/>
        </p:nvSpPr>
        <p:spPr>
          <a:xfrm>
            <a:off x="599805" y="1122165"/>
            <a:ext cx="3528000" cy="439261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AI‑Native Devices Increasing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AI‑enhanced smartphones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AI/AR glasses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Laptops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Autonomous vehicles &amp; droids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AI‑enabled surveillance &amp; sensing devices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5BE56B-6DC9-4210-87A9-EE64D41558BE}"/>
              </a:ext>
            </a:extLst>
          </p:cNvPr>
          <p:cNvSpPr txBox="1">
            <a:spLocks/>
          </p:cNvSpPr>
          <p:nvPr/>
        </p:nvSpPr>
        <p:spPr>
          <a:xfrm>
            <a:off x="8281742" y="1122165"/>
            <a:ext cx="3528000" cy="34598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Bef>
                <a:spcPts val="600"/>
              </a:spcBef>
              <a:defRPr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3182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>
            <a:r>
              <a:rPr lang="en-GB" dirty="0"/>
              <a:t>What’s Driving Traffic Growth</a:t>
            </a:r>
          </a:p>
          <a:p>
            <a:r>
              <a:rPr lang="en-GB" b="0" i="1" dirty="0"/>
              <a:t>Cloud‑based perception &amp; inference: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/>
              <a:t>AI agents and assistants requiring video processing offloaded from device to the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Uplink‑heavy workloads</a:t>
            </a:r>
          </a:p>
        </p:txBody>
      </p:sp>
      <p:sp>
        <p:nvSpPr>
          <p:cNvPr id="6" name="Content Placeholder 19">
            <a:extLst>
              <a:ext uri="{FF2B5EF4-FFF2-40B4-BE49-F238E27FC236}">
                <a16:creationId xmlns:a16="http://schemas.microsoft.com/office/drawing/2014/main" id="{F749C9DD-0C24-00D8-30EB-A134D6DB1F8F}"/>
              </a:ext>
            </a:extLst>
          </p:cNvPr>
          <p:cNvSpPr txBox="1">
            <a:spLocks/>
          </p:cNvSpPr>
          <p:nvPr/>
        </p:nvSpPr>
        <p:spPr>
          <a:xfrm>
            <a:off x="4398804" y="1122165"/>
            <a:ext cx="3528000" cy="439261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 of New AI‑Driven Use‑Cases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(driving traffic growth)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Real‑time AI assistants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 “see‑what‑I‑see” sharing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Immersive AI‑assisted gaming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companions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Video‑AI analytics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/>
          </a:p>
        </p:txBody>
      </p:sp>
      <p:pic>
        <p:nvPicPr>
          <p:cNvPr id="7" name="Picture 43">
            <a:extLst>
              <a:ext uri="{FF2B5EF4-FFF2-40B4-BE49-F238E27FC236}">
                <a16:creationId xmlns:a16="http://schemas.microsoft.com/office/drawing/2014/main" id="{630FFAC9-FD30-B77D-E992-2BE32296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744" y="3228898"/>
            <a:ext cx="6052247" cy="1514614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47A2D677-A325-CDFC-697D-59625A9869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690" y="4743740"/>
            <a:ext cx="1337371" cy="1761144"/>
          </a:xfrm>
          <a:prstGeom prst="rect">
            <a:avLst/>
          </a:prstGeom>
          <a:ln>
            <a:solidFill>
              <a:srgbClr val="70AD47">
                <a:lumMod val="20000"/>
                <a:lumOff val="80000"/>
              </a:srgbClr>
            </a:solidFill>
          </a:ln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E7D7EF8A-B6E8-D48D-5DBB-A54CCA1572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56352" y="4743740"/>
            <a:ext cx="1337371" cy="1755396"/>
          </a:xfrm>
          <a:prstGeom prst="rect">
            <a:avLst/>
          </a:prstGeom>
        </p:spPr>
      </p:pic>
      <p:pic>
        <p:nvPicPr>
          <p:cNvPr id="11" name="Picture 27">
            <a:extLst>
              <a:ext uri="{FF2B5EF4-FFF2-40B4-BE49-F238E27FC236}">
                <a16:creationId xmlns:a16="http://schemas.microsoft.com/office/drawing/2014/main" id="{7EEC9C6B-AD9D-9872-88E8-C3990D75F6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014" y="4743740"/>
            <a:ext cx="1340854" cy="1761145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12" name="Picture 42" descr="A robot with headphones&#10;&#10;Description automatically generated">
            <a:extLst>
              <a:ext uri="{FF2B5EF4-FFF2-40B4-BE49-F238E27FC236}">
                <a16:creationId xmlns:a16="http://schemas.microsoft.com/office/drawing/2014/main" id="{B19DE488-8814-3B3D-D89B-E79544707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78" y="4743740"/>
            <a:ext cx="1347333" cy="1762138"/>
          </a:xfrm>
          <a:prstGeom prst="rect">
            <a:avLst/>
          </a:prstGeom>
        </p:spPr>
      </p:pic>
      <p:pic>
        <p:nvPicPr>
          <p:cNvPr id="13" name="Picture 43">
            <a:extLst>
              <a:ext uri="{FF2B5EF4-FFF2-40B4-BE49-F238E27FC236}">
                <a16:creationId xmlns:a16="http://schemas.microsoft.com/office/drawing/2014/main" id="{72535BA1-347C-A8DF-210F-6928E5FB66B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2633"/>
          <a:stretch>
            <a:fillRect/>
          </a:stretch>
        </p:blipFill>
        <p:spPr>
          <a:xfrm>
            <a:off x="8324697" y="4743740"/>
            <a:ext cx="1336288" cy="1751205"/>
          </a:xfrm>
          <a:prstGeom prst="rect">
            <a:avLst/>
          </a:prstGeom>
        </p:spPr>
      </p:pic>
      <p:pic>
        <p:nvPicPr>
          <p:cNvPr id="14" name="Picture 45">
            <a:extLst>
              <a:ext uri="{FF2B5EF4-FFF2-40B4-BE49-F238E27FC236}">
                <a16:creationId xmlns:a16="http://schemas.microsoft.com/office/drawing/2014/main" id="{83FD3581-DDA5-C55D-D76A-6210AB91DA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1779" b="871"/>
          <a:stretch>
            <a:fillRect/>
          </a:stretch>
        </p:blipFill>
        <p:spPr>
          <a:xfrm>
            <a:off x="6399159" y="4743740"/>
            <a:ext cx="1343247" cy="17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90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3386D4AC-EF06-A973-E90F-749443FD5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3971f141c_0_9">
            <a:extLst>
              <a:ext uri="{FF2B5EF4-FFF2-40B4-BE49-F238E27FC236}">
                <a16:creationId xmlns:a16="http://schemas.microsoft.com/office/drawing/2014/main" id="{A680F1C7-C123-0DC0-6A95-90B1F0F9EB8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42560" y="6462713"/>
            <a:ext cx="170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95" name="Google Shape;95;g2c3971f141c_0_9">
            <a:extLst>
              <a:ext uri="{FF2B5EF4-FFF2-40B4-BE49-F238E27FC236}">
                <a16:creationId xmlns:a16="http://schemas.microsoft.com/office/drawing/2014/main" id="{E9BE18F7-5817-B018-1B3F-A1EF774169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228" y="415212"/>
            <a:ext cx="109728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b="1" dirty="0">
                <a:latin typeface="Open Sans"/>
                <a:ea typeface="Open Sans"/>
                <a:cs typeface="Open Sans"/>
                <a:sym typeface="Open Sans"/>
              </a:rPr>
              <a:t>Uplink traffic growth with GenAI applications</a:t>
            </a:r>
            <a:endParaRPr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8E61FC3-8085-F41F-778B-FFC84BA4F9DD}"/>
              </a:ext>
            </a:extLst>
          </p:cNvPr>
          <p:cNvSpPr txBox="1"/>
          <p:nvPr/>
        </p:nvSpPr>
        <p:spPr>
          <a:xfrm>
            <a:off x="391925" y="3974878"/>
            <a:ext cx="11654125" cy="25955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914400" eaLnBrk="1" fontAlgn="base" latinLnBrk="0" hangingPunct="1">
              <a:buClr>
                <a:schemeClr val="dk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latin typeface="Open Sans" panose="020B0606030504020204" pitchFamily="34" charset="0"/>
                <a:ea typeface="Verdana"/>
                <a:cs typeface="Verdana"/>
                <a:sym typeface="Verdana"/>
              </a:rPr>
              <a:t>Uplink (UL) traffic growth from a range of different GenAI applications: Medium scenario: </a:t>
            </a:r>
            <a:r>
              <a:rPr lang="en-US" sz="2000" b="1" dirty="0">
                <a:solidFill>
                  <a:srgbClr val="0070C0"/>
                </a:solidFill>
                <a:latin typeface="Open Sans" panose="020B0606030504020204" pitchFamily="34" charset="0"/>
                <a:ea typeface="Verdana"/>
                <a:cs typeface="Verdana"/>
                <a:sym typeface="Verdana"/>
              </a:rPr>
              <a:t>3x </a:t>
            </a:r>
          </a:p>
          <a:p>
            <a:pPr marL="285750" indent="-285750" fontAlgn="base"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Verdana"/>
              <a:cs typeface="Verdana"/>
              <a:sym typeface="Verdana"/>
            </a:endParaRPr>
          </a:p>
          <a:p>
            <a:pPr marL="285750" indent="-285750" fontAlgn="base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Verdana"/>
                <a:cs typeface="Verdana"/>
                <a:sym typeface="Verdana"/>
              </a:rPr>
              <a:t>Impact on fronthaul optical data rates?</a:t>
            </a:r>
          </a:p>
          <a:p>
            <a:pPr lvl="8" fontAlgn="base">
              <a:buClr>
                <a:schemeClr val="dk1"/>
              </a:buClr>
            </a:pPr>
            <a:r>
              <a:rPr lang="en-US" sz="2000" dirty="0">
                <a:latin typeface="Open Sans" panose="020B0606030504020204" pitchFamily="34" charset="0"/>
                <a:ea typeface="Verdana"/>
                <a:cs typeface="Verdana"/>
                <a:sym typeface="Verdana"/>
              </a:rPr>
              <a:t>	User traffic is very DL heavy, but coding is much heavier in the UL, </a:t>
            </a:r>
          </a:p>
          <a:p>
            <a:pPr lvl="8" fontAlgn="base">
              <a:buClr>
                <a:schemeClr val="dk1"/>
              </a:buClr>
            </a:pPr>
            <a:r>
              <a:rPr lang="en-US" sz="2000" dirty="0">
                <a:latin typeface="Open Sans" panose="020B0606030504020204" pitchFamily="34" charset="0"/>
                <a:ea typeface="Verdana"/>
                <a:cs typeface="Verdana"/>
                <a:sym typeface="Verdana"/>
              </a:rPr>
              <a:t>	leading to total user + control traffic being roughly symmetrical</a:t>
            </a:r>
          </a:p>
          <a:p>
            <a:pPr lvl="8" fontAlgn="base">
              <a:buClr>
                <a:schemeClr val="dk1"/>
              </a:buClr>
            </a:pPr>
            <a:r>
              <a:rPr lang="en-US" sz="2000" dirty="0">
                <a:latin typeface="Open Sans" panose="020B0606030504020204" pitchFamily="34" charset="0"/>
                <a:ea typeface="Verdana"/>
                <a:cs typeface="Verdana"/>
                <a:sym typeface="Verdana"/>
              </a:rPr>
              <a:t>			</a:t>
            </a:r>
          </a:p>
          <a:p>
            <a:pPr lvl="8" fontAlgn="base">
              <a:buClr>
                <a:schemeClr val="dk1"/>
              </a:buClr>
            </a:pPr>
            <a:r>
              <a:rPr lang="en-US" sz="2000" dirty="0">
                <a:latin typeface="Open Sans" panose="020B0606030504020204" pitchFamily="34" charset="0"/>
                <a:ea typeface="Verdana"/>
                <a:cs typeface="Verdana"/>
                <a:sym typeface="Verdana"/>
              </a:rPr>
              <a:t>			</a:t>
            </a:r>
            <a:r>
              <a:rPr lang="en-US" sz="2000" b="1" dirty="0">
                <a:solidFill>
                  <a:srgbClr val="0070C0"/>
                </a:solidFill>
                <a:latin typeface="Open Sans" panose="020B0606030504020204" pitchFamily="34" charset="0"/>
                <a:ea typeface="Verdana"/>
                <a:cs typeface="Verdana"/>
                <a:sym typeface="Verdana"/>
              </a:rPr>
              <a:t>Optical module data rate need to scale accordingly, i.e. 3x</a:t>
            </a:r>
            <a:endParaRPr lang="en-US" sz="1600" kern="1000" spc="-3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1" indent="-285750" fontAlgn="base"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kern="1000" spc="-3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389B29BC-7E8D-F56D-D68A-77CAFF27056E}"/>
              </a:ext>
            </a:extLst>
          </p:cNvPr>
          <p:cNvGrpSpPr/>
          <p:nvPr/>
        </p:nvGrpSpPr>
        <p:grpSpPr>
          <a:xfrm>
            <a:off x="4686298" y="2854487"/>
            <a:ext cx="1175895" cy="938358"/>
            <a:chOff x="3425588" y="1717703"/>
            <a:chExt cx="805993" cy="662354"/>
          </a:xfrm>
        </p:grpSpPr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2057FA5B-78A4-51EF-521B-E703C75A3878}"/>
                </a:ext>
              </a:extLst>
            </p:cNvPr>
            <p:cNvSpPr/>
            <p:nvPr/>
          </p:nvSpPr>
          <p:spPr>
            <a:xfrm>
              <a:off x="3425588" y="1717703"/>
              <a:ext cx="674077" cy="66235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800"/>
                </a:spcBef>
              </a:pPr>
              <a:endParaRPr lang="en-GB" sz="18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TextBox 39">
              <a:extLst>
                <a:ext uri="{FF2B5EF4-FFF2-40B4-BE49-F238E27FC236}">
                  <a16:creationId xmlns:a16="http://schemas.microsoft.com/office/drawing/2014/main" id="{B99CBB5C-7980-7DA2-75B0-06D31C79CC14}"/>
                </a:ext>
              </a:extLst>
            </p:cNvPr>
            <p:cNvSpPr txBox="1"/>
            <p:nvPr/>
          </p:nvSpPr>
          <p:spPr>
            <a:xfrm>
              <a:off x="3457792" y="1917039"/>
              <a:ext cx="773789" cy="217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kern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Medium </a:t>
              </a:r>
              <a:endPara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" name="Grupp 3">
            <a:extLst>
              <a:ext uri="{FF2B5EF4-FFF2-40B4-BE49-F238E27FC236}">
                <a16:creationId xmlns:a16="http://schemas.microsoft.com/office/drawing/2014/main" id="{C0AD9C8C-B17C-F285-EDC5-B90B2CEFBA0B}"/>
              </a:ext>
            </a:extLst>
          </p:cNvPr>
          <p:cNvGrpSpPr/>
          <p:nvPr/>
        </p:nvGrpSpPr>
        <p:grpSpPr>
          <a:xfrm>
            <a:off x="7729701" y="2854487"/>
            <a:ext cx="1256282" cy="938358"/>
            <a:chOff x="5702679" y="1671809"/>
            <a:chExt cx="861093" cy="662354"/>
          </a:xfrm>
        </p:grpSpPr>
        <p:sp>
          <p:nvSpPr>
            <p:cNvPr id="29" name="Oval 82">
              <a:extLst>
                <a:ext uri="{FF2B5EF4-FFF2-40B4-BE49-F238E27FC236}">
                  <a16:creationId xmlns:a16="http://schemas.microsoft.com/office/drawing/2014/main" id="{BDA51D2F-2A12-2BC8-BC7C-2F52F9CE1397}"/>
                </a:ext>
              </a:extLst>
            </p:cNvPr>
            <p:cNvSpPr/>
            <p:nvPr/>
          </p:nvSpPr>
          <p:spPr>
            <a:xfrm>
              <a:off x="5702679" y="1671809"/>
              <a:ext cx="674077" cy="6623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800"/>
                </a:spcBef>
              </a:pPr>
              <a:endParaRPr lang="en-GB" sz="18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8" name="TextBox 97">
              <a:extLst>
                <a:ext uri="{FF2B5EF4-FFF2-40B4-BE49-F238E27FC236}">
                  <a16:creationId xmlns:a16="http://schemas.microsoft.com/office/drawing/2014/main" id="{3798D322-79F2-DABB-52B6-AE7625A309C9}"/>
                </a:ext>
              </a:extLst>
            </p:cNvPr>
            <p:cNvSpPr txBox="1"/>
            <p:nvPr/>
          </p:nvSpPr>
          <p:spPr>
            <a:xfrm>
              <a:off x="5843402" y="1875785"/>
              <a:ext cx="720370" cy="217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kern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High </a:t>
              </a:r>
              <a:endPara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6" name="TextBox 116">
            <a:extLst>
              <a:ext uri="{FF2B5EF4-FFF2-40B4-BE49-F238E27FC236}">
                <a16:creationId xmlns:a16="http://schemas.microsoft.com/office/drawing/2014/main" id="{345F2E37-3943-8F6C-FCEF-6C8C58FA5EB4}"/>
              </a:ext>
            </a:extLst>
          </p:cNvPr>
          <p:cNvSpPr txBox="1"/>
          <p:nvPr/>
        </p:nvSpPr>
        <p:spPr>
          <a:xfrm>
            <a:off x="7979253" y="2058210"/>
            <a:ext cx="23046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Device density per km</a:t>
            </a:r>
            <a:r>
              <a:rPr lang="en-US" sz="1100" kern="1200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1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490DE197-709E-694C-9395-3DF9339056FE}"/>
              </a:ext>
            </a:extLst>
          </p:cNvPr>
          <p:cNvGrpSpPr/>
          <p:nvPr/>
        </p:nvGrpSpPr>
        <p:grpSpPr>
          <a:xfrm>
            <a:off x="1857580" y="2854487"/>
            <a:ext cx="1576361" cy="938358"/>
            <a:chOff x="1129231" y="1705303"/>
            <a:chExt cx="1080485" cy="662354"/>
          </a:xfrm>
          <a:solidFill>
            <a:srgbClr val="FFC000"/>
          </a:solidFill>
        </p:grpSpPr>
        <p:sp>
          <p:nvSpPr>
            <p:cNvPr id="48" name="Oval 102">
              <a:extLst>
                <a:ext uri="{FF2B5EF4-FFF2-40B4-BE49-F238E27FC236}">
                  <a16:creationId xmlns:a16="http://schemas.microsoft.com/office/drawing/2014/main" id="{C4439152-19B2-27C2-D038-BB692CA73DB9}"/>
                </a:ext>
              </a:extLst>
            </p:cNvPr>
            <p:cNvSpPr/>
            <p:nvPr/>
          </p:nvSpPr>
          <p:spPr>
            <a:xfrm>
              <a:off x="1129231" y="1705303"/>
              <a:ext cx="674077" cy="6623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800"/>
                </a:spcBef>
              </a:pPr>
              <a:endParaRPr lang="en-GB" sz="18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7" name="TextBox 117">
              <a:extLst>
                <a:ext uri="{FF2B5EF4-FFF2-40B4-BE49-F238E27FC236}">
                  <a16:creationId xmlns:a16="http://schemas.microsoft.com/office/drawing/2014/main" id="{ADBA4344-7172-C828-B882-B9A1BC905422}"/>
                </a:ext>
              </a:extLst>
            </p:cNvPr>
            <p:cNvSpPr txBox="1"/>
            <p:nvPr/>
          </p:nvSpPr>
          <p:spPr>
            <a:xfrm>
              <a:off x="1144247" y="1918907"/>
              <a:ext cx="1065469" cy="217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kern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Moderate </a:t>
              </a:r>
              <a:endPara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4" name="Graphic 119">
            <a:extLst>
              <a:ext uri="{FF2B5EF4-FFF2-40B4-BE49-F238E27FC236}">
                <a16:creationId xmlns:a16="http://schemas.microsoft.com/office/drawing/2014/main" id="{ABE83C5A-072D-FAE4-AE3F-003235C332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1875" y="1232065"/>
            <a:ext cx="705082" cy="705082"/>
          </a:xfrm>
          <a:prstGeom prst="rect">
            <a:avLst/>
          </a:prstGeom>
        </p:spPr>
      </p:pic>
      <p:sp>
        <p:nvSpPr>
          <p:cNvPr id="65" name="TextBox 120">
            <a:extLst>
              <a:ext uri="{FF2B5EF4-FFF2-40B4-BE49-F238E27FC236}">
                <a16:creationId xmlns:a16="http://schemas.microsoft.com/office/drawing/2014/main" id="{BBFB4351-671E-58A2-763D-B5B116507BEA}"/>
              </a:ext>
            </a:extLst>
          </p:cNvPr>
          <p:cNvSpPr txBox="1"/>
          <p:nvPr/>
        </p:nvSpPr>
        <p:spPr>
          <a:xfrm>
            <a:off x="195047" y="1972076"/>
            <a:ext cx="19238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Smartphone app</a:t>
            </a:r>
          </a:p>
        </p:txBody>
      </p:sp>
      <p:pic>
        <p:nvPicPr>
          <p:cNvPr id="66" name="Graphic 121">
            <a:extLst>
              <a:ext uri="{FF2B5EF4-FFF2-40B4-BE49-F238E27FC236}">
                <a16:creationId xmlns:a16="http://schemas.microsoft.com/office/drawing/2014/main" id="{08AE9F5E-B776-BBE0-4AF6-3C355D79BA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87957" y="1213211"/>
            <a:ext cx="705082" cy="705082"/>
          </a:xfrm>
          <a:prstGeom prst="rect">
            <a:avLst/>
          </a:prstGeom>
        </p:spPr>
      </p:pic>
      <p:sp>
        <p:nvSpPr>
          <p:cNvPr id="67" name="TextBox 122">
            <a:extLst>
              <a:ext uri="{FF2B5EF4-FFF2-40B4-BE49-F238E27FC236}">
                <a16:creationId xmlns:a16="http://schemas.microsoft.com/office/drawing/2014/main" id="{4ADAF129-DA6C-4417-2A2B-C7EF0E1E889B}"/>
              </a:ext>
            </a:extLst>
          </p:cNvPr>
          <p:cNvSpPr txBox="1"/>
          <p:nvPr/>
        </p:nvSpPr>
        <p:spPr>
          <a:xfrm>
            <a:off x="1915428" y="1972076"/>
            <a:ext cx="17517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AI/AR glasses</a:t>
            </a:r>
          </a:p>
        </p:txBody>
      </p:sp>
      <p:grpSp>
        <p:nvGrpSpPr>
          <p:cNvPr id="68" name="Group 123">
            <a:extLst>
              <a:ext uri="{FF2B5EF4-FFF2-40B4-BE49-F238E27FC236}">
                <a16:creationId xmlns:a16="http://schemas.microsoft.com/office/drawing/2014/main" id="{F360A449-CB7D-DAF9-B6A5-254F20C4C219}"/>
              </a:ext>
            </a:extLst>
          </p:cNvPr>
          <p:cNvGrpSpPr/>
          <p:nvPr/>
        </p:nvGrpSpPr>
        <p:grpSpPr>
          <a:xfrm>
            <a:off x="3724039" y="1279199"/>
            <a:ext cx="705082" cy="728546"/>
            <a:chOff x="3591346" y="2482622"/>
            <a:chExt cx="579063" cy="678569"/>
          </a:xfrm>
        </p:grpSpPr>
        <p:pic>
          <p:nvPicPr>
            <p:cNvPr id="69" name="Graphic 124" descr="Game controller outline">
              <a:extLst>
                <a:ext uri="{FF2B5EF4-FFF2-40B4-BE49-F238E27FC236}">
                  <a16:creationId xmlns:a16="http://schemas.microsoft.com/office/drawing/2014/main" id="{E0543634-3E29-FECC-E650-FFD26C645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91346" y="2582128"/>
              <a:ext cx="579063" cy="579063"/>
            </a:xfrm>
            <a:prstGeom prst="rect">
              <a:avLst/>
            </a:prstGeom>
          </p:spPr>
        </p:pic>
        <p:pic>
          <p:nvPicPr>
            <p:cNvPr id="70" name="Picture 125">
              <a:extLst>
                <a:ext uri="{FF2B5EF4-FFF2-40B4-BE49-F238E27FC236}">
                  <a16:creationId xmlns:a16="http://schemas.microsoft.com/office/drawing/2014/main" id="{A140FAD5-2832-1818-5D9F-D96B7325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7373" y="2482622"/>
              <a:ext cx="127008" cy="193687"/>
            </a:xfrm>
            <a:prstGeom prst="rect">
              <a:avLst/>
            </a:prstGeom>
          </p:spPr>
        </p:pic>
      </p:grpSp>
      <p:sp>
        <p:nvSpPr>
          <p:cNvPr id="71" name="TextBox 126">
            <a:extLst>
              <a:ext uri="{FF2B5EF4-FFF2-40B4-BE49-F238E27FC236}">
                <a16:creationId xmlns:a16="http://schemas.microsoft.com/office/drawing/2014/main" id="{928C9CDC-12DA-74C3-50C6-B4D1F18C8831}"/>
              </a:ext>
            </a:extLst>
          </p:cNvPr>
          <p:cNvSpPr txBox="1"/>
          <p:nvPr/>
        </p:nvSpPr>
        <p:spPr>
          <a:xfrm>
            <a:off x="3427479" y="1972076"/>
            <a:ext cx="16639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cloud gaming</a:t>
            </a:r>
          </a:p>
        </p:txBody>
      </p:sp>
      <p:grpSp>
        <p:nvGrpSpPr>
          <p:cNvPr id="72" name="Group 127">
            <a:extLst>
              <a:ext uri="{FF2B5EF4-FFF2-40B4-BE49-F238E27FC236}">
                <a16:creationId xmlns:a16="http://schemas.microsoft.com/office/drawing/2014/main" id="{683516D9-2219-C976-2F4C-52FB8DEB2290}"/>
              </a:ext>
            </a:extLst>
          </p:cNvPr>
          <p:cNvGrpSpPr/>
          <p:nvPr/>
        </p:nvGrpSpPr>
        <p:grpSpPr>
          <a:xfrm>
            <a:off x="5360121" y="1156649"/>
            <a:ext cx="705082" cy="832521"/>
            <a:chOff x="4467226" y="2385779"/>
            <a:chExt cx="579063" cy="775412"/>
          </a:xfrm>
        </p:grpSpPr>
        <p:pic>
          <p:nvPicPr>
            <p:cNvPr id="73" name="Picture 128">
              <a:extLst>
                <a:ext uri="{FF2B5EF4-FFF2-40B4-BE49-F238E27FC236}">
                  <a16:creationId xmlns:a16="http://schemas.microsoft.com/office/drawing/2014/main" id="{61088088-07B1-0542-E254-7831DC80F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93253" y="2385779"/>
              <a:ext cx="127008" cy="193687"/>
            </a:xfrm>
            <a:prstGeom prst="rect">
              <a:avLst/>
            </a:prstGeom>
          </p:spPr>
        </p:pic>
        <p:pic>
          <p:nvPicPr>
            <p:cNvPr id="74" name="Graphic 129" descr="Artificial Intelligence outline">
              <a:extLst>
                <a:ext uri="{FF2B5EF4-FFF2-40B4-BE49-F238E27FC236}">
                  <a16:creationId xmlns:a16="http://schemas.microsoft.com/office/drawing/2014/main" id="{3CBC58FE-B8E4-FA06-A3EC-8614E0AE1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67226" y="2582128"/>
              <a:ext cx="579063" cy="579063"/>
            </a:xfrm>
            <a:prstGeom prst="rect">
              <a:avLst/>
            </a:prstGeom>
          </p:spPr>
        </p:pic>
      </p:grpSp>
      <p:sp>
        <p:nvSpPr>
          <p:cNvPr id="75" name="TextBox 130">
            <a:extLst>
              <a:ext uri="{FF2B5EF4-FFF2-40B4-BE49-F238E27FC236}">
                <a16:creationId xmlns:a16="http://schemas.microsoft.com/office/drawing/2014/main" id="{91E38873-03A3-7FE5-12F6-2DE3ADE22F15}"/>
              </a:ext>
            </a:extLst>
          </p:cNvPr>
          <p:cNvSpPr txBox="1"/>
          <p:nvPr/>
        </p:nvSpPr>
        <p:spPr>
          <a:xfrm>
            <a:off x="5207396" y="1972076"/>
            <a:ext cx="11651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companions</a:t>
            </a:r>
          </a:p>
        </p:txBody>
      </p:sp>
      <p:grpSp>
        <p:nvGrpSpPr>
          <p:cNvPr id="76" name="Group 131">
            <a:extLst>
              <a:ext uri="{FF2B5EF4-FFF2-40B4-BE49-F238E27FC236}">
                <a16:creationId xmlns:a16="http://schemas.microsoft.com/office/drawing/2014/main" id="{872C0659-3D89-39FA-D576-0DEA72EE67D3}"/>
              </a:ext>
            </a:extLst>
          </p:cNvPr>
          <p:cNvGrpSpPr/>
          <p:nvPr/>
        </p:nvGrpSpPr>
        <p:grpSpPr>
          <a:xfrm>
            <a:off x="6996203" y="1156649"/>
            <a:ext cx="705082" cy="815133"/>
            <a:chOff x="5343105" y="2401975"/>
            <a:chExt cx="579063" cy="759216"/>
          </a:xfrm>
        </p:grpSpPr>
        <p:pic>
          <p:nvPicPr>
            <p:cNvPr id="77" name="Graphic 132" descr="Security camera outline">
              <a:extLst>
                <a:ext uri="{FF2B5EF4-FFF2-40B4-BE49-F238E27FC236}">
                  <a16:creationId xmlns:a16="http://schemas.microsoft.com/office/drawing/2014/main" id="{879E4AC7-98A1-B117-E02B-E3CBE5253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343105" y="2582128"/>
              <a:ext cx="579063" cy="579063"/>
            </a:xfrm>
            <a:prstGeom prst="rect">
              <a:avLst/>
            </a:prstGeom>
          </p:spPr>
        </p:pic>
        <p:pic>
          <p:nvPicPr>
            <p:cNvPr id="78" name="Picture 133">
              <a:extLst>
                <a:ext uri="{FF2B5EF4-FFF2-40B4-BE49-F238E27FC236}">
                  <a16:creationId xmlns:a16="http://schemas.microsoft.com/office/drawing/2014/main" id="{9536F131-11CA-124E-8342-99BF1F7C4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42125" y="2401975"/>
              <a:ext cx="127008" cy="193687"/>
            </a:xfrm>
            <a:prstGeom prst="rect">
              <a:avLst/>
            </a:prstGeom>
          </p:spPr>
        </p:pic>
      </p:grpSp>
      <p:sp>
        <p:nvSpPr>
          <p:cNvPr id="79" name="TextBox 134">
            <a:extLst>
              <a:ext uri="{FF2B5EF4-FFF2-40B4-BE49-F238E27FC236}">
                <a16:creationId xmlns:a16="http://schemas.microsoft.com/office/drawing/2014/main" id="{73E12207-A246-40FD-607F-B15414E90209}"/>
              </a:ext>
            </a:extLst>
          </p:cNvPr>
          <p:cNvSpPr txBox="1"/>
          <p:nvPr/>
        </p:nvSpPr>
        <p:spPr>
          <a:xfrm>
            <a:off x="6779531" y="1972076"/>
            <a:ext cx="11997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cameras</a:t>
            </a:r>
          </a:p>
        </p:txBody>
      </p:sp>
      <p:sp>
        <p:nvSpPr>
          <p:cNvPr id="108" name="Höger 107">
            <a:extLst>
              <a:ext uri="{FF2B5EF4-FFF2-40B4-BE49-F238E27FC236}">
                <a16:creationId xmlns:a16="http://schemas.microsoft.com/office/drawing/2014/main" id="{5B3BFA35-7EFE-6AC4-8E1A-7928E26E9B01}"/>
              </a:ext>
            </a:extLst>
          </p:cNvPr>
          <p:cNvSpPr/>
          <p:nvPr/>
        </p:nvSpPr>
        <p:spPr>
          <a:xfrm>
            <a:off x="2010928" y="5846011"/>
            <a:ext cx="1075174" cy="301451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Box 116">
            <a:extLst>
              <a:ext uri="{FF2B5EF4-FFF2-40B4-BE49-F238E27FC236}">
                <a16:creationId xmlns:a16="http://schemas.microsoft.com/office/drawing/2014/main" id="{108CE705-92AB-1039-F976-329E52323F40}"/>
              </a:ext>
            </a:extLst>
          </p:cNvPr>
          <p:cNvSpPr txBox="1"/>
          <p:nvPr/>
        </p:nvSpPr>
        <p:spPr>
          <a:xfrm>
            <a:off x="10068842" y="1967854"/>
            <a:ext cx="9549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Subscriber penetration</a:t>
            </a:r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ruta 81">
            <a:extLst>
              <a:ext uri="{FF2B5EF4-FFF2-40B4-BE49-F238E27FC236}">
                <a16:creationId xmlns:a16="http://schemas.microsoft.com/office/drawing/2014/main" id="{4FDC3BB8-8E68-CB0C-6AB3-43B58BBFCE2C}"/>
              </a:ext>
            </a:extLst>
          </p:cNvPr>
          <p:cNvSpPr txBox="1"/>
          <p:nvPr/>
        </p:nvSpPr>
        <p:spPr>
          <a:xfrm>
            <a:off x="10243928" y="1242920"/>
            <a:ext cx="396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83" name="Ellips 82">
            <a:extLst>
              <a:ext uri="{FF2B5EF4-FFF2-40B4-BE49-F238E27FC236}">
                <a16:creationId xmlns:a16="http://schemas.microsoft.com/office/drawing/2014/main" id="{4320EC7D-8298-4F85-1501-BB762363DCE9}"/>
              </a:ext>
            </a:extLst>
          </p:cNvPr>
          <p:cNvSpPr/>
          <p:nvPr/>
        </p:nvSpPr>
        <p:spPr>
          <a:xfrm>
            <a:off x="8814060" y="1509190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4" name="Ellips 83">
            <a:extLst>
              <a:ext uri="{FF2B5EF4-FFF2-40B4-BE49-F238E27FC236}">
                <a16:creationId xmlns:a16="http://schemas.microsoft.com/office/drawing/2014/main" id="{F3E5BF98-E7CC-7DF8-708E-2E678153FC48}"/>
              </a:ext>
            </a:extLst>
          </p:cNvPr>
          <p:cNvSpPr/>
          <p:nvPr/>
        </p:nvSpPr>
        <p:spPr>
          <a:xfrm>
            <a:off x="8966460" y="1661590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1" name="Ellips 90">
            <a:extLst>
              <a:ext uri="{FF2B5EF4-FFF2-40B4-BE49-F238E27FC236}">
                <a16:creationId xmlns:a16="http://schemas.microsoft.com/office/drawing/2014/main" id="{FB33ED69-C2F2-0EB3-9369-872F696A3801}"/>
              </a:ext>
            </a:extLst>
          </p:cNvPr>
          <p:cNvSpPr/>
          <p:nvPr/>
        </p:nvSpPr>
        <p:spPr>
          <a:xfrm>
            <a:off x="9045017" y="1539525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2" name="Ellips 91">
            <a:extLst>
              <a:ext uri="{FF2B5EF4-FFF2-40B4-BE49-F238E27FC236}">
                <a16:creationId xmlns:a16="http://schemas.microsoft.com/office/drawing/2014/main" id="{3FC7B2D4-F640-B157-CA2E-992B226BE5BE}"/>
              </a:ext>
            </a:extLst>
          </p:cNvPr>
          <p:cNvSpPr/>
          <p:nvPr/>
        </p:nvSpPr>
        <p:spPr>
          <a:xfrm>
            <a:off x="8705952" y="1410924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3" name="Ellips 92">
            <a:extLst>
              <a:ext uri="{FF2B5EF4-FFF2-40B4-BE49-F238E27FC236}">
                <a16:creationId xmlns:a16="http://schemas.microsoft.com/office/drawing/2014/main" id="{E7314191-AA0C-14CA-B73C-05FF54F10D8E}"/>
              </a:ext>
            </a:extLst>
          </p:cNvPr>
          <p:cNvSpPr/>
          <p:nvPr/>
        </p:nvSpPr>
        <p:spPr>
          <a:xfrm>
            <a:off x="8801491" y="1731067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6" name="Ellips 95">
            <a:extLst>
              <a:ext uri="{FF2B5EF4-FFF2-40B4-BE49-F238E27FC236}">
                <a16:creationId xmlns:a16="http://schemas.microsoft.com/office/drawing/2014/main" id="{D48A1E0A-E12E-C787-0E2B-E098D8CEE69E}"/>
              </a:ext>
            </a:extLst>
          </p:cNvPr>
          <p:cNvSpPr/>
          <p:nvPr/>
        </p:nvSpPr>
        <p:spPr>
          <a:xfrm>
            <a:off x="8960317" y="1386108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7" name="Ellips 96">
            <a:extLst>
              <a:ext uri="{FF2B5EF4-FFF2-40B4-BE49-F238E27FC236}">
                <a16:creationId xmlns:a16="http://schemas.microsoft.com/office/drawing/2014/main" id="{3981145C-F7A8-EF6F-D8A4-6DE8FFFF444C}"/>
              </a:ext>
            </a:extLst>
          </p:cNvPr>
          <p:cNvSpPr/>
          <p:nvPr/>
        </p:nvSpPr>
        <p:spPr>
          <a:xfrm>
            <a:off x="8556587" y="1595777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Ellips 97">
            <a:extLst>
              <a:ext uri="{FF2B5EF4-FFF2-40B4-BE49-F238E27FC236}">
                <a16:creationId xmlns:a16="http://schemas.microsoft.com/office/drawing/2014/main" id="{9F1639A0-D71E-F4B7-EA9F-9C0ED779D813}"/>
              </a:ext>
            </a:extLst>
          </p:cNvPr>
          <p:cNvSpPr/>
          <p:nvPr/>
        </p:nvSpPr>
        <p:spPr>
          <a:xfrm>
            <a:off x="8801490" y="1230909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9" name="Ellips 98">
            <a:extLst>
              <a:ext uri="{FF2B5EF4-FFF2-40B4-BE49-F238E27FC236}">
                <a16:creationId xmlns:a16="http://schemas.microsoft.com/office/drawing/2014/main" id="{B4CF5AAE-CBB2-18D0-9D5A-8FE9E0213224}"/>
              </a:ext>
            </a:extLst>
          </p:cNvPr>
          <p:cNvSpPr/>
          <p:nvPr/>
        </p:nvSpPr>
        <p:spPr>
          <a:xfrm>
            <a:off x="8528307" y="1371673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0" name="Ellips 99">
            <a:extLst>
              <a:ext uri="{FF2B5EF4-FFF2-40B4-BE49-F238E27FC236}">
                <a16:creationId xmlns:a16="http://schemas.microsoft.com/office/drawing/2014/main" id="{FD702080-B4A6-A953-49B2-3C4620F33233}"/>
              </a:ext>
            </a:extLst>
          </p:cNvPr>
          <p:cNvSpPr/>
          <p:nvPr/>
        </p:nvSpPr>
        <p:spPr>
          <a:xfrm>
            <a:off x="9059298" y="1728925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1" name="Ellips 100">
            <a:extLst>
              <a:ext uri="{FF2B5EF4-FFF2-40B4-BE49-F238E27FC236}">
                <a16:creationId xmlns:a16="http://schemas.microsoft.com/office/drawing/2014/main" id="{4BF8F4F9-8884-5AE8-5EC0-64966675C75F}"/>
              </a:ext>
            </a:extLst>
          </p:cNvPr>
          <p:cNvSpPr/>
          <p:nvPr/>
        </p:nvSpPr>
        <p:spPr>
          <a:xfrm>
            <a:off x="9134570" y="1466744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2" name="Ellips 101">
            <a:extLst>
              <a:ext uri="{FF2B5EF4-FFF2-40B4-BE49-F238E27FC236}">
                <a16:creationId xmlns:a16="http://schemas.microsoft.com/office/drawing/2014/main" id="{BE54D65E-AF0A-EFA1-09E3-3F35C5EEBD76}"/>
              </a:ext>
            </a:extLst>
          </p:cNvPr>
          <p:cNvSpPr/>
          <p:nvPr/>
        </p:nvSpPr>
        <p:spPr>
          <a:xfrm>
            <a:off x="8953890" y="1383309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3" name="Ellips 102">
            <a:extLst>
              <a:ext uri="{FF2B5EF4-FFF2-40B4-BE49-F238E27FC236}">
                <a16:creationId xmlns:a16="http://schemas.microsoft.com/office/drawing/2014/main" id="{09C01AAE-E593-4278-B1DD-80EBAF60231E}"/>
              </a:ext>
            </a:extLst>
          </p:cNvPr>
          <p:cNvSpPr/>
          <p:nvPr/>
        </p:nvSpPr>
        <p:spPr>
          <a:xfrm>
            <a:off x="9106290" y="1535709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4" name="Ellips 103">
            <a:extLst>
              <a:ext uri="{FF2B5EF4-FFF2-40B4-BE49-F238E27FC236}">
                <a16:creationId xmlns:a16="http://schemas.microsoft.com/office/drawing/2014/main" id="{145D1C5C-A17C-81B3-8BBA-D4D7342DFC2F}"/>
              </a:ext>
            </a:extLst>
          </p:cNvPr>
          <p:cNvSpPr/>
          <p:nvPr/>
        </p:nvSpPr>
        <p:spPr>
          <a:xfrm>
            <a:off x="8507818" y="1844804"/>
            <a:ext cx="56561" cy="651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5" name="Vänster klammerparentes 104">
            <a:extLst>
              <a:ext uri="{FF2B5EF4-FFF2-40B4-BE49-F238E27FC236}">
                <a16:creationId xmlns:a16="http://schemas.microsoft.com/office/drawing/2014/main" id="{64FE4C05-D3F3-1DE9-1675-DE11DAA3ACDD}"/>
              </a:ext>
            </a:extLst>
          </p:cNvPr>
          <p:cNvSpPr/>
          <p:nvPr/>
        </p:nvSpPr>
        <p:spPr>
          <a:xfrm rot="16200000">
            <a:off x="5596143" y="-2822943"/>
            <a:ext cx="343185" cy="10727511"/>
          </a:xfrm>
          <a:prstGeom prst="leftBrace">
            <a:avLst>
              <a:gd name="adj1" fmla="val 8333"/>
              <a:gd name="adj2" fmla="val 17732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7" name="Vänster klammerparentes 106">
            <a:extLst>
              <a:ext uri="{FF2B5EF4-FFF2-40B4-BE49-F238E27FC236}">
                <a16:creationId xmlns:a16="http://schemas.microsoft.com/office/drawing/2014/main" id="{E93B9737-2F11-5ACD-60EF-D3F097300666}"/>
              </a:ext>
            </a:extLst>
          </p:cNvPr>
          <p:cNvSpPr/>
          <p:nvPr/>
        </p:nvSpPr>
        <p:spPr>
          <a:xfrm rot="16200000">
            <a:off x="5590115" y="-2828969"/>
            <a:ext cx="343185" cy="10739564"/>
          </a:xfrm>
          <a:prstGeom prst="leftBrace">
            <a:avLst>
              <a:gd name="adj1" fmla="val 8333"/>
              <a:gd name="adj2" fmla="val 44187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" name="Vänster klammerparentes 108">
            <a:extLst>
              <a:ext uri="{FF2B5EF4-FFF2-40B4-BE49-F238E27FC236}">
                <a16:creationId xmlns:a16="http://schemas.microsoft.com/office/drawing/2014/main" id="{0C74F650-9DF8-A907-2409-0B80BB979851}"/>
              </a:ext>
            </a:extLst>
          </p:cNvPr>
          <p:cNvSpPr/>
          <p:nvPr/>
        </p:nvSpPr>
        <p:spPr>
          <a:xfrm rot="16200000">
            <a:off x="5591684" y="-2817973"/>
            <a:ext cx="343185" cy="10739563"/>
          </a:xfrm>
          <a:prstGeom prst="leftBrace">
            <a:avLst>
              <a:gd name="adj1" fmla="val 8333"/>
              <a:gd name="adj2" fmla="val 727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7109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CA6C3BA3-FE03-E128-F96E-69893780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3971f141c_0_9">
            <a:extLst>
              <a:ext uri="{FF2B5EF4-FFF2-40B4-BE49-F238E27FC236}">
                <a16:creationId xmlns:a16="http://schemas.microsoft.com/office/drawing/2014/main" id="{3D8BA5AB-2175-644E-9323-F0D1C719DA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42560" y="6462713"/>
            <a:ext cx="170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95" name="Google Shape;95;g2c3971f141c_0_9">
            <a:extLst>
              <a:ext uri="{FF2B5EF4-FFF2-40B4-BE49-F238E27FC236}">
                <a16:creationId xmlns:a16="http://schemas.microsoft.com/office/drawing/2014/main" id="{8749757B-1A59-04C2-C7C9-F91C8F078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228" y="415212"/>
            <a:ext cx="109728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 dirty="0">
                <a:latin typeface="Open Sans"/>
                <a:ea typeface="Open Sans"/>
                <a:cs typeface="Open Sans"/>
                <a:sym typeface="Open Sans"/>
              </a:rPr>
              <a:t>MOPA in a shifting landscape</a:t>
            </a:r>
            <a:endParaRPr dirty="0"/>
          </a:p>
        </p:txBody>
      </p:sp>
      <p:sp>
        <p:nvSpPr>
          <p:cNvPr id="96" name="Google Shape;96;g2c3971f141c_0_9">
            <a:extLst>
              <a:ext uri="{FF2B5EF4-FFF2-40B4-BE49-F238E27FC236}">
                <a16:creationId xmlns:a16="http://schemas.microsoft.com/office/drawing/2014/main" id="{C453CB28-3A92-A5F1-598B-BADA962B92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0228" y="1123200"/>
            <a:ext cx="11414117" cy="57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Open Sans" panose="020B0606030504020204" pitchFamily="34" charset="0"/>
              </a:rPr>
              <a:t>Very high-volume</a:t>
            </a:r>
            <a:r>
              <a:rPr lang="en-US" sz="2400" b="0" i="0" u="none" strike="noStrike" noProof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AI/data center deployments is shifting optical module R&amp;D efforts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b="0" noProof="0" dirty="0">
              <a:solidFill>
                <a:srgbClr val="000000"/>
              </a:solidFill>
              <a:latin typeface="Open Sans" panose="020B0606030504020204" pitchFamily="34" charset="0"/>
              <a:ea typeface="Open Sans"/>
              <a:cs typeface="Open Sans"/>
              <a:sym typeface="Open Sans"/>
            </a:endParaRP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noProof="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Challenging for telecom/outdoor/mobile networks to source optical modules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dirty="0">
              <a:solidFill>
                <a:srgbClr val="000000"/>
              </a:solidFill>
              <a:latin typeface="Open Sans" panose="020B0606030504020204" pitchFamily="34" charset="0"/>
              <a:ea typeface="Open Sans"/>
              <a:cs typeface="Open Sans"/>
              <a:sym typeface="Open Sans"/>
            </a:endParaRP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To help component and module vendors to motivate R&amp;D efforts in mobile optics, </a:t>
            </a:r>
            <a:r>
              <a:rPr lang="en-US" sz="2400" b="0" noProof="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MOPA will provide </a:t>
            </a:r>
            <a:r>
              <a:rPr lang="en-US" sz="2400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clearer timing for new optical modules</a:t>
            </a:r>
          </a:p>
          <a:p>
            <a:pPr lvl="1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/>
                <a:ea typeface="Open Sans"/>
                <a:cs typeface="Open Sans"/>
                <a:sym typeface="Open Sans"/>
              </a:rPr>
              <a:t>Adding </a:t>
            </a:r>
            <a:r>
              <a:rPr lang="en-US" sz="1800" i="1" dirty="0">
                <a:latin typeface="Open Sans"/>
                <a:ea typeface="Open Sans"/>
                <a:cs typeface="Open Sans"/>
                <a:sym typeface="Open Sans"/>
              </a:rPr>
              <a:t>When</a:t>
            </a:r>
            <a:r>
              <a:rPr lang="en-US" sz="1800" dirty="0">
                <a:latin typeface="Open Sans"/>
                <a:ea typeface="Open Sans"/>
                <a:cs typeface="Open Sans"/>
                <a:sym typeface="Open Sans"/>
              </a:rPr>
              <a:t> to the </a:t>
            </a:r>
            <a:r>
              <a:rPr lang="en-US" sz="1800" i="1" dirty="0">
                <a:latin typeface="Open Sans"/>
                <a:ea typeface="Open Sans"/>
                <a:cs typeface="Open Sans"/>
                <a:sym typeface="Open Sans"/>
              </a:rPr>
              <a:t>Whys</a:t>
            </a:r>
            <a:r>
              <a:rPr lang="en-US" sz="1800" dirty="0"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lang="en-US" sz="1800" i="1" dirty="0" err="1">
                <a:latin typeface="Open Sans"/>
                <a:ea typeface="Open Sans"/>
                <a:cs typeface="Open Sans"/>
                <a:sym typeface="Open Sans"/>
              </a:rPr>
              <a:t>Whats</a:t>
            </a:r>
            <a:r>
              <a:rPr lang="en-US" sz="1800" i="1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>
                <a:latin typeface="Open Sans"/>
                <a:ea typeface="Open Sans"/>
                <a:cs typeface="Open Sans"/>
                <a:sym typeface="Open Sans"/>
              </a:rPr>
              <a:t>regarding mobile network optical modules</a:t>
            </a:r>
            <a:endParaRPr lang="en-US" sz="1800" i="1" dirty="0">
              <a:latin typeface="Open Sans"/>
              <a:ea typeface="Open Sans"/>
              <a:cs typeface="Open Sans"/>
              <a:sym typeface="Open Sans"/>
            </a:endParaRPr>
          </a:p>
          <a:p>
            <a:pPr marL="571500" lvl="1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2000" b="0" noProof="0" dirty="0">
              <a:solidFill>
                <a:srgbClr val="000000"/>
              </a:solidFill>
              <a:latin typeface="Open Sans" panose="020B0606030504020204" pitchFamily="34" charset="0"/>
              <a:ea typeface="Open Sans"/>
              <a:cs typeface="Open Sans"/>
              <a:sym typeface="Open Sans"/>
            </a:endParaRP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Introducing MOPA Blueprint outlooks</a:t>
            </a:r>
          </a:p>
          <a:p>
            <a:pPr lvl="1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/>
                <a:ea typeface="Open Sans"/>
                <a:cs typeface="Open Sans"/>
                <a:sym typeface="Open Sans"/>
              </a:rPr>
              <a:t>U</a:t>
            </a:r>
            <a:r>
              <a:rPr lang="en-US" sz="2000" b="0" noProof="0" dirty="0">
                <a:latin typeface="Open Sans"/>
                <a:ea typeface="Open Sans"/>
                <a:cs typeface="Open Sans"/>
                <a:sym typeface="Open Sans"/>
              </a:rPr>
              <a:t>sing gating factors, like WRC radio regulations and 3GPP </a:t>
            </a:r>
            <a:r>
              <a:rPr lang="en-US" sz="2000" dirty="0">
                <a:latin typeface="Open Sans"/>
                <a:ea typeface="Open Sans"/>
                <a:cs typeface="Open Sans"/>
                <a:sym typeface="Open Sans"/>
              </a:rPr>
              <a:t>specification </a:t>
            </a:r>
            <a:r>
              <a:rPr lang="en-US" sz="2000" b="0" noProof="0" dirty="0">
                <a:latin typeface="Open Sans"/>
                <a:ea typeface="Open Sans"/>
                <a:cs typeface="Open Sans"/>
                <a:sym typeface="Open Sans"/>
              </a:rPr>
              <a:t>releases  </a:t>
            </a:r>
          </a:p>
          <a:p>
            <a:pPr lvl="1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500" b="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1579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E41D4BFF-C37F-13E8-190D-81DC0D1A6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ulär pratbubbla 7">
            <a:extLst>
              <a:ext uri="{FF2B5EF4-FFF2-40B4-BE49-F238E27FC236}">
                <a16:creationId xmlns:a16="http://schemas.microsoft.com/office/drawing/2014/main" id="{8D4D2184-9F48-D24A-48AA-1C7C87F20BF6}"/>
              </a:ext>
            </a:extLst>
          </p:cNvPr>
          <p:cNvSpPr/>
          <p:nvPr/>
        </p:nvSpPr>
        <p:spPr>
          <a:xfrm>
            <a:off x="7526216" y="5940286"/>
            <a:ext cx="2190540" cy="522428"/>
          </a:xfrm>
          <a:prstGeom prst="wedgeRectCallout">
            <a:avLst>
              <a:gd name="adj1" fmla="val -29366"/>
              <a:gd name="adj2" fmla="val -222637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bg1"/>
                </a:solidFill>
              </a:rPr>
              <a:t>MOPA </a:t>
            </a:r>
            <a:r>
              <a:rPr lang="sv-SE" b="1" dirty="0" err="1">
                <a:solidFill>
                  <a:schemeClr val="bg1"/>
                </a:solidFill>
              </a:rPr>
              <a:t>Ver</a:t>
            </a:r>
            <a:r>
              <a:rPr lang="sv-SE" b="1" dirty="0">
                <a:solidFill>
                  <a:schemeClr val="bg1"/>
                </a:solidFill>
              </a:rPr>
              <a:t>. 29a (ECOC)</a:t>
            </a:r>
          </a:p>
          <a:p>
            <a:r>
              <a:rPr lang="sv-SE" b="1" dirty="0">
                <a:solidFill>
                  <a:schemeClr val="bg1"/>
                </a:solidFill>
              </a:rPr>
              <a:t>- SFP112 </a:t>
            </a:r>
            <a:r>
              <a:rPr lang="sv-SE" b="1" dirty="0" err="1">
                <a:solidFill>
                  <a:schemeClr val="bg1"/>
                </a:solidFill>
              </a:rPr>
              <a:t>xWDM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3" name="Bildobjekt 2" descr="En bild som visar text, skärmbild, Teckensnitt, linje&#10;&#10;AI-genererat innehåll kan vara felaktigt.">
            <a:extLst>
              <a:ext uri="{FF2B5EF4-FFF2-40B4-BE49-F238E27FC236}">
                <a16:creationId xmlns:a16="http://schemas.microsoft.com/office/drawing/2014/main" id="{6BFA9507-A9EE-B794-60D3-CEAFF1BF1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44" y="313922"/>
            <a:ext cx="11135828" cy="4801306"/>
          </a:xfrm>
          <a:prstGeom prst="rect">
            <a:avLst/>
          </a:prstGeom>
        </p:spPr>
      </p:pic>
      <p:sp>
        <p:nvSpPr>
          <p:cNvPr id="101" name="Google Shape;101;g2c3971f141c_0_1">
            <a:extLst>
              <a:ext uri="{FF2B5EF4-FFF2-40B4-BE49-F238E27FC236}">
                <a16:creationId xmlns:a16="http://schemas.microsoft.com/office/drawing/2014/main" id="{BB5C1B1C-59D4-DD97-2D49-3593E7A7F5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42560" y="6462713"/>
            <a:ext cx="170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02" name="Google Shape;102;g2c3971f141c_0_1">
            <a:extLst>
              <a:ext uri="{FF2B5EF4-FFF2-40B4-BE49-F238E27FC236}">
                <a16:creationId xmlns:a16="http://schemas.microsoft.com/office/drawing/2014/main" id="{81688EE4-0CB8-F505-41BE-68FB35EB89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228" y="256950"/>
            <a:ext cx="10972800" cy="67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 dirty="0">
                <a:latin typeface="Open Sans"/>
                <a:ea typeface="Open Sans"/>
                <a:cs typeface="Open Sans"/>
                <a:sym typeface="Open Sans"/>
              </a:rPr>
              <a:t>MOPA Blueprint outlook example</a:t>
            </a:r>
            <a:endParaRPr dirty="0"/>
          </a:p>
        </p:txBody>
      </p:sp>
      <p:sp>
        <p:nvSpPr>
          <p:cNvPr id="7" name="Rektangulär pratbubbla 6">
            <a:extLst>
              <a:ext uri="{FF2B5EF4-FFF2-40B4-BE49-F238E27FC236}">
                <a16:creationId xmlns:a16="http://schemas.microsoft.com/office/drawing/2014/main" id="{0044356D-D754-E50D-0795-78E5F6B8F898}"/>
              </a:ext>
            </a:extLst>
          </p:cNvPr>
          <p:cNvSpPr/>
          <p:nvPr/>
        </p:nvSpPr>
        <p:spPr>
          <a:xfrm>
            <a:off x="6949260" y="5209040"/>
            <a:ext cx="2064111" cy="660765"/>
          </a:xfrm>
          <a:prstGeom prst="wedgeRectCallout">
            <a:avLst>
              <a:gd name="adj1" fmla="val -24301"/>
              <a:gd name="adj2" fmla="val -88051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bg1"/>
                </a:solidFill>
              </a:rPr>
              <a:t>MOPA </a:t>
            </a:r>
            <a:r>
              <a:rPr lang="sv-SE" b="1" dirty="0" err="1">
                <a:solidFill>
                  <a:schemeClr val="bg1"/>
                </a:solidFill>
              </a:rPr>
              <a:t>Ver</a:t>
            </a:r>
            <a:r>
              <a:rPr lang="sv-SE" b="1" dirty="0">
                <a:solidFill>
                  <a:schemeClr val="bg1"/>
                </a:solidFill>
              </a:rPr>
              <a:t>. 28a (OFC)</a:t>
            </a:r>
          </a:p>
          <a:p>
            <a:r>
              <a:rPr lang="sv-SE" b="1" dirty="0">
                <a:solidFill>
                  <a:schemeClr val="bg1"/>
                </a:solidFill>
              </a:rPr>
              <a:t>- SFP112 FR, LR, BR</a:t>
            </a:r>
          </a:p>
        </p:txBody>
      </p:sp>
      <p:sp>
        <p:nvSpPr>
          <p:cNvPr id="9" name="Rektangulär pratbubbla 8">
            <a:extLst>
              <a:ext uri="{FF2B5EF4-FFF2-40B4-BE49-F238E27FC236}">
                <a16:creationId xmlns:a16="http://schemas.microsoft.com/office/drawing/2014/main" id="{56F93D22-7EFC-1DBB-A225-D689FF8D3F15}"/>
              </a:ext>
            </a:extLst>
          </p:cNvPr>
          <p:cNvSpPr/>
          <p:nvPr/>
        </p:nvSpPr>
        <p:spPr>
          <a:xfrm>
            <a:off x="435944" y="5223224"/>
            <a:ext cx="2064111" cy="660765"/>
          </a:xfrm>
          <a:prstGeom prst="wedgeRectCallout">
            <a:avLst>
              <a:gd name="adj1" fmla="val -33064"/>
              <a:gd name="adj2" fmla="val -8957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bg1"/>
                </a:solidFill>
              </a:rPr>
              <a:t>MOPA </a:t>
            </a:r>
            <a:r>
              <a:rPr lang="sv-SE" b="1" dirty="0" err="1">
                <a:solidFill>
                  <a:schemeClr val="bg1"/>
                </a:solidFill>
              </a:rPr>
              <a:t>Ver</a:t>
            </a:r>
            <a:r>
              <a:rPr lang="sv-SE" b="1" dirty="0">
                <a:solidFill>
                  <a:schemeClr val="bg1"/>
                </a:solidFill>
              </a:rPr>
              <a:t>. 1.1 (OFC)</a:t>
            </a:r>
          </a:p>
          <a:p>
            <a:r>
              <a:rPr lang="sv-SE" b="1" dirty="0">
                <a:solidFill>
                  <a:schemeClr val="bg1"/>
                </a:solidFill>
              </a:rPr>
              <a:t>- SFP56 FR, LR, BR15</a:t>
            </a:r>
          </a:p>
        </p:txBody>
      </p:sp>
      <p:sp>
        <p:nvSpPr>
          <p:cNvPr id="10" name="Rektangulär pratbubbla 9">
            <a:extLst>
              <a:ext uri="{FF2B5EF4-FFF2-40B4-BE49-F238E27FC236}">
                <a16:creationId xmlns:a16="http://schemas.microsoft.com/office/drawing/2014/main" id="{45C133BA-DDE0-2190-A55D-7F3293B4221B}"/>
              </a:ext>
            </a:extLst>
          </p:cNvPr>
          <p:cNvSpPr/>
          <p:nvPr/>
        </p:nvSpPr>
        <p:spPr>
          <a:xfrm>
            <a:off x="2636533" y="5217311"/>
            <a:ext cx="2528320" cy="660765"/>
          </a:xfrm>
          <a:prstGeom prst="wedgeRectCallout">
            <a:avLst>
              <a:gd name="adj1" fmla="val -33064"/>
              <a:gd name="adj2" fmla="val -8957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bg1"/>
                </a:solidFill>
              </a:rPr>
              <a:t>MOPA </a:t>
            </a:r>
            <a:r>
              <a:rPr lang="sv-SE" b="1" dirty="0" err="1">
                <a:solidFill>
                  <a:schemeClr val="bg1"/>
                </a:solidFill>
              </a:rPr>
              <a:t>Ver</a:t>
            </a:r>
            <a:r>
              <a:rPr lang="sv-SE" b="1" dirty="0">
                <a:solidFill>
                  <a:schemeClr val="bg1"/>
                </a:solidFill>
              </a:rPr>
              <a:t> 3.0 (OFC)</a:t>
            </a:r>
          </a:p>
          <a:p>
            <a:r>
              <a:rPr lang="sv-SE" b="1" dirty="0">
                <a:solidFill>
                  <a:schemeClr val="bg1"/>
                </a:solidFill>
              </a:rPr>
              <a:t>- SFP+/SFP28 LWDM 15 km</a:t>
            </a:r>
          </a:p>
        </p:txBody>
      </p:sp>
      <p:pic>
        <p:nvPicPr>
          <p:cNvPr id="14" name="Bildobjekt 13" descr="En bild som visar clipart, Grafik, grafisk design, symbol&#10;&#10;AI-genererat innehåll kan vara felaktigt.">
            <a:extLst>
              <a:ext uri="{FF2B5EF4-FFF2-40B4-BE49-F238E27FC236}">
                <a16:creationId xmlns:a16="http://schemas.microsoft.com/office/drawing/2014/main" id="{9ED7E6FD-974F-CF25-CCC3-B25084DB5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881" y="2607363"/>
            <a:ext cx="763675" cy="112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18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3E697E3A-2EF1-CBDD-78DF-89F3CFE5C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ulär pratbubbla 7">
            <a:extLst>
              <a:ext uri="{FF2B5EF4-FFF2-40B4-BE49-F238E27FC236}">
                <a16:creationId xmlns:a16="http://schemas.microsoft.com/office/drawing/2014/main" id="{329DCEB8-D439-20B8-C4B1-11E6FC29AA92}"/>
              </a:ext>
            </a:extLst>
          </p:cNvPr>
          <p:cNvSpPr/>
          <p:nvPr/>
        </p:nvSpPr>
        <p:spPr>
          <a:xfrm>
            <a:off x="7526216" y="5940286"/>
            <a:ext cx="2190540" cy="522428"/>
          </a:xfrm>
          <a:prstGeom prst="wedgeRectCallout">
            <a:avLst>
              <a:gd name="adj1" fmla="val -29366"/>
              <a:gd name="adj2" fmla="val -222637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bg1"/>
                </a:solidFill>
              </a:rPr>
              <a:t>MOPA </a:t>
            </a:r>
            <a:r>
              <a:rPr lang="sv-SE" b="1" dirty="0" err="1">
                <a:solidFill>
                  <a:schemeClr val="bg1"/>
                </a:solidFill>
              </a:rPr>
              <a:t>Ver</a:t>
            </a:r>
            <a:r>
              <a:rPr lang="sv-SE" b="1" dirty="0">
                <a:solidFill>
                  <a:schemeClr val="bg1"/>
                </a:solidFill>
              </a:rPr>
              <a:t>. 29a (ECOC)</a:t>
            </a:r>
          </a:p>
          <a:p>
            <a:r>
              <a:rPr lang="sv-SE" b="1" dirty="0">
                <a:solidFill>
                  <a:schemeClr val="bg1"/>
                </a:solidFill>
              </a:rPr>
              <a:t>- SFP112 </a:t>
            </a:r>
            <a:r>
              <a:rPr lang="sv-SE" b="1" dirty="0" err="1">
                <a:solidFill>
                  <a:schemeClr val="bg1"/>
                </a:solidFill>
              </a:rPr>
              <a:t>xWDM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3" name="Bildobjekt 2" descr="En bild som visar text, skärmbild, Teckensnitt, linje&#10;&#10;AI-genererat innehåll kan vara felaktigt.">
            <a:extLst>
              <a:ext uri="{FF2B5EF4-FFF2-40B4-BE49-F238E27FC236}">
                <a16:creationId xmlns:a16="http://schemas.microsoft.com/office/drawing/2014/main" id="{728CF4A0-8676-8FD6-1E65-C2F8D784D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44" y="313922"/>
            <a:ext cx="11135828" cy="4801306"/>
          </a:xfrm>
          <a:prstGeom prst="rect">
            <a:avLst/>
          </a:prstGeom>
        </p:spPr>
      </p:pic>
      <p:sp>
        <p:nvSpPr>
          <p:cNvPr id="101" name="Google Shape;101;g2c3971f141c_0_1">
            <a:extLst>
              <a:ext uri="{FF2B5EF4-FFF2-40B4-BE49-F238E27FC236}">
                <a16:creationId xmlns:a16="http://schemas.microsoft.com/office/drawing/2014/main" id="{AD98BD2E-9D1F-B9AC-F8F8-56FF0182C1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42560" y="6462713"/>
            <a:ext cx="170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02" name="Google Shape;102;g2c3971f141c_0_1">
            <a:extLst>
              <a:ext uri="{FF2B5EF4-FFF2-40B4-BE49-F238E27FC236}">
                <a16:creationId xmlns:a16="http://schemas.microsoft.com/office/drawing/2014/main" id="{8C2B3F39-6048-598B-BEAE-1D53501136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228" y="256950"/>
            <a:ext cx="10972800" cy="67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 dirty="0">
                <a:latin typeface="Open Sans"/>
                <a:ea typeface="Open Sans"/>
                <a:cs typeface="Open Sans"/>
                <a:sym typeface="Open Sans"/>
              </a:rPr>
              <a:t>MOPA Blueprint outlook example</a:t>
            </a:r>
            <a:endParaRPr dirty="0"/>
          </a:p>
        </p:txBody>
      </p:sp>
      <p:sp>
        <p:nvSpPr>
          <p:cNvPr id="7" name="Rektangulär pratbubbla 6">
            <a:extLst>
              <a:ext uri="{FF2B5EF4-FFF2-40B4-BE49-F238E27FC236}">
                <a16:creationId xmlns:a16="http://schemas.microsoft.com/office/drawing/2014/main" id="{6EE9CB08-536B-E00D-5C37-507E2D603E23}"/>
              </a:ext>
            </a:extLst>
          </p:cNvPr>
          <p:cNvSpPr/>
          <p:nvPr/>
        </p:nvSpPr>
        <p:spPr>
          <a:xfrm>
            <a:off x="6949260" y="5209040"/>
            <a:ext cx="2064111" cy="660765"/>
          </a:xfrm>
          <a:prstGeom prst="wedgeRectCallout">
            <a:avLst>
              <a:gd name="adj1" fmla="val -24301"/>
              <a:gd name="adj2" fmla="val -88051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bg1"/>
                </a:solidFill>
              </a:rPr>
              <a:t>MOPA </a:t>
            </a:r>
            <a:r>
              <a:rPr lang="sv-SE" b="1" dirty="0" err="1">
                <a:solidFill>
                  <a:schemeClr val="bg1"/>
                </a:solidFill>
              </a:rPr>
              <a:t>Ver</a:t>
            </a:r>
            <a:r>
              <a:rPr lang="sv-SE" b="1" dirty="0">
                <a:solidFill>
                  <a:schemeClr val="bg1"/>
                </a:solidFill>
              </a:rPr>
              <a:t>. 28a (OFC)</a:t>
            </a:r>
          </a:p>
          <a:p>
            <a:r>
              <a:rPr lang="sv-SE" b="1" dirty="0">
                <a:solidFill>
                  <a:schemeClr val="bg1"/>
                </a:solidFill>
              </a:rPr>
              <a:t>- SFP112 FR, LR, BR</a:t>
            </a:r>
          </a:p>
        </p:txBody>
      </p:sp>
      <p:sp>
        <p:nvSpPr>
          <p:cNvPr id="9" name="Rektangulär pratbubbla 8">
            <a:extLst>
              <a:ext uri="{FF2B5EF4-FFF2-40B4-BE49-F238E27FC236}">
                <a16:creationId xmlns:a16="http://schemas.microsoft.com/office/drawing/2014/main" id="{601B7577-6E4E-3634-DC0F-B0AB138BF314}"/>
              </a:ext>
            </a:extLst>
          </p:cNvPr>
          <p:cNvSpPr/>
          <p:nvPr/>
        </p:nvSpPr>
        <p:spPr>
          <a:xfrm>
            <a:off x="435944" y="5223224"/>
            <a:ext cx="2064111" cy="660765"/>
          </a:xfrm>
          <a:prstGeom prst="wedgeRectCallout">
            <a:avLst>
              <a:gd name="adj1" fmla="val -33064"/>
              <a:gd name="adj2" fmla="val -8957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bg1"/>
                </a:solidFill>
              </a:rPr>
              <a:t>MOPA </a:t>
            </a:r>
            <a:r>
              <a:rPr lang="sv-SE" b="1" dirty="0" err="1">
                <a:solidFill>
                  <a:schemeClr val="bg1"/>
                </a:solidFill>
              </a:rPr>
              <a:t>Ver</a:t>
            </a:r>
            <a:r>
              <a:rPr lang="sv-SE" b="1" dirty="0">
                <a:solidFill>
                  <a:schemeClr val="bg1"/>
                </a:solidFill>
              </a:rPr>
              <a:t>. 1.1 (OFC)</a:t>
            </a:r>
          </a:p>
          <a:p>
            <a:r>
              <a:rPr lang="sv-SE" b="1" dirty="0">
                <a:solidFill>
                  <a:schemeClr val="bg1"/>
                </a:solidFill>
              </a:rPr>
              <a:t>- SFP56 FR, LR, BR15</a:t>
            </a:r>
          </a:p>
        </p:txBody>
      </p:sp>
      <p:sp>
        <p:nvSpPr>
          <p:cNvPr id="10" name="Rektangulär pratbubbla 9">
            <a:extLst>
              <a:ext uri="{FF2B5EF4-FFF2-40B4-BE49-F238E27FC236}">
                <a16:creationId xmlns:a16="http://schemas.microsoft.com/office/drawing/2014/main" id="{72BFD561-3C39-FCC9-D1D2-81ADB4E81012}"/>
              </a:ext>
            </a:extLst>
          </p:cNvPr>
          <p:cNvSpPr/>
          <p:nvPr/>
        </p:nvSpPr>
        <p:spPr>
          <a:xfrm>
            <a:off x="2636533" y="5217311"/>
            <a:ext cx="2528320" cy="660765"/>
          </a:xfrm>
          <a:prstGeom prst="wedgeRectCallout">
            <a:avLst>
              <a:gd name="adj1" fmla="val -33064"/>
              <a:gd name="adj2" fmla="val -8957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bg1"/>
                </a:solidFill>
              </a:rPr>
              <a:t>MOPA </a:t>
            </a:r>
            <a:r>
              <a:rPr lang="sv-SE" b="1" dirty="0" err="1">
                <a:solidFill>
                  <a:schemeClr val="bg1"/>
                </a:solidFill>
              </a:rPr>
              <a:t>Ver</a:t>
            </a:r>
            <a:r>
              <a:rPr lang="sv-SE" b="1" dirty="0">
                <a:solidFill>
                  <a:schemeClr val="bg1"/>
                </a:solidFill>
              </a:rPr>
              <a:t> 3.0 (OFC)</a:t>
            </a:r>
          </a:p>
          <a:p>
            <a:r>
              <a:rPr lang="sv-SE" b="1" dirty="0">
                <a:solidFill>
                  <a:schemeClr val="bg1"/>
                </a:solidFill>
              </a:rPr>
              <a:t>- SFP+/SFP28 LWDM 15 km</a:t>
            </a:r>
          </a:p>
        </p:txBody>
      </p:sp>
      <p:pic>
        <p:nvPicPr>
          <p:cNvPr id="14" name="Bildobjekt 13" descr="En bild som visar clipart, Grafik, grafisk design, symbol&#10;&#10;AI-genererat innehåll kan vara felaktigt.">
            <a:extLst>
              <a:ext uri="{FF2B5EF4-FFF2-40B4-BE49-F238E27FC236}">
                <a16:creationId xmlns:a16="http://schemas.microsoft.com/office/drawing/2014/main" id="{630B39BD-9168-E9E2-EC8B-8493BDC1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881" y="2607363"/>
            <a:ext cx="763675" cy="1124023"/>
          </a:xfrm>
          <a:prstGeom prst="rect">
            <a:avLst/>
          </a:prstGeom>
        </p:spPr>
      </p:pic>
      <p:sp>
        <p:nvSpPr>
          <p:cNvPr id="4" name="Explosion 1 3">
            <a:extLst>
              <a:ext uri="{FF2B5EF4-FFF2-40B4-BE49-F238E27FC236}">
                <a16:creationId xmlns:a16="http://schemas.microsoft.com/office/drawing/2014/main" id="{21DD48B5-6D9F-5023-6167-88391DFAC2D2}"/>
              </a:ext>
            </a:extLst>
          </p:cNvPr>
          <p:cNvSpPr/>
          <p:nvPr/>
        </p:nvSpPr>
        <p:spPr>
          <a:xfrm>
            <a:off x="2500055" y="1005293"/>
            <a:ext cx="7853946" cy="342191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8" algn="ctr" fontAlgn="base">
              <a:buClr>
                <a:schemeClr val="dk1"/>
              </a:buClr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Verdana"/>
                <a:cs typeface="Verdana"/>
                <a:sym typeface="Verdana"/>
              </a:rPr>
              <a:t>SFP112 for system tests </a:t>
            </a:r>
          </a:p>
          <a:p>
            <a:pPr lvl="8" algn="ctr" fontAlgn="base">
              <a:buClr>
                <a:schemeClr val="dk1"/>
              </a:buClr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Verdana"/>
                <a:cs typeface="Verdana"/>
                <a:sym typeface="Verdana"/>
              </a:rPr>
              <a:t>is needed now!</a:t>
            </a:r>
          </a:p>
        </p:txBody>
      </p:sp>
    </p:spTree>
    <p:extLst>
      <p:ext uri="{BB962C8B-B14F-4D97-AF65-F5344CB8AC3E}">
        <p14:creationId xmlns:p14="http://schemas.microsoft.com/office/powerpoint/2010/main" val="2033469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EE4063E-478E-2D0A-2B7E-A2454CD1D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3971f141c_0_1">
            <a:extLst>
              <a:ext uri="{FF2B5EF4-FFF2-40B4-BE49-F238E27FC236}">
                <a16:creationId xmlns:a16="http://schemas.microsoft.com/office/drawing/2014/main" id="{B6B4E059-F5D2-90A4-41B7-C205728132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42560" y="6462713"/>
            <a:ext cx="170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1" name="Bildobjekt 10" descr="En bild som visar text, skärmbild, visitkort, Teckensnitt&#10;&#10;AI-genererat innehåll kan vara felaktigt.">
            <a:extLst>
              <a:ext uri="{FF2B5EF4-FFF2-40B4-BE49-F238E27FC236}">
                <a16:creationId xmlns:a16="http://schemas.microsoft.com/office/drawing/2014/main" id="{3C8030C7-00EF-5D12-122A-65DC52D54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78" y="386948"/>
            <a:ext cx="11193863" cy="6291810"/>
          </a:xfrm>
          <a:prstGeom prst="rect">
            <a:avLst/>
          </a:prstGeom>
        </p:spPr>
      </p:pic>
      <p:pic>
        <p:nvPicPr>
          <p:cNvPr id="12" name="Google Shape;14;p18">
            <a:extLst>
              <a:ext uri="{FF2B5EF4-FFF2-40B4-BE49-F238E27FC236}">
                <a16:creationId xmlns:a16="http://schemas.microsoft.com/office/drawing/2014/main" id="{5C72FBC0-634B-899F-07D1-3B812F8618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5055" y="308202"/>
            <a:ext cx="4140411" cy="1552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1888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trtlln\AppData\Local\Temp\Templafy\PowerPointVsto\Assets\Mobile-broadband.svg.sv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trtlln\AppData\Local\Temp\Templafy\PowerPointVsto\Assets\Smart-ar.svg.svg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9814</TotalTime>
  <Words>657</Words>
  <Application>Microsoft Macintosh PowerPoint</Application>
  <PresentationFormat>Bredbild</PresentationFormat>
  <Paragraphs>119</Paragraphs>
  <Slides>9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5" baseType="lpstr">
      <vt:lpstr>Meiryo</vt:lpstr>
      <vt:lpstr>Arial</vt:lpstr>
      <vt:lpstr>Verdana</vt:lpstr>
      <vt:lpstr>Calibri</vt:lpstr>
      <vt:lpstr>Open Sans</vt:lpstr>
      <vt:lpstr>Office Theme</vt:lpstr>
      <vt:lpstr>PowerPoint-presentation</vt:lpstr>
      <vt:lpstr>6G is coming…</vt:lpstr>
      <vt:lpstr>Fixed Wireless Access</vt:lpstr>
      <vt:lpstr>New world: AI-native use cases</vt:lpstr>
      <vt:lpstr>Uplink traffic growth with GenAI applications</vt:lpstr>
      <vt:lpstr>MOPA in a shifting landscape</vt:lpstr>
      <vt:lpstr>MOPA Blueprint outlook example</vt:lpstr>
      <vt:lpstr>MOPA Blueprint outlook example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Committee - Agenda March 19</dc:title>
  <dc:creator>Stefan Dahlfort</dc:creator>
  <cp:lastModifiedBy>Stefan Dahlfort</cp:lastModifiedBy>
  <cp:revision>21</cp:revision>
  <dcterms:created xsi:type="dcterms:W3CDTF">2022-01-18T13:50:50Z</dcterms:created>
  <dcterms:modified xsi:type="dcterms:W3CDTF">2026-03-15T20:04:18Z</dcterms:modified>
</cp:coreProperties>
</file>