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4" r:id="rId2"/>
    <p:sldId id="354" r:id="rId3"/>
    <p:sldId id="358" r:id="rId4"/>
    <p:sldId id="355" r:id="rId5"/>
    <p:sldId id="3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30" y="54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F1C7E-F871-4178-B5B5-4B9688AA13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CDBF24-2C90-4AB9-8293-5942FED74F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355BAA-5C64-412A-8D40-A71464F15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93592-7D25-4C2F-A671-66E9CA124EE3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838D1A-B486-4A41-8B2F-A6E4BE384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3905EA-9E5B-4A7B-BF70-EBA5025CE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3F0AB-39EF-4940-A019-0E5498159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398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71FE9-B28F-4B83-9FF0-CAE6E883F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3F96D9-D3B7-4879-95FC-70FBE7FA19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DECF80-FF5A-4030-BE06-36E361410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93592-7D25-4C2F-A671-66E9CA124EE3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89A0E9-AA33-4125-B95B-6F47F3BC9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5A8F6C-6EDC-48A8-B3B3-29DA9E7AD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3F0AB-39EF-4940-A019-0E5498159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387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9520CB-6BC7-42F4-BF00-F901F446E0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D30F91-1990-4464-9713-5349FDFBAB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D30C55-AC4A-41A2-8A83-99D43E027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93592-7D25-4C2F-A671-66E9CA124EE3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C8EF1A-5757-4ABE-90FA-5554B1726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F518CB-A4CA-4958-9C94-945AD0A63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3F0AB-39EF-4940-A019-0E5498159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7641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ullet point and optional partner 2 -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C7D46455-41B7-2BEA-7A8A-E14FD166A05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04800" y="304800"/>
            <a:ext cx="8647113" cy="154481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0" kern="0" spc="0" baseline="0">
                <a:solidFill>
                  <a:schemeClr val="accent5"/>
                </a:solidFill>
                <a:latin typeface="Verizon NHG TX" panose="020B0604020202020204" pitchFamily="34" charset="0"/>
                <a:cs typeface="Verizon NHG TX" panose="020B0604020202020204" pitchFamily="34" charset="0"/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With optional eyebrow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F0E3CC1-A0A4-0183-2A45-50DBFF3CD2F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05510" y="6358564"/>
            <a:ext cx="850190" cy="19034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4AFCEB6-9FC7-EFC6-F8BB-FBD550672157}"/>
              </a:ext>
            </a:extLst>
          </p:cNvPr>
          <p:cNvSpPr txBox="1"/>
          <p:nvPr userDrawn="1"/>
        </p:nvSpPr>
        <p:spPr>
          <a:xfrm>
            <a:off x="3500489" y="6400800"/>
            <a:ext cx="492509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800" b="0" i="0" dirty="0">
                <a:solidFill>
                  <a:schemeClr val="tx1"/>
                </a:solidFill>
                <a:latin typeface="Verizon NHG TX" panose="020B0604020202020204" pitchFamily="34" charset="0"/>
                <a:cs typeface="Verizon NHG eTX" panose="020B0504020202020204" pitchFamily="34" charset="77"/>
              </a:rPr>
              <a:t>Verizon confidential and proprietary. Unauthorized disclosure, reproduction or other use prohibited.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2AC00B8-7BEA-9769-CDC0-36E7F1564C7F}"/>
              </a:ext>
            </a:extLst>
          </p:cNvPr>
          <p:cNvSpPr txBox="1"/>
          <p:nvPr userDrawn="1"/>
        </p:nvSpPr>
        <p:spPr>
          <a:xfrm>
            <a:off x="11523007" y="6346012"/>
            <a:ext cx="363484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1A734705-ACEB-994A-AC3A-BFABB06B9933}" type="slidenum">
              <a:rPr lang="en-US" sz="1400" b="1" i="0" smtClean="0">
                <a:solidFill>
                  <a:schemeClr val="accent1"/>
                </a:solidFill>
                <a:latin typeface="Verizon NHG TX" panose="020B0604020202020204" pitchFamily="34" charset="0"/>
                <a:cs typeface="Verizon NHG eTX" panose="020B0504020202020204" pitchFamily="34" charset="77"/>
              </a:rPr>
              <a:t>‹#›</a:t>
            </a:fld>
            <a:endParaRPr lang="en-US" sz="1400" b="1" i="0" dirty="0">
              <a:solidFill>
                <a:schemeClr val="accent1"/>
              </a:solidFill>
              <a:latin typeface="Verizon NHG TX" panose="020B0604020202020204" pitchFamily="34" charset="0"/>
              <a:cs typeface="Verizon NHG eTX" panose="020B0504020202020204" pitchFamily="34" charset="77"/>
            </a:endParaRPr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F82CFE9C-5B76-1DB7-1A8B-B86B63188B1E}"/>
              </a:ext>
            </a:extLst>
          </p:cNvPr>
          <p:cNvSpPr>
            <a:spLocks noGrp="1" noChangeAspect="1"/>
          </p:cNvSpPr>
          <p:nvPr>
            <p:ph type="pic" sz="quarter" idx="29" hasCustomPrompt="1"/>
          </p:nvPr>
        </p:nvSpPr>
        <p:spPr bwMode="auto">
          <a:xfrm>
            <a:off x="9928225" y="304800"/>
            <a:ext cx="1964616" cy="914400"/>
          </a:xfrm>
          <a:prstGeom prst="rect">
            <a:avLst/>
          </a:prstGeom>
          <a:noFill/>
        </p:spPr>
        <p:txBody>
          <a:bodyPr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200" b="1" i="0">
                <a:solidFill>
                  <a:schemeClr val="accent5"/>
                </a:solidFill>
                <a:latin typeface="Verizon NHG TX" panose="020B0604020202020204" pitchFamily="34" charset="0"/>
              </a:defRPr>
            </a:lvl1pPr>
          </a:lstStyle>
          <a:p>
            <a:r>
              <a:rPr lang="en-US" dirty="0"/>
              <a:t>Click icon to add partner logo.</a:t>
            </a:r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0026A950-6F72-059B-4F48-301FB320D3B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04799" y="478946"/>
            <a:ext cx="8647114" cy="740254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1" i="0" kern="0" spc="0" baseline="0">
                <a:solidFill>
                  <a:schemeClr val="tx1"/>
                </a:solidFill>
                <a:latin typeface="Verizon NHG TX" panose="020B0604020202020204" pitchFamily="34" charset="0"/>
                <a:cs typeface="Verizon NHG TX" panose="020B0604020202020204" pitchFamily="34" charset="0"/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 and optional partner logo slide</a:t>
            </a:r>
          </a:p>
        </p:txBody>
      </p:sp>
      <p:sp>
        <p:nvSpPr>
          <p:cNvPr id="8" name="Text Placeholder 17">
            <a:extLst>
              <a:ext uri="{FF2B5EF4-FFF2-40B4-BE49-F238E27FC236}">
                <a16:creationId xmlns:a16="http://schemas.microsoft.com/office/drawing/2014/main" id="{F85A8E03-37BA-3CD9-A4E2-2BE8FE67AAF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304192" y="2438399"/>
            <a:ext cx="9624033" cy="3044825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Aft>
                <a:spcPts val="600"/>
              </a:spcAft>
              <a:buNone/>
              <a:defRPr sz="1400" b="1">
                <a:latin typeface="Verizon NHG TX" panose="020B0604020202020204" pitchFamily="34" charset="0"/>
              </a:defRPr>
            </a:lvl1pPr>
            <a:lvl2pPr marL="7938" indent="0">
              <a:spcAft>
                <a:spcPts val="1200"/>
              </a:spcAft>
              <a:buNone/>
              <a:tabLst/>
              <a:defRPr sz="1200">
                <a:latin typeface="Verizon NHG TX" panose="020B0604020202020204" pitchFamily="34" charset="0"/>
              </a:defRPr>
            </a:lvl2pPr>
            <a:lvl3pPr marL="174625" indent="-166688">
              <a:tabLst/>
              <a:defRPr sz="1200">
                <a:latin typeface="Verizon NHG TX" panose="020B0604020202020204" pitchFamily="34" charset="0"/>
              </a:defRPr>
            </a:lvl3pPr>
            <a:lvl4pPr marL="174625" indent="-166688">
              <a:tabLst/>
              <a:defRPr sz="1200">
                <a:latin typeface="Verizon NHG TX" panose="020B0604020202020204" pitchFamily="34" charset="0"/>
              </a:defRPr>
            </a:lvl4pPr>
            <a:lvl5pPr marL="174625" indent="-166688">
              <a:tabLst/>
              <a:defRPr sz="1200">
                <a:latin typeface="Verizon NHG TX" panose="020B0604020202020204" pitchFamily="34" charset="0"/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consecteturadipiscingelit</a:t>
            </a:r>
            <a:r>
              <a:rPr lang="en-US" dirty="0"/>
              <a:t>, sed do </a:t>
            </a:r>
            <a:r>
              <a:rPr lang="en-US" dirty="0" err="1"/>
              <a:t>eiusmo</a:t>
            </a:r>
            <a:r>
              <a:rPr lang="en-US" dirty="0"/>
              <a:t>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consecteturadipiscingelit</a:t>
            </a:r>
            <a:r>
              <a:rPr lang="en-US" dirty="0"/>
              <a:t>, sed do </a:t>
            </a:r>
            <a:r>
              <a:rPr lang="en-US" dirty="0" err="1"/>
              <a:t>eiusmo</a:t>
            </a:r>
            <a:r>
              <a:rPr lang="en-US" dirty="0"/>
              <a:t>.</a:t>
            </a:r>
          </a:p>
          <a:p>
            <a:pPr marL="7938" marR="0" lvl="1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Cras at lorem lorem. In </a:t>
            </a:r>
            <a:r>
              <a:rPr lang="en-US" dirty="0" err="1"/>
              <a:t>ullamcorper</a:t>
            </a:r>
            <a:r>
              <a:rPr lang="en-US" dirty="0"/>
              <a:t> eros sit </a:t>
            </a:r>
            <a:r>
              <a:rPr lang="en-US" dirty="0" err="1"/>
              <a:t>amet</a:t>
            </a:r>
            <a:r>
              <a:rPr lang="en-US" dirty="0"/>
              <a:t> convallis </a:t>
            </a:r>
            <a:r>
              <a:rPr lang="en-US" dirty="0" err="1"/>
              <a:t>pellentesque</a:t>
            </a:r>
            <a:r>
              <a:rPr lang="en-US" dirty="0"/>
              <a:t>. Donec vel tempus </a:t>
            </a:r>
            <a:r>
              <a:rPr lang="en-US" dirty="0" err="1"/>
              <a:t>enim</a:t>
            </a:r>
            <a:r>
              <a:rPr lang="en-US" dirty="0"/>
              <a:t>, ac </a:t>
            </a:r>
            <a:r>
              <a:rPr lang="en-US" dirty="0" err="1"/>
              <a:t>faucibus</a:t>
            </a:r>
            <a:r>
              <a:rPr lang="en-US" dirty="0"/>
              <a:t> </a:t>
            </a:r>
            <a:r>
              <a:rPr lang="en-US" dirty="0" err="1"/>
              <a:t>leo</a:t>
            </a:r>
            <a:r>
              <a:rPr lang="en-US" dirty="0"/>
              <a:t>. Integer maximus </a:t>
            </a:r>
            <a:r>
              <a:rPr lang="en-US" dirty="0" err="1"/>
              <a:t>tortor</a:t>
            </a:r>
            <a:r>
              <a:rPr lang="en-US" dirty="0"/>
              <a:t>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sollicitudin</a:t>
            </a:r>
            <a:r>
              <a:rPr lang="en-US" dirty="0"/>
              <a:t> </a:t>
            </a:r>
            <a:r>
              <a:rPr lang="en-US" dirty="0" err="1"/>
              <a:t>mattis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vitae ex </a:t>
            </a:r>
            <a:r>
              <a:rPr lang="en-US" dirty="0" err="1"/>
              <a:t>eu</a:t>
            </a:r>
            <a:r>
              <a:rPr lang="en-US" dirty="0"/>
              <a:t> ex lacinia </a:t>
            </a:r>
            <a:r>
              <a:rPr lang="en-US" dirty="0" err="1"/>
              <a:t>fringilla</a:t>
            </a:r>
            <a:r>
              <a:rPr lang="en-US" dirty="0"/>
              <a:t>. Nam </a:t>
            </a:r>
            <a:r>
              <a:rPr lang="en-US" dirty="0" err="1"/>
              <a:t>dignissim</a:t>
            </a:r>
            <a:r>
              <a:rPr lang="en-US" dirty="0"/>
              <a:t> ac lorem a </a:t>
            </a:r>
            <a:r>
              <a:rPr lang="en-US" dirty="0" err="1"/>
              <a:t>posuere</a:t>
            </a:r>
            <a:r>
              <a:rPr lang="en-US" dirty="0"/>
              <a:t>. </a:t>
            </a:r>
            <a:r>
              <a:rPr lang="en-US" dirty="0" err="1"/>
              <a:t>Nullam</a:t>
            </a:r>
            <a:r>
              <a:rPr lang="en-US" dirty="0"/>
              <a:t> </a:t>
            </a:r>
            <a:r>
              <a:rPr lang="en-US" dirty="0" err="1"/>
              <a:t>tristique</a:t>
            </a:r>
            <a:r>
              <a:rPr lang="en-US" dirty="0"/>
              <a:t>, magna et </a:t>
            </a:r>
            <a:r>
              <a:rPr lang="en-US" dirty="0" err="1"/>
              <a:t>aliquet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magna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 </a:t>
            </a:r>
            <a:r>
              <a:rPr lang="en-US" dirty="0" err="1"/>
              <a:t>neque</a:t>
            </a:r>
            <a:r>
              <a:rPr lang="en-US" dirty="0"/>
              <a:t>, sed </a:t>
            </a:r>
            <a:r>
              <a:rPr lang="en-US" dirty="0" err="1"/>
              <a:t>sagittis</a:t>
            </a:r>
            <a:r>
              <a:rPr lang="en-US" dirty="0"/>
              <a:t> </a:t>
            </a:r>
            <a:r>
              <a:rPr lang="en-US" dirty="0" err="1"/>
              <a:t>leo</a:t>
            </a:r>
            <a:r>
              <a:rPr lang="en-US" dirty="0"/>
              <a:t> </a:t>
            </a:r>
            <a:r>
              <a:rPr lang="en-US" dirty="0" err="1"/>
              <a:t>felis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 sed </a:t>
            </a:r>
            <a:r>
              <a:rPr lang="en-US" dirty="0" err="1"/>
              <a:t>turpis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r>
              <a:rPr lang="en-US" dirty="0" err="1"/>
              <a:t>suscipit</a:t>
            </a:r>
            <a:r>
              <a:rPr lang="en-US" dirty="0"/>
              <a:t>.</a:t>
            </a:r>
          </a:p>
          <a:p>
            <a:pPr lvl="4"/>
            <a:r>
              <a:rPr lang="en-US" dirty="0" err="1"/>
              <a:t>Eiludusponderum</a:t>
            </a:r>
            <a:r>
              <a:rPr lang="en-US" dirty="0"/>
              <a:t> </a:t>
            </a:r>
            <a:r>
              <a:rPr lang="en-US" dirty="0" err="1"/>
              <a:t>vix</a:t>
            </a:r>
            <a:endParaRPr lang="en-US" dirty="0"/>
          </a:p>
          <a:p>
            <a:pPr lvl="4"/>
            <a:r>
              <a:rPr lang="en-US" dirty="0" err="1"/>
              <a:t>Eiludusponderum</a:t>
            </a:r>
            <a:r>
              <a:rPr lang="en-US" dirty="0"/>
              <a:t> </a:t>
            </a:r>
            <a:r>
              <a:rPr lang="en-US" dirty="0" err="1"/>
              <a:t>vix</a:t>
            </a:r>
            <a:endParaRPr lang="en-US" dirty="0"/>
          </a:p>
          <a:p>
            <a:pPr lvl="4"/>
            <a:r>
              <a:rPr lang="en-US" dirty="0" err="1"/>
              <a:t>Eiludusponderum</a:t>
            </a:r>
            <a:r>
              <a:rPr lang="en-US" dirty="0"/>
              <a:t> </a:t>
            </a:r>
            <a:r>
              <a:rPr lang="en-US" dirty="0" err="1"/>
              <a:t>vix</a:t>
            </a:r>
            <a:endParaRPr lang="en-US" dirty="0"/>
          </a:p>
          <a:p>
            <a:pPr lvl="4"/>
            <a:r>
              <a:rPr lang="en-US" dirty="0" err="1"/>
              <a:t>Eiludusponderum</a:t>
            </a:r>
            <a:r>
              <a:rPr lang="en-US" dirty="0"/>
              <a:t> </a:t>
            </a:r>
            <a:r>
              <a:rPr lang="en-US" dirty="0" err="1"/>
              <a:t>vix</a:t>
            </a:r>
            <a:endParaRPr lang="en-US" dirty="0"/>
          </a:p>
          <a:p>
            <a:pPr lvl="4"/>
            <a:r>
              <a:rPr lang="en-US" dirty="0" err="1"/>
              <a:t>Eiludusponderum</a:t>
            </a:r>
            <a:r>
              <a:rPr lang="en-US" dirty="0"/>
              <a:t> </a:t>
            </a:r>
            <a:r>
              <a:rPr lang="en-US" dirty="0" err="1"/>
              <a:t>vix</a:t>
            </a:r>
            <a:endParaRPr lang="en-US" dirty="0"/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00501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14051-684D-471A-9A2E-1138732ED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CD2179-C798-4FAA-8957-F1C477F0F8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D90C5A-5EDD-44EB-81ED-07CD073AB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93592-7D25-4C2F-A671-66E9CA124EE3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FD38C9-3237-4691-BD5A-6A27E5A26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E62684-9FD3-4A20-BD3C-C63F7C015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3F0AB-39EF-4940-A019-0E5498159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84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A493A-49A7-4A48-B5C1-C9B3AACC0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0DF0CA-E21D-4639-90D3-1FFF696785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CD8810-8847-40EC-9E3F-C50BDA24C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93592-7D25-4C2F-A671-66E9CA124EE3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494C62-49AA-46AC-B2EE-4A88FB7D9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B50283-A733-418E-9C1A-083B55BA1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3F0AB-39EF-4940-A019-0E5498159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105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919C7-A201-4FE6-ADA3-96BA1B5B5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F70F5-00D4-4925-A09E-AFD54C3058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9BDF4D-25C6-473D-A323-F0BE3BE4EC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3F26FB-321A-4C5A-AFE5-1CCD4D9CC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93592-7D25-4C2F-A671-66E9CA124EE3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370F48-EE0E-4B74-934A-1C5158E68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92E451-DB1B-4DD4-A1AE-0D58E5C03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3F0AB-39EF-4940-A019-0E5498159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272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09202A-AA45-4577-835D-8A2528E4F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77BC1E-6D21-4D49-A2B8-86317CB02B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AF17BF-AB77-4FA0-AD0F-1E62FC4605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1FED43-D213-474A-AB03-3EF4818106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20A661-04F5-44AA-AF60-7B4602451A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798A2B-DBEE-4F91-83A3-EF6214CA5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93592-7D25-4C2F-A671-66E9CA124EE3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B929B2-1F49-47D3-AD85-2213B35D4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1CD3AB-AB9E-4FD3-B773-7C3EDB7C7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3F0AB-39EF-4940-A019-0E5498159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209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C0824-963A-4465-8809-1FCA52893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88544A-24EA-40A9-B5E2-94576CF68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93592-7D25-4C2F-A671-66E9CA124EE3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11D7FC-A7B4-414C-A747-33F9B06CF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732EBF-6B0E-499E-B1B4-8B364BEF3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3F0AB-39EF-4940-A019-0E5498159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294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ECA20B1-2211-4C65-92F7-E8F167156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93592-7D25-4C2F-A671-66E9CA124EE3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6943A8-FAE1-4C99-9430-44E1BE7D9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950568-E513-4926-BA9C-349ACA509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3F0AB-39EF-4940-A019-0E5498159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529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321C-D468-4EDB-966F-C44EFA0CC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C7BF23-9A44-4E70-894D-F97A03A022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6953D2-E2FE-42CC-85B0-D28CFCAB3D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4EA1AC-6FF9-4248-B39C-DD6583271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93592-7D25-4C2F-A671-66E9CA124EE3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121D20-64B4-486F-B31F-50B576F7A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23BE3B-8514-490F-8436-ECAA212FC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3F0AB-39EF-4940-A019-0E5498159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10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B9578-0E9A-40B6-9A48-E8E3B43A2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010EFD0-A44C-4303-8E78-1FB6D56D2F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D5A061-E137-4223-8677-D63FDA6245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DE6615-6246-4D15-BDC4-8D826D6D9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93592-7D25-4C2F-A671-66E9CA124EE3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1CCACD-E5F2-417B-A403-57BECF980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3BCD39-C8D1-4145-AAEE-8A7D3459B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3F0AB-39EF-4940-A019-0E5498159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003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2851DB-133D-4664-8A93-BAE575DE0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0EBAAB-ABCD-4C65-B078-91A95F5D2D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B5E850-EEC8-498F-B543-9E5A3EFBC8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C93592-7D25-4C2F-A671-66E9CA124EE3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E31B10-9790-4725-B278-5F0774BA63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494104-F267-4889-91FD-02DC65B533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3F0AB-39EF-4940-A019-0E5498159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973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562DBDB-BD07-C9FF-EBDA-4297E857B8DC}"/>
              </a:ext>
            </a:extLst>
          </p:cNvPr>
          <p:cNvSpPr/>
          <p:nvPr/>
        </p:nvSpPr>
        <p:spPr>
          <a:xfrm>
            <a:off x="0" y="5638801"/>
            <a:ext cx="1284288" cy="1219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8FD252B-D35C-2C0D-2D9C-19EEE3600E02}"/>
              </a:ext>
            </a:extLst>
          </p:cNvPr>
          <p:cNvSpPr txBox="1"/>
          <p:nvPr/>
        </p:nvSpPr>
        <p:spPr>
          <a:xfrm>
            <a:off x="301625" y="4572000"/>
            <a:ext cx="8650288" cy="2126305"/>
          </a:xfrm>
          <a:prstGeom prst="rect">
            <a:avLst/>
          </a:prstGeom>
          <a:noFill/>
        </p:spPr>
        <p:txBody>
          <a:bodyPr wrap="square" lIns="0" tIns="0" rIns="0" bIns="0" rtlCol="0" anchor="b">
            <a:normAutofit/>
          </a:bodyPr>
          <a:lstStyle/>
          <a:p>
            <a:r>
              <a:rPr lang="en-US" sz="6600" b="1" spc="-150" dirty="0">
                <a:latin typeface="Verizon NHG TX" panose="020B0604020202020204" pitchFamily="34" charset="0"/>
              </a:rPr>
              <a:t>Open Cloud + </a:t>
            </a:r>
            <a:r>
              <a:rPr lang="en-US" sz="6600" b="1" spc="-150">
                <a:latin typeface="Verizon NHG TX" panose="020B0604020202020204" pitchFamily="34" charset="0"/>
              </a:rPr>
              <a:t>6G April </a:t>
            </a:r>
            <a:r>
              <a:rPr lang="en-US" sz="6600" b="1" spc="-150" dirty="0">
                <a:latin typeface="Verizon NHG TX" panose="020B0604020202020204" pitchFamily="34" charset="0"/>
              </a:rPr>
              <a:t>2025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ECCF9ED-1170-4545-7559-5856583B843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342" t="19717" r="-615" b="6572"/>
          <a:stretch/>
        </p:blipFill>
        <p:spPr>
          <a:xfrm>
            <a:off x="0" y="0"/>
            <a:ext cx="6996113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6489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A0709B-BC02-30D3-6D0E-C1AE563B196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Autofit/>
          </a:bodyPr>
          <a:lstStyle/>
          <a:p>
            <a:r>
              <a:rPr lang="en-US" sz="2600" dirty="0"/>
              <a:t>6G, O-RAN and Open Cloud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67A799-7BF8-FB64-675D-53BD32E65447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304799" y="1517903"/>
            <a:ext cx="11064241" cy="4468369"/>
          </a:xfrm>
        </p:spPr>
        <p:txBody>
          <a:bodyPr>
            <a:normAutofit/>
          </a:bodyPr>
          <a:lstStyle/>
          <a:p>
            <a:pPr algn="l"/>
            <a:r>
              <a:rPr lang="en-US" sz="1800" dirty="0">
                <a:latin typeface="Verizon NHG TX"/>
              </a:rPr>
              <a:t>3GPP and O-RAN Generic Role Split</a:t>
            </a:r>
            <a:endParaRPr lang="en-US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3GPP: </a:t>
            </a:r>
            <a:r>
              <a:rPr lang="en-US" b="0" dirty="0">
                <a:solidFill>
                  <a:srgbClr val="222222"/>
                </a:solidFill>
                <a:latin typeface="Arial" panose="020B0604020202020204" pitchFamily="34" charset="0"/>
              </a:rPr>
              <a:t>RAN, Core, User Equipment</a:t>
            </a:r>
            <a:endParaRPr lang="en-US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en-US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O-RAN: 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Open Fronthaul, Service Management &amp; Orchestration, RAN </a:t>
            </a:r>
            <a:r>
              <a:rPr lang="en-US" b="0" dirty="0">
                <a:solidFill>
                  <a:srgbClr val="222222"/>
                </a:solidFill>
                <a:latin typeface="Arial" panose="020B0604020202020204" pitchFamily="34" charset="0"/>
              </a:rPr>
              <a:t>Intelligent Controller</a:t>
            </a:r>
            <a:endParaRPr lang="en-US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lvl="4"/>
            <a:endParaRPr lang="en-US" dirty="0"/>
          </a:p>
          <a:p>
            <a:pPr algn="l"/>
            <a:r>
              <a:rPr lang="en-US" sz="1600" dirty="0">
                <a:latin typeface="Verizon NHG TX"/>
              </a:rPr>
              <a:t>6G Trends </a:t>
            </a:r>
            <a:endParaRPr lang="en-US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lvl="2"/>
            <a:r>
              <a:rPr lang="en-US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Simplification: 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5G Core + 6G Core, Elimination of unused features</a:t>
            </a:r>
          </a:p>
          <a:p>
            <a:pPr lvl="2"/>
            <a:r>
              <a:rPr lang="en-US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Automation: 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Build upon today’s progress</a:t>
            </a:r>
          </a:p>
          <a:p>
            <a:pPr lvl="2"/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O-Cloud</a:t>
            </a:r>
          </a:p>
          <a:p>
            <a:pPr lvl="2"/>
            <a:r>
              <a:rPr lang="en-US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AI</a:t>
            </a:r>
          </a:p>
          <a:p>
            <a:pPr lvl="2"/>
            <a:r>
              <a:rPr lang="en-US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Energy Savings</a:t>
            </a:r>
          </a:p>
          <a:p>
            <a:pPr lvl="2"/>
            <a:r>
              <a:rPr lang="en-US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ISAC Integrated Sensing and Communication</a:t>
            </a:r>
          </a:p>
          <a:p>
            <a:pPr lvl="2"/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Continuation of 5G, 5G-A Use cases</a:t>
            </a:r>
          </a:p>
          <a:p>
            <a:pPr lvl="5"/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URLLC,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RedCap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&amp;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mMTC</a:t>
            </a:r>
            <a:endParaRPr lang="en-US" sz="1200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3GPP Workshop for 6G: </a:t>
            </a:r>
            <a:r>
              <a:rPr lang="en-US" b="0" dirty="0">
                <a:solidFill>
                  <a:srgbClr val="222222"/>
                </a:solidFill>
                <a:latin typeface="Arial" panose="020B0604020202020204" pitchFamily="34" charset="0"/>
              </a:rPr>
              <a:t>Feb 2025</a:t>
            </a:r>
          </a:p>
          <a:p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3GPP and O-RAN Alliance Workshop: </a:t>
            </a:r>
            <a:r>
              <a:rPr lang="en-US" b="0" dirty="0">
                <a:solidFill>
                  <a:srgbClr val="222222"/>
                </a:solidFill>
                <a:latin typeface="Arial" panose="020B0604020202020204" pitchFamily="34" charset="0"/>
              </a:rPr>
              <a:t>April 2025</a:t>
            </a:r>
            <a:endParaRPr lang="en-US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lvl="4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489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A0709B-BC02-30D3-6D0E-C1AE563B196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Autofit/>
          </a:bodyPr>
          <a:lstStyle/>
          <a:p>
            <a:r>
              <a:rPr lang="en-US" sz="2600" dirty="0"/>
              <a:t>Significance of Pluggable Specifications for RAN &amp; Open Cloud for Operators &amp; Impact of O-RAN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67A799-7BF8-FB64-675D-53BD32E65447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352960" y="1906587"/>
            <a:ext cx="11064848" cy="4195509"/>
          </a:xfrm>
        </p:spPr>
        <p:txBody>
          <a:bodyPr>
            <a:normAutofit fontScale="92500" lnSpcReduction="10000"/>
          </a:bodyPr>
          <a:lstStyle/>
          <a:p>
            <a:r>
              <a:rPr lang="en-US" sz="1800" dirty="0">
                <a:latin typeface="Verizon NHG TX"/>
              </a:rPr>
              <a:t>O-Cloud deployments have become table stakes for many providers</a:t>
            </a:r>
            <a:endParaRPr lang="en-US" sz="1800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b="0" dirty="0">
                <a:solidFill>
                  <a:srgbClr val="222222"/>
                </a:solidFill>
                <a:latin typeface="Arial" panose="020B0604020202020204" pitchFamily="34" charset="0"/>
              </a:rPr>
              <a:t>O-RAN Alliance (among many) key drivers of O-Cloud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b="0" dirty="0">
                <a:solidFill>
                  <a:srgbClr val="222222"/>
                </a:solidFill>
                <a:latin typeface="Arial" panose="020B0604020202020204" pitchFamily="34" charset="0"/>
              </a:rPr>
              <a:t>RAN and Core deployments are become the norm not the exception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en-US" b="0" dirty="0" err="1">
                <a:solidFill>
                  <a:srgbClr val="222222"/>
                </a:solidFill>
                <a:latin typeface="Arial" panose="020B0604020202020204" pitchFamily="34" charset="0"/>
              </a:rPr>
              <a:t>oCloud</a:t>
            </a:r>
            <a:r>
              <a:rPr lang="en-US" b="0" dirty="0">
                <a:solidFill>
                  <a:srgbClr val="222222"/>
                </a:solidFill>
                <a:latin typeface="Arial" panose="020B0604020202020204" pitchFamily="34" charset="0"/>
              </a:rPr>
              <a:t> drives unique optics considerations</a:t>
            </a:r>
          </a:p>
          <a:p>
            <a:pPr algn="l"/>
            <a:r>
              <a:rPr lang="en-US" sz="1800" dirty="0">
                <a:latin typeface="Verizon NHG TX"/>
              </a:rPr>
              <a:t>Optics Specification/standards importance can be amplified in an O-Cloud Based RAN access network for the following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Supply Chain &amp; Costs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Reliability- Radios v.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oDU</a:t>
            </a:r>
            <a:endParaRPr lang="en-US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Network Management, FM, CM, PM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Expectations 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Leverage correct expertise during spec development 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en-US" b="0" dirty="0">
                <a:solidFill>
                  <a:srgbClr val="222222"/>
                </a:solidFill>
                <a:latin typeface="Arial" panose="020B0604020202020204" pitchFamily="34" charset="0"/>
              </a:rPr>
              <a:t>Timing/Synchronization Stability</a:t>
            </a:r>
            <a:endParaRPr lang="en-US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lvl="4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090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A0709B-BC02-30D3-6D0E-C1AE563B196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Autofit/>
          </a:bodyPr>
          <a:lstStyle/>
          <a:p>
            <a:r>
              <a:rPr lang="en-US" sz="2600" dirty="0"/>
              <a:t>Significance of Pluggable Specifications for RAN &amp; Open Cloud for Operators &amp; Impact of O-RAN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D1F3539-CE1E-46AA-A2C1-D7E6966D648F}"/>
              </a:ext>
            </a:extLst>
          </p:cNvPr>
          <p:cNvGrpSpPr/>
          <p:nvPr/>
        </p:nvGrpSpPr>
        <p:grpSpPr>
          <a:xfrm>
            <a:off x="6821424" y="2710591"/>
            <a:ext cx="4366599" cy="1436817"/>
            <a:chOff x="1308384" y="2604961"/>
            <a:chExt cx="5270806" cy="1727456"/>
          </a:xfrm>
        </p:grpSpPr>
        <p:pic>
          <p:nvPicPr>
            <p:cNvPr id="7" name="Server stack Icon Shape" descr="Icon Image">
              <a:extLst>
                <a:ext uri="{FF2B5EF4-FFF2-40B4-BE49-F238E27FC236}">
                  <a16:creationId xmlns:a16="http://schemas.microsoft.com/office/drawing/2014/main" id="{BE697F45-19B9-489A-9451-6C01D9CFF911}"/>
                </a:ext>
              </a:extLst>
            </p:cNvPr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2050981" y="3032421"/>
              <a:ext cx="546069" cy="582616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BE9C4EDC-6E99-436F-9C38-11D4D74F06EB}"/>
                </a:ext>
              </a:extLst>
            </p:cNvPr>
            <p:cNvGrpSpPr/>
            <p:nvPr/>
          </p:nvGrpSpPr>
          <p:grpSpPr>
            <a:xfrm>
              <a:off x="5392259" y="3265739"/>
              <a:ext cx="1134879" cy="470943"/>
              <a:chOff x="7832140" y="1652584"/>
              <a:chExt cx="711423" cy="219456"/>
            </a:xfrm>
          </p:grpSpPr>
          <p:sp>
            <p:nvSpPr>
              <p:cNvPr id="21" name="Small business ">
                <a:extLst>
                  <a:ext uri="{FF2B5EF4-FFF2-40B4-BE49-F238E27FC236}">
                    <a16:creationId xmlns:a16="http://schemas.microsoft.com/office/drawing/2014/main" id="{193954EB-5E9F-4863-897E-07354675AF41}"/>
                  </a:ext>
                </a:extLst>
              </p:cNvPr>
              <p:cNvSpPr txBox="1"/>
              <p:nvPr/>
            </p:nvSpPr>
            <p:spPr>
              <a:xfrm>
                <a:off x="8128141" y="1698870"/>
                <a:ext cx="415422" cy="13244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7150" rIns="0" bIns="0" anchor="ctr" anchorCtr="0">
                <a:spAutoFit/>
              </a:bodyPr>
              <a:lstStyle/>
              <a:p>
                <a:pPr marL="1270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900" dirty="0">
                    <a:solidFill>
                      <a:schemeClr val="dk1"/>
                    </a:solidFill>
                    <a:latin typeface="Verizon NHG TX" panose="020B0604020202020204" pitchFamily="34" charset="0"/>
                    <a:cs typeface="Verizon NHG eTX" panose="020B0504020202020204" pitchFamily="34" charset="77"/>
                    <a:sym typeface="Arial"/>
                  </a:rPr>
                  <a:t>Small business</a:t>
                </a:r>
                <a:endParaRPr sz="900" dirty="0">
                  <a:solidFill>
                    <a:schemeClr val="dk1"/>
                  </a:solidFill>
                  <a:latin typeface="Verizon NHG TX" panose="020B0604020202020204" pitchFamily="34" charset="0"/>
                  <a:cs typeface="Verizon NHG eTX" panose="020B0504020202020204" pitchFamily="34" charset="77"/>
                  <a:sym typeface="Arial"/>
                </a:endParaRPr>
              </a:p>
            </p:txBody>
          </p:sp>
          <p:pic>
            <p:nvPicPr>
              <p:cNvPr id="22" name="Small business Icon Shape" descr="Icon Image">
                <a:extLst>
                  <a:ext uri="{FF2B5EF4-FFF2-40B4-BE49-F238E27FC236}">
                    <a16:creationId xmlns:a16="http://schemas.microsoft.com/office/drawing/2014/main" id="{DF421482-2A87-4D85-84F0-27BDE51C7CAA}"/>
                  </a:ext>
                </a:extLst>
              </p:cNvPr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7832140" y="1652584"/>
                <a:ext cx="219456" cy="219456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B6EFCE67-0F0A-47EE-80F5-915DA176F493}"/>
                </a:ext>
              </a:extLst>
            </p:cNvPr>
            <p:cNvGrpSpPr/>
            <p:nvPr/>
          </p:nvGrpSpPr>
          <p:grpSpPr>
            <a:xfrm>
              <a:off x="2565905" y="2904869"/>
              <a:ext cx="2857500" cy="1218979"/>
              <a:chOff x="2530519" y="2881326"/>
              <a:chExt cx="2857500" cy="1218979"/>
            </a:xfrm>
          </p:grpSpPr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195ACF1B-AA0A-4A82-B354-CB9B16DECB75}"/>
                  </a:ext>
                </a:extLst>
              </p:cNvPr>
              <p:cNvCxnSpPr/>
              <p:nvPr/>
            </p:nvCxnSpPr>
            <p:spPr>
              <a:xfrm>
                <a:off x="2530519" y="3529683"/>
                <a:ext cx="2857500" cy="7620"/>
              </a:xfrm>
              <a:prstGeom prst="line">
                <a:avLst/>
              </a:prstGeom>
              <a:ln w="12700" cap="sq"/>
            </p:spPr>
            <p:style>
              <a:lnRef idx="1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12A4CFA1-2890-40D3-83C8-D0F06F15AE6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25901" y="2881326"/>
                <a:ext cx="1644252" cy="633762"/>
              </a:xfrm>
              <a:prstGeom prst="line">
                <a:avLst/>
              </a:prstGeom>
              <a:ln w="12700" cap="sq"/>
            </p:spPr>
            <p:style>
              <a:lnRef idx="1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83751C3F-FA60-436E-8060-E4A1A2D11F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25901" y="3515088"/>
                <a:ext cx="1685919" cy="585217"/>
              </a:xfrm>
              <a:prstGeom prst="line">
                <a:avLst/>
              </a:prstGeom>
              <a:ln w="12700" cap="sq"/>
            </p:spPr>
            <p:style>
              <a:lnRef idx="1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0F43F587-F4DC-4ABA-BC66-563ACAE01075}"/>
                </a:ext>
              </a:extLst>
            </p:cNvPr>
            <p:cNvGrpSpPr/>
            <p:nvPr/>
          </p:nvGrpSpPr>
          <p:grpSpPr>
            <a:xfrm>
              <a:off x="5311819" y="2604961"/>
              <a:ext cx="1267371" cy="418756"/>
              <a:chOff x="6763126" y="3038365"/>
              <a:chExt cx="701230" cy="219456"/>
            </a:xfrm>
          </p:grpSpPr>
          <p:sp>
            <p:nvSpPr>
              <p:cNvPr id="16" name="Home">
                <a:extLst>
                  <a:ext uri="{FF2B5EF4-FFF2-40B4-BE49-F238E27FC236}">
                    <a16:creationId xmlns:a16="http://schemas.microsoft.com/office/drawing/2014/main" id="{0D374672-8A44-467D-8013-A515440929C9}"/>
                  </a:ext>
                </a:extLst>
              </p:cNvPr>
              <p:cNvSpPr txBox="1"/>
              <p:nvPr/>
            </p:nvSpPr>
            <p:spPr>
              <a:xfrm>
                <a:off x="7048934" y="3120679"/>
                <a:ext cx="415422" cy="844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7150" rIns="0" bIns="0" anchor="ctr" anchorCtr="0">
                <a:spAutoFit/>
              </a:bodyPr>
              <a:lstStyle/>
              <a:p>
                <a:pPr marL="1270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000" dirty="0">
                    <a:solidFill>
                      <a:schemeClr val="dk1"/>
                    </a:solidFill>
                    <a:latin typeface="Verizon NHG TX" panose="020B0604020202020204" pitchFamily="34" charset="0"/>
                    <a:cs typeface="Verizon NHG eTX" panose="020B0504020202020204" pitchFamily="34" charset="77"/>
                    <a:sym typeface="Arial"/>
                  </a:rPr>
                  <a:t>Home</a:t>
                </a:r>
                <a:endParaRPr sz="1000" dirty="0">
                  <a:solidFill>
                    <a:schemeClr val="dk1"/>
                  </a:solidFill>
                  <a:latin typeface="Verizon NHG TX" panose="020B0604020202020204" pitchFamily="34" charset="0"/>
                  <a:cs typeface="Verizon NHG eTX" panose="020B0504020202020204" pitchFamily="34" charset="77"/>
                  <a:sym typeface="Arial"/>
                </a:endParaRPr>
              </a:p>
            </p:txBody>
          </p:sp>
          <p:pic>
            <p:nvPicPr>
              <p:cNvPr id="17" name="Home Icon Shape" descr="Icon Image">
                <a:extLst>
                  <a:ext uri="{FF2B5EF4-FFF2-40B4-BE49-F238E27FC236}">
                    <a16:creationId xmlns:a16="http://schemas.microsoft.com/office/drawing/2014/main" id="{BD15F84C-944B-4A60-A3AE-F34D4A3CA581}"/>
                  </a:ext>
                </a:extLst>
              </p:cNvPr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6763126" y="3038365"/>
                <a:ext cx="219456" cy="219456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11" name="Signal broadcast Icon Shape" descr="Icon Image">
              <a:extLst>
                <a:ext uri="{FF2B5EF4-FFF2-40B4-BE49-F238E27FC236}">
                  <a16:creationId xmlns:a16="http://schemas.microsoft.com/office/drawing/2014/main" id="{D176C81A-A5E9-4513-9A62-DC70B9743163}"/>
                </a:ext>
              </a:extLst>
            </p:cNvPr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5311819" y="3778587"/>
              <a:ext cx="581101" cy="55383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2" name="Small business ">
              <a:extLst>
                <a:ext uri="{FF2B5EF4-FFF2-40B4-BE49-F238E27FC236}">
                  <a16:creationId xmlns:a16="http://schemas.microsoft.com/office/drawing/2014/main" id="{DEA57183-03D7-4F9F-8823-75119232065C}"/>
                </a:ext>
              </a:extLst>
            </p:cNvPr>
            <p:cNvSpPr txBox="1"/>
            <p:nvPr/>
          </p:nvSpPr>
          <p:spPr>
            <a:xfrm>
              <a:off x="5892920" y="3993334"/>
              <a:ext cx="662691" cy="14571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7150" rIns="0" bIns="0" anchor="ctr" anchorCtr="0">
              <a:spAutoFit/>
            </a:bodyPr>
            <a:lstStyle/>
            <a:p>
              <a:pPr marL="1270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dirty="0">
                  <a:solidFill>
                    <a:schemeClr val="dk1"/>
                  </a:solidFill>
                  <a:latin typeface="Verizon NHG TX" panose="020B0604020202020204" pitchFamily="34" charset="0"/>
                  <a:cs typeface="Verizon NHG eTX" panose="020B0504020202020204" pitchFamily="34" charset="77"/>
                  <a:sym typeface="Arial"/>
                </a:rPr>
                <a:t>Mobility</a:t>
              </a:r>
              <a:endParaRPr sz="900" dirty="0">
                <a:solidFill>
                  <a:schemeClr val="dk1"/>
                </a:solidFill>
                <a:latin typeface="Verizon NHG TX" panose="020B0604020202020204" pitchFamily="34" charset="0"/>
                <a:cs typeface="Verizon NHG eTX" panose="020B0504020202020204" pitchFamily="34" charset="77"/>
                <a:sym typeface="Arial"/>
              </a:endParaRPr>
            </a:p>
          </p:txBody>
        </p: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C5E89F51-4FFE-4F3B-8551-B85676C6D83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215912" y="3397574"/>
              <a:ext cx="736643" cy="233570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85E9D326-EBAA-491D-B13D-7DF032137EEA}"/>
                </a:ext>
              </a:extLst>
            </p:cNvPr>
            <p:cNvSpPr/>
            <p:nvPr/>
          </p:nvSpPr>
          <p:spPr>
            <a:xfrm>
              <a:off x="1308384" y="3878952"/>
              <a:ext cx="2030895" cy="45346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Applications</a:t>
              </a: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783B1F44-5961-49A0-B13E-9A3D0E34E918}"/>
                </a:ext>
              </a:extLst>
            </p:cNvPr>
            <p:cNvCxnSpPr>
              <a:cxnSpLocks/>
              <a:stCxn id="14" idx="0"/>
              <a:endCxn id="7" idx="2"/>
            </p:cNvCxnSpPr>
            <p:nvPr/>
          </p:nvCxnSpPr>
          <p:spPr>
            <a:xfrm flipV="1">
              <a:off x="2323832" y="3615037"/>
              <a:ext cx="183" cy="263915"/>
            </a:xfrm>
            <a:prstGeom prst="line">
              <a:avLst/>
            </a:prstGeom>
            <a:ln w="12700" cap="sq"/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3" name="Google Shape;560;p119">
            <a:extLst>
              <a:ext uri="{FF2B5EF4-FFF2-40B4-BE49-F238E27FC236}">
                <a16:creationId xmlns:a16="http://schemas.microsoft.com/office/drawing/2014/main" id="{914B2327-A34D-46D7-B23F-DE0772BF2FAB}"/>
              </a:ext>
            </a:extLst>
          </p:cNvPr>
          <p:cNvSpPr txBox="1"/>
          <p:nvPr/>
        </p:nvSpPr>
        <p:spPr>
          <a:xfrm>
            <a:off x="340731" y="1552050"/>
            <a:ext cx="7876500" cy="43396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Verizon NHG TX"/>
              <a:buChar char="●"/>
            </a:pPr>
            <a:r>
              <a:rPr lang="en-US" b="1" dirty="0">
                <a:latin typeface="Verizon NHG TX"/>
                <a:ea typeface="Verizon NHG TX"/>
                <a:cs typeface="Verizon NHG TX"/>
                <a:sym typeface="Verizon NHG TX"/>
              </a:rPr>
              <a:t>Path to software enabled telco features</a:t>
            </a: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Verizon NHG TX"/>
              <a:buChar char="○"/>
            </a:pPr>
            <a:r>
              <a:rPr lang="en" dirty="0">
                <a:latin typeface="Verizon NHG TX"/>
                <a:ea typeface="Verizon NHG TX"/>
                <a:cs typeface="Verizon NHG TX"/>
                <a:sym typeface="Verizon NHG TX"/>
              </a:rPr>
              <a:t>Nimbleness of Software</a:t>
            </a: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Verizon NHG TX"/>
              <a:buChar char="○"/>
            </a:pPr>
            <a:r>
              <a:rPr lang="en" dirty="0">
                <a:latin typeface="Verizon NHG TX"/>
                <a:ea typeface="Verizon NHG TX"/>
                <a:cs typeface="Verizon NHG TX"/>
                <a:sym typeface="Verizon NHG TX"/>
              </a:rPr>
              <a:t>Automation</a:t>
            </a:r>
          </a:p>
          <a:p>
            <a:pPr marL="139700" lvl="1">
              <a:buSzPts val="1400"/>
            </a:pPr>
            <a:endParaRPr lang="en-US" b="1" dirty="0">
              <a:latin typeface="Verizon NHG TX"/>
              <a:ea typeface="Verizon NHG TX"/>
              <a:cs typeface="Verizon NHG TX"/>
              <a:sym typeface="Verizon NHG TX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Verizon NHG TX"/>
              <a:buChar char="●"/>
            </a:pPr>
            <a:r>
              <a:rPr lang="en-US" b="1" dirty="0">
                <a:latin typeface="Verizon NHG TX"/>
                <a:ea typeface="Verizon NHG TX"/>
                <a:cs typeface="Verizon NHG TX"/>
                <a:sym typeface="Verizon NHG TX"/>
              </a:rPr>
              <a:t>Assurance/Testing</a:t>
            </a: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Verizon NHG TX"/>
              <a:buChar char="○"/>
            </a:pPr>
            <a:r>
              <a:rPr lang="en" dirty="0">
                <a:latin typeface="Verizon NHG TX"/>
                <a:ea typeface="Verizon NHG TX"/>
                <a:cs typeface="Verizon NHG TX"/>
                <a:sym typeface="Verizon NHG TX"/>
              </a:rPr>
              <a:t>Hardware</a:t>
            </a: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Verizon NHG TX"/>
              <a:buChar char="○"/>
            </a:pPr>
            <a:r>
              <a:rPr lang="en" dirty="0">
                <a:latin typeface="Verizon NHG TX"/>
                <a:ea typeface="Verizon NHG TX"/>
                <a:cs typeface="Verizon NHG TX"/>
                <a:sym typeface="Verizon NHG TX"/>
              </a:rPr>
              <a:t>Software</a:t>
            </a:r>
          </a:p>
          <a:p>
            <a:pPr marL="914400" lvl="1" indent="-317500">
              <a:buSzPts val="1400"/>
              <a:buFont typeface="Verizon NHG TX"/>
              <a:buChar char="○"/>
            </a:pPr>
            <a:r>
              <a:rPr lang="en" dirty="0">
                <a:latin typeface="Verizon NHG TX"/>
                <a:ea typeface="Verizon NHG TX"/>
                <a:cs typeface="Verizon NHG TX"/>
                <a:sym typeface="Verizon NHG TX"/>
              </a:rPr>
              <a:t>Activation Process</a:t>
            </a: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Verizon NHG TX"/>
              <a:buChar char="○"/>
            </a:pPr>
            <a:r>
              <a:rPr lang="en" dirty="0">
                <a:latin typeface="Verizon NHG TX"/>
                <a:ea typeface="Verizon NHG TX"/>
                <a:cs typeface="Verizon NHG TX"/>
                <a:sym typeface="Verizon NHG TX"/>
              </a:rPr>
              <a:t>Monitoring</a:t>
            </a: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Verizon NHG TX"/>
              <a:buChar char="○"/>
            </a:pPr>
            <a:r>
              <a:rPr lang="en" dirty="0">
                <a:latin typeface="Verizon NHG TX"/>
                <a:ea typeface="Verizon NHG TX"/>
                <a:cs typeface="Verizon NHG TX"/>
                <a:sym typeface="Verizon NHG TX"/>
              </a:rPr>
              <a:t>Interoperability</a:t>
            </a: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Verizon NHG TX"/>
              <a:buChar char="○"/>
            </a:pPr>
            <a:endParaRPr lang="en" dirty="0">
              <a:latin typeface="Verizon NHG TX"/>
              <a:ea typeface="Verizon NHG TX"/>
              <a:cs typeface="Verizon NHG TX"/>
              <a:sym typeface="Verizon NHG TX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Verizon NHG TX"/>
              <a:buChar char="●"/>
            </a:pPr>
            <a:r>
              <a:rPr lang="en-US" b="1" dirty="0">
                <a:latin typeface="Verizon NHG TX"/>
                <a:ea typeface="Verizon NHG TX"/>
                <a:cs typeface="Verizon NHG TX"/>
                <a:sym typeface="Verizon NHG TX"/>
              </a:rPr>
              <a:t>Applications</a:t>
            </a: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Verizon NHG TX"/>
              <a:buChar char="○"/>
            </a:pPr>
            <a:r>
              <a:rPr lang="en" dirty="0">
                <a:latin typeface="Verizon NHG TX"/>
                <a:ea typeface="Verizon NHG TX"/>
                <a:cs typeface="Verizon NHG TX"/>
                <a:sym typeface="Verizon NHG TX"/>
              </a:rPr>
              <a:t>Slicing</a:t>
            </a: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Verizon NHG TX"/>
              <a:buChar char="○"/>
            </a:pPr>
            <a:r>
              <a:rPr lang="en" dirty="0">
                <a:latin typeface="Verizon NHG TX"/>
                <a:ea typeface="Verizon NHG TX"/>
                <a:cs typeface="Verizon NHG TX"/>
                <a:sym typeface="Verizon NHG TX"/>
              </a:rPr>
              <a:t>Private Networks</a:t>
            </a: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Verizon NHG TX"/>
              <a:buChar char="○"/>
            </a:pPr>
            <a:r>
              <a:rPr lang="en" dirty="0">
                <a:latin typeface="Verizon NHG TX"/>
                <a:ea typeface="Verizon NHG TX"/>
                <a:cs typeface="Verizon NHG TX"/>
                <a:sym typeface="Verizon NHG TX"/>
              </a:rPr>
              <a:t>5G/6G Core, oDU, oCU and O-RAN</a:t>
            </a:r>
            <a:endParaRPr dirty="0">
              <a:latin typeface="Verizon NHG TX"/>
              <a:ea typeface="Verizon NHG TX"/>
              <a:cs typeface="Verizon NHG TX"/>
              <a:sym typeface="Verizon NHG TX"/>
            </a:endParaRPr>
          </a:p>
        </p:txBody>
      </p:sp>
    </p:spTree>
    <p:extLst>
      <p:ext uri="{BB962C8B-B14F-4D97-AF65-F5344CB8AC3E}">
        <p14:creationId xmlns:p14="http://schemas.microsoft.com/office/powerpoint/2010/main" val="2457892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A143D8-C64E-4037-BE17-F274FF2ACF5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MOPA &amp; O-RAN Cloud RAN Optics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282A9C-EBD5-4D7E-981A-AC5D10F0EABE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304799" y="1420367"/>
            <a:ext cx="10503409" cy="4328161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This area is introduced with a high-level description and summarized responses from a MOPA Operator Advisory Board questionnaire.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The results point to strong operator interest for a range of blueprints including both DRAN and CRAN, with bidi, DWDM and packet aggregation technologies.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Another result indicates that the data rate outlook is relatively short term.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r>
              <a:rPr lang="en-US" sz="2000" dirty="0"/>
              <a:t>ORAN Cloud RAN Optics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Specification interest is ramping up in Working Group 6 </a:t>
            </a:r>
            <a:r>
              <a:rPr lang="en-US" sz="1600" dirty="0" err="1"/>
              <a:t>oCloud</a:t>
            </a:r>
            <a:r>
              <a:rPr lang="en-US" sz="1600" dirty="0"/>
              <a:t> &amp; WG9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WG9 and WG6 committed to work to create specifications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Measurements, Alerts, PM, FM, CM likely will wrap into Transport Inclusion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8D7DA7A-37CD-4187-A927-CF3D9B2723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6384" y="3034253"/>
            <a:ext cx="3392727" cy="2013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359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3452</TotalTime>
  <Words>350</Words>
  <Application>Microsoft Office PowerPoint</Application>
  <PresentationFormat>Widescreen</PresentationFormat>
  <Paragraphs>58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Verizon NHG TX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Watts</dc:creator>
  <cp:lastModifiedBy>Mark Watts</cp:lastModifiedBy>
  <cp:revision>13</cp:revision>
  <dcterms:created xsi:type="dcterms:W3CDTF">2025-03-26T12:26:18Z</dcterms:created>
  <dcterms:modified xsi:type="dcterms:W3CDTF">2025-03-30T03:41:50Z</dcterms:modified>
</cp:coreProperties>
</file>