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66" r:id="rId4"/>
    <p:sldId id="257" r:id="rId5"/>
    <p:sldId id="267" r:id="rId6"/>
    <p:sldId id="262" r:id="rId7"/>
  </p:sldIdLst>
  <p:sldSz cx="12192000" cy="6858000"/>
  <p:notesSz cx="6858000" cy="9144000"/>
  <p:embeddedFontLst>
    <p:embeddedFont>
      <p:font typeface="Meiryo" panose="020B0604030504040204" pitchFamily="34" charset="-128"/>
      <p:regular r:id="rId9"/>
      <p:bold r:id="rId10"/>
      <p:italic r:id="rId11"/>
      <p:boldItalic r:id="rId12"/>
    </p:embeddedFont>
    <p:embeddedFont>
      <p:font typeface="Nokia Pure Text Light" panose="020B0304040602060303" pitchFamily="34" charset="0"/>
      <p:regular r:id="rId13"/>
      <p:bold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yX0+F+wvIof9kg+JnNZB88MFJ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4"/>
  </p:normalViewPr>
  <p:slideViewPr>
    <p:cSldViewPr>
      <p:cViewPr varScale="1">
        <p:scale>
          <a:sx n="76" d="100"/>
          <a:sy n="76" d="100"/>
        </p:scale>
        <p:origin x="8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006d3af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5006d3af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5c62613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g135c62613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6f6230c9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36f6230c9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表紙">
  <p:cSld name="表紙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body" idx="1"/>
          </p:nvPr>
        </p:nvSpPr>
        <p:spPr>
          <a:xfrm>
            <a:off x="1295400" y="2275904"/>
            <a:ext cx="9601200" cy="59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200" b="1">
                <a:solidFill>
                  <a:srgbClr val="00318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" name="Google Shape;1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5055" y="308202"/>
            <a:ext cx="4140411" cy="155265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8"/>
          <p:cNvSpPr txBox="1">
            <a:spLocks noGrp="1"/>
          </p:cNvSpPr>
          <p:nvPr>
            <p:ph type="body" idx="2"/>
          </p:nvPr>
        </p:nvSpPr>
        <p:spPr>
          <a:xfrm>
            <a:off x="1295400" y="1898736"/>
            <a:ext cx="9601200" cy="28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 b="1">
                <a:solidFill>
                  <a:srgbClr val="00000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body" idx="3"/>
          </p:nvPr>
        </p:nvSpPr>
        <p:spPr>
          <a:xfrm>
            <a:off x="1295400" y="6033777"/>
            <a:ext cx="9601200" cy="2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5148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pos="612">
          <p15:clr>
            <a:srgbClr val="FBAE40"/>
          </p15:clr>
        </p15:guide>
        <p15:guide id="5" pos="65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>
  <p:cSld name="タイトルのみ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402d2d4fa9_1_96"/>
          <p:cNvSpPr txBox="1">
            <a:spLocks noGrp="1"/>
          </p:cNvSpPr>
          <p:nvPr>
            <p:ph type="sldNum" idx="12"/>
          </p:nvPr>
        </p:nvSpPr>
        <p:spPr>
          <a:xfrm>
            <a:off x="5242560" y="6462713"/>
            <a:ext cx="1706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g1402d2d4fa9_1_96"/>
          <p:cNvSpPr txBox="1">
            <a:spLocks noGrp="1"/>
          </p:cNvSpPr>
          <p:nvPr>
            <p:ph type="title"/>
          </p:nvPr>
        </p:nvSpPr>
        <p:spPr>
          <a:xfrm>
            <a:off x="605828" y="454337"/>
            <a:ext cx="109728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900">
                <a:solidFill>
                  <a:srgbClr val="003182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" name="Google Shape;20;g1402d2d4fa9_1_96"/>
          <p:cNvCxnSpPr/>
          <p:nvPr/>
        </p:nvCxnSpPr>
        <p:spPr>
          <a:xfrm>
            <a:off x="605827" y="1029478"/>
            <a:ext cx="10972800" cy="0"/>
          </a:xfrm>
          <a:prstGeom prst="straightConnector1">
            <a:avLst/>
          </a:prstGeom>
          <a:noFill/>
          <a:ln w="25400" cap="sq" cmpd="sng">
            <a:solidFill>
              <a:srgbClr val="003182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21" name="Google Shape;21;g1402d2d4fa9_1_96"/>
          <p:cNvCxnSpPr/>
          <p:nvPr/>
        </p:nvCxnSpPr>
        <p:spPr>
          <a:xfrm>
            <a:off x="605827" y="6647813"/>
            <a:ext cx="4772400" cy="0"/>
          </a:xfrm>
          <a:prstGeom prst="straightConnector1">
            <a:avLst/>
          </a:prstGeom>
          <a:noFill/>
          <a:ln w="25400" cap="sq" cmpd="sng">
            <a:solidFill>
              <a:srgbClr val="003182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22" name="Google Shape;22;g1402d2d4fa9_1_96"/>
          <p:cNvCxnSpPr/>
          <p:nvPr/>
        </p:nvCxnSpPr>
        <p:spPr>
          <a:xfrm>
            <a:off x="6806428" y="6647813"/>
            <a:ext cx="4772400" cy="0"/>
          </a:xfrm>
          <a:prstGeom prst="straightConnector1">
            <a:avLst/>
          </a:prstGeom>
          <a:noFill/>
          <a:ln w="25400" cap="sq" cmpd="sng">
            <a:solidFill>
              <a:srgbClr val="00318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23" name="Google Shape;23;g1402d2d4fa9_1_96"/>
          <p:cNvSpPr txBox="1">
            <a:spLocks noGrp="1"/>
          </p:cNvSpPr>
          <p:nvPr>
            <p:ph type="body" idx="1"/>
          </p:nvPr>
        </p:nvSpPr>
        <p:spPr>
          <a:xfrm>
            <a:off x="605828" y="1268414"/>
            <a:ext cx="10972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•"/>
              <a:defRPr b="1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g1402d2d4fa9_1_96"/>
          <p:cNvSpPr txBox="1">
            <a:spLocks noGrp="1"/>
          </p:cNvSpPr>
          <p:nvPr>
            <p:ph type="body" idx="2"/>
          </p:nvPr>
        </p:nvSpPr>
        <p:spPr>
          <a:xfrm>
            <a:off x="605828" y="1623315"/>
            <a:ext cx="10972800" cy="13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0000" bIns="45700" anchor="t" anchorCtr="0">
            <a:normAutofit/>
          </a:bodyPr>
          <a:lstStyle>
            <a:lvl1pPr marL="457200" lvl="0" indent="-228600" algn="just">
              <a:lnSpc>
                <a:spcPct val="169230"/>
              </a:lnSpc>
              <a:spcBef>
                <a:spcPts val="0"/>
              </a:spcBef>
              <a:spcAft>
                <a:spcPts val="0"/>
              </a:spcAft>
              <a:buSzPts val="1300"/>
              <a:buFont typeface="Verdana"/>
              <a:buNone/>
              <a:defRPr sz="13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g1402d2d4fa9_1_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773" y="0"/>
            <a:ext cx="12192007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裏表紙">
  <p:cSld name="裏表紙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5675" y="4147190"/>
            <a:ext cx="3760652" cy="141024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4131099" y="5557434"/>
            <a:ext cx="3929803" cy="28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33F"/>
              </a:buClr>
              <a:buSzPts val="1400"/>
              <a:buFont typeface="Noto Sans Symbols"/>
              <a:buNone/>
              <a:defRPr sz="1400" b="0" i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g15006d3afbd_0_0">
            <a:extLst>
              <a:ext uri="{FF2B5EF4-FFF2-40B4-BE49-F238E27FC236}">
                <a16:creationId xmlns:a16="http://schemas.microsoft.com/office/drawing/2014/main" id="{68C6C8B6-DD4A-4ADF-9868-1DED3B395AFA}"/>
              </a:ext>
            </a:extLst>
          </p:cNvPr>
          <p:cNvSpPr txBox="1">
            <a:spLocks/>
          </p:cNvSpPr>
          <p:nvPr/>
        </p:nvSpPr>
        <p:spPr>
          <a:xfrm>
            <a:off x="395535" y="1203598"/>
            <a:ext cx="9230785" cy="352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200" b="1" i="0" u="none" strike="noStrike" cap="none">
                <a:solidFill>
                  <a:srgbClr val="00318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OFC 2025</a:t>
            </a:r>
          </a:p>
          <a:p>
            <a:pPr marL="0" indent="0"/>
            <a:endParaRPr lang="en-US" sz="2600">
              <a:latin typeface="Open Sans"/>
              <a:ea typeface="Open Sans"/>
              <a:cs typeface="Open Sans"/>
              <a:sym typeface="Open Sans"/>
            </a:endParaRPr>
          </a:p>
          <a:p>
            <a:pPr marL="0" indent="0"/>
            <a:r>
              <a:rPr lang="en-US" sz="3600">
                <a:latin typeface="Open Sans"/>
                <a:ea typeface="Open Sans"/>
                <a:cs typeface="Open Sans"/>
                <a:sym typeface="Open Sans"/>
              </a:rPr>
              <a:t>Initiatives for Facilitating “Tight sync”</a:t>
            </a:r>
          </a:p>
          <a:p>
            <a:pPr marL="0" indent="0"/>
            <a:endParaRPr lang="en-US" sz="3600">
              <a:latin typeface="Open Sans"/>
              <a:ea typeface="Open Sans"/>
              <a:cs typeface="Open Sans"/>
              <a:sym typeface="Open Sans"/>
            </a:endParaRPr>
          </a:p>
          <a:p>
            <a:pPr marL="0" indent="0"/>
            <a:endParaRPr lang="en-US" sz="1350">
              <a:latin typeface="Open Sans"/>
              <a:ea typeface="Open Sans"/>
              <a:cs typeface="Open Sans"/>
              <a:sym typeface="Open Sans"/>
            </a:endParaRPr>
          </a:p>
          <a:p>
            <a:pPr marL="0" indent="0"/>
            <a:endParaRPr lang="en-US" sz="1350">
              <a:latin typeface="Open Sans"/>
              <a:ea typeface="Open Sans"/>
              <a:cs typeface="Open Sans"/>
              <a:sym typeface="Open Sans"/>
            </a:endParaRPr>
          </a:p>
          <a:p>
            <a:pPr marL="0" indent="0"/>
            <a:endParaRPr lang="en-US" sz="1350">
              <a:latin typeface="Open Sans"/>
              <a:ea typeface="Open Sans"/>
              <a:cs typeface="Open Sans"/>
              <a:sym typeface="Open Sans"/>
            </a:endParaRPr>
          </a:p>
          <a:p>
            <a:pPr marL="0" indent="0"/>
            <a:endParaRPr lang="en-US" sz="1350">
              <a:latin typeface="Open Sans"/>
              <a:ea typeface="Open Sans"/>
              <a:cs typeface="Open Sans"/>
              <a:sym typeface="Open Sans"/>
            </a:endParaRPr>
          </a:p>
          <a:p>
            <a:pPr marL="0" indent="0"/>
            <a:endParaRPr lang="en-US" sz="1200">
              <a:latin typeface="Open Sans"/>
              <a:ea typeface="Open Sans"/>
              <a:cs typeface="Open Sans"/>
              <a:sym typeface="Open Sans"/>
            </a:endParaRPr>
          </a:p>
          <a:p>
            <a:pPr marL="0" indent="0"/>
            <a:br>
              <a:rPr lang="en-US" sz="1200">
                <a:latin typeface="Open Sans"/>
                <a:ea typeface="Open Sans"/>
                <a:cs typeface="Open Sans"/>
                <a:sym typeface="Open Sans"/>
              </a:rPr>
            </a:br>
            <a:endParaRPr lang="en-US" sz="1800">
              <a:latin typeface="Open Sans"/>
              <a:ea typeface="Open Sans"/>
              <a:cs typeface="Open Sans"/>
              <a:sym typeface="Open Sans"/>
            </a:endParaRPr>
          </a:p>
          <a:p>
            <a:pPr marL="0" indent="0"/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François Fredricx, Nokia</a:t>
            </a:r>
            <a:br>
              <a:rPr lang="en-US" sz="180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Antonio Tartaglia, Ericsson</a:t>
            </a:r>
            <a:endParaRPr lang="en-US"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28E03-94BD-370C-822F-148CD430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What is “tight” synchronization, why do we need it?</a:t>
            </a:r>
            <a:endParaRPr lang="en-US"/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B2C6BC0-7897-28EA-553B-A464CFBB6A1A}"/>
              </a:ext>
            </a:extLst>
          </p:cNvPr>
          <p:cNvGrpSpPr/>
          <p:nvPr/>
        </p:nvGrpSpPr>
        <p:grpSpPr>
          <a:xfrm>
            <a:off x="5380654" y="1609052"/>
            <a:ext cx="6336144" cy="4249137"/>
            <a:chOff x="4139953" y="321859"/>
            <a:chExt cx="4858204" cy="3258003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4EC5040-EC6E-9366-F410-9EF7F8B0036B}"/>
                </a:ext>
              </a:extLst>
            </p:cNvPr>
            <p:cNvSpPr/>
            <p:nvPr/>
          </p:nvSpPr>
          <p:spPr>
            <a:xfrm>
              <a:off x="5279155" y="1080826"/>
              <a:ext cx="427058" cy="400168"/>
            </a:xfrm>
            <a:prstGeom prst="rect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1981" tIns="71981" rIns="71981" bIns="719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05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kia Pure Text Light"/>
                  <a:ea typeface="Nokia Pure Text Light" panose="020B0403020202020204" pitchFamily="34" charset="0"/>
                  <a:cs typeface="+mn-cs"/>
                </a:rPr>
                <a:t>RU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873D36E-249A-E1AD-5854-339F56C364FA}"/>
                </a:ext>
              </a:extLst>
            </p:cNvPr>
            <p:cNvSpPr/>
            <p:nvPr/>
          </p:nvSpPr>
          <p:spPr>
            <a:xfrm>
              <a:off x="7320225" y="1889559"/>
              <a:ext cx="421506" cy="384734"/>
            </a:xfrm>
            <a:prstGeom prst="rect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1981" tIns="71981" rIns="71981" bIns="719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05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kia Pure Text Light"/>
                  <a:ea typeface="Nokia Pure Text Light" panose="020B0403020202020204" pitchFamily="34" charset="0"/>
                  <a:cs typeface="+mn-cs"/>
                </a:rPr>
                <a:t>CU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Nokia Pure Text Light" panose="020B0403020202020204" pitchFamily="34" charset="0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FAE0816-32CC-1584-3DC3-997379DA621B}"/>
                </a:ext>
              </a:extLst>
            </p:cNvPr>
            <p:cNvSpPr/>
            <p:nvPr/>
          </p:nvSpPr>
          <p:spPr>
            <a:xfrm>
              <a:off x="6353919" y="1386605"/>
              <a:ext cx="421506" cy="384734"/>
            </a:xfrm>
            <a:prstGeom prst="rect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1981" tIns="71981" rIns="71981" bIns="719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05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kia Pure Text Light"/>
                  <a:ea typeface="Nokia Pure Text Light" panose="020B0403020202020204" pitchFamily="34" charset="0"/>
                  <a:cs typeface="+mn-cs"/>
                </a:rPr>
                <a:t>DU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Nokia Pure Text Light" panose="020B0403020202020204" pitchFamily="34" charset="0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3E9FB10-6CA0-0E87-58E3-C8016973B840}"/>
                </a:ext>
              </a:extLst>
            </p:cNvPr>
            <p:cNvSpPr txBox="1"/>
            <p:nvPr/>
          </p:nvSpPr>
          <p:spPr>
            <a:xfrm>
              <a:off x="7836049" y="2327903"/>
              <a:ext cx="689291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3598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>
                  <a:tab pos="359877" algn="l"/>
                </a:tabLst>
                <a:defRPr/>
              </a:pPr>
              <a:r>
                <a:rPr lang="en-US" sz="1000" kern="1200">
                  <a:solidFill>
                    <a:srgbClr val="001135"/>
                  </a:solidFill>
                  <a:latin typeface="Arial" panose="020B0604020202020204" pitchFamily="34" charset="0"/>
                  <a:ea typeface="Nokia Pure Text Light" panose="020B0403020202020204" pitchFamily="34" charset="0"/>
                  <a:cs typeface="+mn-cs"/>
                </a:rPr>
                <a:t>Mobile Core</a:t>
              </a:r>
              <a:endParaRPr lang="en-US" sz="1000" kern="1200" dirty="0">
                <a:solidFill>
                  <a:srgbClr val="001135"/>
                </a:solidFill>
                <a:latin typeface="Arial" panose="020B0604020202020204" pitchFamily="34" charset="0"/>
                <a:ea typeface="Nokia Pure Text Light" panose="020B0403020202020204" pitchFamily="34" charset="0"/>
                <a:cs typeface="+mn-cs"/>
              </a:endParaRPr>
            </a:p>
          </p:txBody>
        </p:sp>
        <p:grpSp>
          <p:nvGrpSpPr>
            <p:cNvPr id="96" name="Gruppieren 12">
              <a:extLst>
                <a:ext uri="{FF2B5EF4-FFF2-40B4-BE49-F238E27FC236}">
                  <a16:creationId xmlns:a16="http://schemas.microsoft.com/office/drawing/2014/main" id="{F8B9A28E-0D21-E183-1BF4-1FFBB4F5E66B}"/>
                </a:ext>
              </a:extLst>
            </p:cNvPr>
            <p:cNvGrpSpPr/>
            <p:nvPr/>
          </p:nvGrpSpPr>
          <p:grpSpPr>
            <a:xfrm>
              <a:off x="4987250" y="1072605"/>
              <a:ext cx="283851" cy="389976"/>
              <a:chOff x="1436014" y="3420137"/>
              <a:chExt cx="283925" cy="403079"/>
            </a:xfrm>
          </p:grpSpPr>
          <p:grpSp>
            <p:nvGrpSpPr>
              <p:cNvPr id="97" name="Gruppieren 175">
                <a:extLst>
                  <a:ext uri="{FF2B5EF4-FFF2-40B4-BE49-F238E27FC236}">
                    <a16:creationId xmlns:a16="http://schemas.microsoft.com/office/drawing/2014/main" id="{F1724677-3771-5EA5-0EB3-18F551B92A8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36014" y="3420137"/>
                <a:ext cx="283925" cy="396000"/>
                <a:chOff x="1109662" y="766762"/>
                <a:chExt cx="1628776" cy="2271712"/>
              </a:xfrm>
            </p:grpSpPr>
            <p:sp>
              <p:nvSpPr>
                <p:cNvPr id="99" name="Freihandform: Form 176">
                  <a:extLst>
                    <a:ext uri="{FF2B5EF4-FFF2-40B4-BE49-F238E27FC236}">
                      <a16:creationId xmlns:a16="http://schemas.microsoft.com/office/drawing/2014/main" id="{C66E4113-2B72-0318-CB9E-2CB247A69A14}"/>
                    </a:ext>
                  </a:extLst>
                </p:cNvPr>
                <p:cNvSpPr/>
                <p:nvPr/>
              </p:nvSpPr>
              <p:spPr>
                <a:xfrm>
                  <a:off x="1657350" y="2033587"/>
                  <a:ext cx="528638" cy="1004887"/>
                </a:xfrm>
                <a:custGeom>
                  <a:avLst/>
                  <a:gdLst>
                    <a:gd name="connsiteX0" fmla="*/ 0 w 528638"/>
                    <a:gd name="connsiteY0" fmla="*/ 971550 h 976312"/>
                    <a:gd name="connsiteX1" fmla="*/ 271463 w 528638"/>
                    <a:gd name="connsiteY1" fmla="*/ 0 h 976312"/>
                    <a:gd name="connsiteX2" fmla="*/ 528638 w 528638"/>
                    <a:gd name="connsiteY2" fmla="*/ 976312 h 976312"/>
                    <a:gd name="connsiteX0" fmla="*/ 0 w 528638"/>
                    <a:gd name="connsiteY0" fmla="*/ 1000125 h 1004887"/>
                    <a:gd name="connsiteX1" fmla="*/ 266700 w 528638"/>
                    <a:gd name="connsiteY1" fmla="*/ 0 h 1004887"/>
                    <a:gd name="connsiteX2" fmla="*/ 528638 w 528638"/>
                    <a:gd name="connsiteY2" fmla="*/ 1004887 h 1004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8638" h="1004887">
                      <a:moveTo>
                        <a:pt x="0" y="1000125"/>
                      </a:moveTo>
                      <a:lnTo>
                        <a:pt x="266700" y="0"/>
                      </a:lnTo>
                      <a:lnTo>
                        <a:pt x="528638" y="1004887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001135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04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ihandform: Form 177">
                  <a:extLst>
                    <a:ext uri="{FF2B5EF4-FFF2-40B4-BE49-F238E27FC236}">
                      <a16:creationId xmlns:a16="http://schemas.microsoft.com/office/drawing/2014/main" id="{3922B405-3261-E41F-9F33-428A9C4BC74E}"/>
                    </a:ext>
                  </a:extLst>
                </p:cNvPr>
                <p:cNvSpPr/>
                <p:nvPr/>
              </p:nvSpPr>
              <p:spPr>
                <a:xfrm>
                  <a:off x="1619250" y="1276349"/>
                  <a:ext cx="609600" cy="534289"/>
                </a:xfrm>
                <a:custGeom>
                  <a:avLst/>
                  <a:gdLst>
                    <a:gd name="connsiteX0" fmla="*/ 304800 w 609600"/>
                    <a:gd name="connsiteY0" fmla="*/ 0 h 534290"/>
                    <a:gd name="connsiteX1" fmla="*/ 609600 w 609600"/>
                    <a:gd name="connsiteY1" fmla="*/ 304800 h 534290"/>
                    <a:gd name="connsiteX2" fmla="*/ 520326 w 609600"/>
                    <a:gd name="connsiteY2" fmla="*/ 520326 h 534290"/>
                    <a:gd name="connsiteX3" fmla="*/ 503402 w 609600"/>
                    <a:gd name="connsiteY3" fmla="*/ 534290 h 534290"/>
                    <a:gd name="connsiteX4" fmla="*/ 304800 w 609600"/>
                    <a:gd name="connsiteY4" fmla="*/ 340039 h 534290"/>
                    <a:gd name="connsiteX5" fmla="*/ 106198 w 609600"/>
                    <a:gd name="connsiteY5" fmla="*/ 534289 h 534290"/>
                    <a:gd name="connsiteX6" fmla="*/ 89274 w 609600"/>
                    <a:gd name="connsiteY6" fmla="*/ 520326 h 534290"/>
                    <a:gd name="connsiteX7" fmla="*/ 0 w 609600"/>
                    <a:gd name="connsiteY7" fmla="*/ 304800 h 534290"/>
                    <a:gd name="connsiteX8" fmla="*/ 304800 w 609600"/>
                    <a:gd name="connsiteY8" fmla="*/ 0 h 534290"/>
                    <a:gd name="connsiteX0" fmla="*/ 304800 w 609600"/>
                    <a:gd name="connsiteY0" fmla="*/ 0 h 534290"/>
                    <a:gd name="connsiteX1" fmla="*/ 609600 w 609600"/>
                    <a:gd name="connsiteY1" fmla="*/ 304800 h 534290"/>
                    <a:gd name="connsiteX2" fmla="*/ 520326 w 609600"/>
                    <a:gd name="connsiteY2" fmla="*/ 520326 h 534290"/>
                    <a:gd name="connsiteX3" fmla="*/ 503402 w 609600"/>
                    <a:gd name="connsiteY3" fmla="*/ 534290 h 534290"/>
                    <a:gd name="connsiteX4" fmla="*/ 106198 w 609600"/>
                    <a:gd name="connsiteY4" fmla="*/ 534289 h 534290"/>
                    <a:gd name="connsiteX5" fmla="*/ 89274 w 609600"/>
                    <a:gd name="connsiteY5" fmla="*/ 520326 h 534290"/>
                    <a:gd name="connsiteX6" fmla="*/ 0 w 609600"/>
                    <a:gd name="connsiteY6" fmla="*/ 304800 h 534290"/>
                    <a:gd name="connsiteX7" fmla="*/ 304800 w 609600"/>
                    <a:gd name="connsiteY7" fmla="*/ 0 h 534290"/>
                    <a:gd name="connsiteX0" fmla="*/ 106198 w 609600"/>
                    <a:gd name="connsiteY0" fmla="*/ 534289 h 625730"/>
                    <a:gd name="connsiteX1" fmla="*/ 89274 w 609600"/>
                    <a:gd name="connsiteY1" fmla="*/ 520326 h 625730"/>
                    <a:gd name="connsiteX2" fmla="*/ 0 w 609600"/>
                    <a:gd name="connsiteY2" fmla="*/ 304800 h 625730"/>
                    <a:gd name="connsiteX3" fmla="*/ 304800 w 609600"/>
                    <a:gd name="connsiteY3" fmla="*/ 0 h 625730"/>
                    <a:gd name="connsiteX4" fmla="*/ 609600 w 609600"/>
                    <a:gd name="connsiteY4" fmla="*/ 304800 h 625730"/>
                    <a:gd name="connsiteX5" fmla="*/ 520326 w 609600"/>
                    <a:gd name="connsiteY5" fmla="*/ 520326 h 625730"/>
                    <a:gd name="connsiteX6" fmla="*/ 594842 w 609600"/>
                    <a:gd name="connsiteY6" fmla="*/ 625730 h 625730"/>
                    <a:gd name="connsiteX0" fmla="*/ 106198 w 609600"/>
                    <a:gd name="connsiteY0" fmla="*/ 534289 h 534289"/>
                    <a:gd name="connsiteX1" fmla="*/ 89274 w 609600"/>
                    <a:gd name="connsiteY1" fmla="*/ 520326 h 534289"/>
                    <a:gd name="connsiteX2" fmla="*/ 0 w 609600"/>
                    <a:gd name="connsiteY2" fmla="*/ 304800 h 534289"/>
                    <a:gd name="connsiteX3" fmla="*/ 304800 w 609600"/>
                    <a:gd name="connsiteY3" fmla="*/ 0 h 534289"/>
                    <a:gd name="connsiteX4" fmla="*/ 609600 w 609600"/>
                    <a:gd name="connsiteY4" fmla="*/ 304800 h 534289"/>
                    <a:gd name="connsiteX5" fmla="*/ 520326 w 609600"/>
                    <a:gd name="connsiteY5" fmla="*/ 520326 h 534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600" h="534289">
                      <a:moveTo>
                        <a:pt x="106198" y="534289"/>
                      </a:moveTo>
                      <a:lnTo>
                        <a:pt x="89274" y="520326"/>
                      </a:lnTo>
                      <a:cubicBezTo>
                        <a:pt x="34116" y="465168"/>
                        <a:pt x="0" y="388968"/>
                        <a:pt x="0" y="304800"/>
                      </a:cubicBezTo>
                      <a:cubicBezTo>
                        <a:pt x="0" y="136464"/>
                        <a:pt x="136464" y="0"/>
                        <a:pt x="304800" y="0"/>
                      </a:cubicBezTo>
                      <a:cubicBezTo>
                        <a:pt x="473136" y="0"/>
                        <a:pt x="609600" y="136464"/>
                        <a:pt x="609600" y="304800"/>
                      </a:cubicBezTo>
                      <a:cubicBezTo>
                        <a:pt x="609600" y="388968"/>
                        <a:pt x="575484" y="465168"/>
                        <a:pt x="520326" y="520326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1135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04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ihandform: Form 178">
                  <a:extLst>
                    <a:ext uri="{FF2B5EF4-FFF2-40B4-BE49-F238E27FC236}">
                      <a16:creationId xmlns:a16="http://schemas.microsoft.com/office/drawing/2014/main" id="{179D90E7-F484-201A-F502-165290D796BC}"/>
                    </a:ext>
                  </a:extLst>
                </p:cNvPr>
                <p:cNvSpPr/>
                <p:nvPr/>
              </p:nvSpPr>
              <p:spPr>
                <a:xfrm>
                  <a:off x="1366837" y="1023937"/>
                  <a:ext cx="1114426" cy="963396"/>
                </a:xfrm>
                <a:custGeom>
                  <a:avLst/>
                  <a:gdLst>
                    <a:gd name="connsiteX0" fmla="*/ 557213 w 1114426"/>
                    <a:gd name="connsiteY0" fmla="*/ 0 h 963396"/>
                    <a:gd name="connsiteX1" fmla="*/ 1114426 w 1114426"/>
                    <a:gd name="connsiteY1" fmla="*/ 557213 h 963396"/>
                    <a:gd name="connsiteX2" fmla="*/ 951222 w 1114426"/>
                    <a:gd name="connsiteY2" fmla="*/ 951222 h 963396"/>
                    <a:gd name="connsiteX3" fmla="*/ 936467 w 1114426"/>
                    <a:gd name="connsiteY3" fmla="*/ 963396 h 963396"/>
                    <a:gd name="connsiteX4" fmla="*/ 557213 w 1114426"/>
                    <a:gd name="connsiteY4" fmla="*/ 592452 h 963396"/>
                    <a:gd name="connsiteX5" fmla="*/ 177959 w 1114426"/>
                    <a:gd name="connsiteY5" fmla="*/ 963396 h 963396"/>
                    <a:gd name="connsiteX6" fmla="*/ 163204 w 1114426"/>
                    <a:gd name="connsiteY6" fmla="*/ 951222 h 963396"/>
                    <a:gd name="connsiteX7" fmla="*/ 0 w 1114426"/>
                    <a:gd name="connsiteY7" fmla="*/ 557213 h 963396"/>
                    <a:gd name="connsiteX8" fmla="*/ 557213 w 1114426"/>
                    <a:gd name="connsiteY8" fmla="*/ 0 h 963396"/>
                    <a:gd name="connsiteX0" fmla="*/ 557213 w 1114426"/>
                    <a:gd name="connsiteY0" fmla="*/ 0 h 963396"/>
                    <a:gd name="connsiteX1" fmla="*/ 1114426 w 1114426"/>
                    <a:gd name="connsiteY1" fmla="*/ 557213 h 963396"/>
                    <a:gd name="connsiteX2" fmla="*/ 951222 w 1114426"/>
                    <a:gd name="connsiteY2" fmla="*/ 951222 h 963396"/>
                    <a:gd name="connsiteX3" fmla="*/ 936467 w 1114426"/>
                    <a:gd name="connsiteY3" fmla="*/ 963396 h 963396"/>
                    <a:gd name="connsiteX4" fmla="*/ 177959 w 1114426"/>
                    <a:gd name="connsiteY4" fmla="*/ 963396 h 963396"/>
                    <a:gd name="connsiteX5" fmla="*/ 163204 w 1114426"/>
                    <a:gd name="connsiteY5" fmla="*/ 951222 h 963396"/>
                    <a:gd name="connsiteX6" fmla="*/ 0 w 1114426"/>
                    <a:gd name="connsiteY6" fmla="*/ 557213 h 963396"/>
                    <a:gd name="connsiteX7" fmla="*/ 557213 w 1114426"/>
                    <a:gd name="connsiteY7" fmla="*/ 0 h 963396"/>
                    <a:gd name="connsiteX0" fmla="*/ 177959 w 1114426"/>
                    <a:gd name="connsiteY0" fmla="*/ 963396 h 1054836"/>
                    <a:gd name="connsiteX1" fmla="*/ 163204 w 1114426"/>
                    <a:gd name="connsiteY1" fmla="*/ 951222 h 1054836"/>
                    <a:gd name="connsiteX2" fmla="*/ 0 w 1114426"/>
                    <a:gd name="connsiteY2" fmla="*/ 557213 h 1054836"/>
                    <a:gd name="connsiteX3" fmla="*/ 557213 w 1114426"/>
                    <a:gd name="connsiteY3" fmla="*/ 0 h 1054836"/>
                    <a:gd name="connsiteX4" fmla="*/ 1114426 w 1114426"/>
                    <a:gd name="connsiteY4" fmla="*/ 557213 h 1054836"/>
                    <a:gd name="connsiteX5" fmla="*/ 951222 w 1114426"/>
                    <a:gd name="connsiteY5" fmla="*/ 951222 h 1054836"/>
                    <a:gd name="connsiteX6" fmla="*/ 1027907 w 1114426"/>
                    <a:gd name="connsiteY6" fmla="*/ 1054836 h 1054836"/>
                    <a:gd name="connsiteX0" fmla="*/ 177959 w 1114426"/>
                    <a:gd name="connsiteY0" fmla="*/ 963396 h 963396"/>
                    <a:gd name="connsiteX1" fmla="*/ 163204 w 1114426"/>
                    <a:gd name="connsiteY1" fmla="*/ 951222 h 963396"/>
                    <a:gd name="connsiteX2" fmla="*/ 0 w 1114426"/>
                    <a:gd name="connsiteY2" fmla="*/ 557213 h 963396"/>
                    <a:gd name="connsiteX3" fmla="*/ 557213 w 1114426"/>
                    <a:gd name="connsiteY3" fmla="*/ 0 h 963396"/>
                    <a:gd name="connsiteX4" fmla="*/ 1114426 w 1114426"/>
                    <a:gd name="connsiteY4" fmla="*/ 557213 h 963396"/>
                    <a:gd name="connsiteX5" fmla="*/ 951222 w 1114426"/>
                    <a:gd name="connsiteY5" fmla="*/ 951222 h 96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4426" h="963396">
                      <a:moveTo>
                        <a:pt x="177959" y="963396"/>
                      </a:moveTo>
                      <a:lnTo>
                        <a:pt x="163204" y="951222"/>
                      </a:lnTo>
                      <a:cubicBezTo>
                        <a:pt x="62368" y="850386"/>
                        <a:pt x="0" y="711083"/>
                        <a:pt x="0" y="557213"/>
                      </a:cubicBezTo>
                      <a:cubicBezTo>
                        <a:pt x="0" y="249473"/>
                        <a:pt x="249473" y="0"/>
                        <a:pt x="557213" y="0"/>
                      </a:cubicBezTo>
                      <a:cubicBezTo>
                        <a:pt x="864953" y="0"/>
                        <a:pt x="1114426" y="249473"/>
                        <a:pt x="1114426" y="557213"/>
                      </a:cubicBezTo>
                      <a:cubicBezTo>
                        <a:pt x="1114426" y="711083"/>
                        <a:pt x="1052058" y="850386"/>
                        <a:pt x="951222" y="951222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1135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04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ihandform: Form 179">
                  <a:extLst>
                    <a:ext uri="{FF2B5EF4-FFF2-40B4-BE49-F238E27FC236}">
                      <a16:creationId xmlns:a16="http://schemas.microsoft.com/office/drawing/2014/main" id="{EAE1FB32-9A16-A932-DC4D-DA71E0A78F18}"/>
                    </a:ext>
                  </a:extLst>
                </p:cNvPr>
                <p:cNvSpPr/>
                <p:nvPr/>
              </p:nvSpPr>
              <p:spPr>
                <a:xfrm>
                  <a:off x="1109662" y="766762"/>
                  <a:ext cx="1628776" cy="1400598"/>
                </a:xfrm>
                <a:custGeom>
                  <a:avLst/>
                  <a:gdLst>
                    <a:gd name="connsiteX0" fmla="*/ 814388 w 1628776"/>
                    <a:gd name="connsiteY0" fmla="*/ 0 h 1400598"/>
                    <a:gd name="connsiteX1" fmla="*/ 1628776 w 1628776"/>
                    <a:gd name="connsiteY1" fmla="*/ 814388 h 1400598"/>
                    <a:gd name="connsiteX2" fmla="*/ 1390247 w 1628776"/>
                    <a:gd name="connsiteY2" fmla="*/ 1390247 h 1400598"/>
                    <a:gd name="connsiteX3" fmla="*/ 1377702 w 1628776"/>
                    <a:gd name="connsiteY3" fmla="*/ 1400598 h 1400598"/>
                    <a:gd name="connsiteX4" fmla="*/ 814388 w 1628776"/>
                    <a:gd name="connsiteY4" fmla="*/ 849627 h 1400598"/>
                    <a:gd name="connsiteX5" fmla="*/ 251074 w 1628776"/>
                    <a:gd name="connsiteY5" fmla="*/ 1400598 h 1400598"/>
                    <a:gd name="connsiteX6" fmla="*/ 238529 w 1628776"/>
                    <a:gd name="connsiteY6" fmla="*/ 1390247 h 1400598"/>
                    <a:gd name="connsiteX7" fmla="*/ 0 w 1628776"/>
                    <a:gd name="connsiteY7" fmla="*/ 814388 h 1400598"/>
                    <a:gd name="connsiteX8" fmla="*/ 814388 w 1628776"/>
                    <a:gd name="connsiteY8" fmla="*/ 0 h 1400598"/>
                    <a:gd name="connsiteX0" fmla="*/ 814388 w 1628776"/>
                    <a:gd name="connsiteY0" fmla="*/ 0 h 1400598"/>
                    <a:gd name="connsiteX1" fmla="*/ 1628776 w 1628776"/>
                    <a:gd name="connsiteY1" fmla="*/ 814388 h 1400598"/>
                    <a:gd name="connsiteX2" fmla="*/ 1390247 w 1628776"/>
                    <a:gd name="connsiteY2" fmla="*/ 1390247 h 1400598"/>
                    <a:gd name="connsiteX3" fmla="*/ 1377702 w 1628776"/>
                    <a:gd name="connsiteY3" fmla="*/ 1400598 h 1400598"/>
                    <a:gd name="connsiteX4" fmla="*/ 251074 w 1628776"/>
                    <a:gd name="connsiteY4" fmla="*/ 1400598 h 1400598"/>
                    <a:gd name="connsiteX5" fmla="*/ 238529 w 1628776"/>
                    <a:gd name="connsiteY5" fmla="*/ 1390247 h 1400598"/>
                    <a:gd name="connsiteX6" fmla="*/ 0 w 1628776"/>
                    <a:gd name="connsiteY6" fmla="*/ 814388 h 1400598"/>
                    <a:gd name="connsiteX7" fmla="*/ 814388 w 1628776"/>
                    <a:gd name="connsiteY7" fmla="*/ 0 h 1400598"/>
                    <a:gd name="connsiteX0" fmla="*/ 251074 w 1628776"/>
                    <a:gd name="connsiteY0" fmla="*/ 1400598 h 1492038"/>
                    <a:gd name="connsiteX1" fmla="*/ 238529 w 1628776"/>
                    <a:gd name="connsiteY1" fmla="*/ 1390247 h 1492038"/>
                    <a:gd name="connsiteX2" fmla="*/ 0 w 1628776"/>
                    <a:gd name="connsiteY2" fmla="*/ 814388 h 1492038"/>
                    <a:gd name="connsiteX3" fmla="*/ 814388 w 1628776"/>
                    <a:gd name="connsiteY3" fmla="*/ 0 h 1492038"/>
                    <a:gd name="connsiteX4" fmla="*/ 1628776 w 1628776"/>
                    <a:gd name="connsiteY4" fmla="*/ 814388 h 1492038"/>
                    <a:gd name="connsiteX5" fmla="*/ 1390247 w 1628776"/>
                    <a:gd name="connsiteY5" fmla="*/ 1390247 h 1492038"/>
                    <a:gd name="connsiteX6" fmla="*/ 1469142 w 1628776"/>
                    <a:gd name="connsiteY6" fmla="*/ 1492038 h 1492038"/>
                    <a:gd name="connsiteX0" fmla="*/ 251074 w 1628776"/>
                    <a:gd name="connsiteY0" fmla="*/ 1400598 h 1400598"/>
                    <a:gd name="connsiteX1" fmla="*/ 238529 w 1628776"/>
                    <a:gd name="connsiteY1" fmla="*/ 1390247 h 1400598"/>
                    <a:gd name="connsiteX2" fmla="*/ 0 w 1628776"/>
                    <a:gd name="connsiteY2" fmla="*/ 814388 h 1400598"/>
                    <a:gd name="connsiteX3" fmla="*/ 814388 w 1628776"/>
                    <a:gd name="connsiteY3" fmla="*/ 0 h 1400598"/>
                    <a:gd name="connsiteX4" fmla="*/ 1628776 w 1628776"/>
                    <a:gd name="connsiteY4" fmla="*/ 814388 h 1400598"/>
                    <a:gd name="connsiteX5" fmla="*/ 1390247 w 1628776"/>
                    <a:gd name="connsiteY5" fmla="*/ 1390247 h 1400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8776" h="1400598">
                      <a:moveTo>
                        <a:pt x="251074" y="1400598"/>
                      </a:moveTo>
                      <a:lnTo>
                        <a:pt x="238529" y="1390247"/>
                      </a:lnTo>
                      <a:cubicBezTo>
                        <a:pt x="91154" y="1242872"/>
                        <a:pt x="0" y="1039275"/>
                        <a:pt x="0" y="814388"/>
                      </a:cubicBezTo>
                      <a:cubicBezTo>
                        <a:pt x="0" y="364614"/>
                        <a:pt x="364614" y="0"/>
                        <a:pt x="814388" y="0"/>
                      </a:cubicBezTo>
                      <a:cubicBezTo>
                        <a:pt x="1264162" y="0"/>
                        <a:pt x="1628776" y="364614"/>
                        <a:pt x="1628776" y="814388"/>
                      </a:cubicBezTo>
                      <a:cubicBezTo>
                        <a:pt x="1628776" y="1039275"/>
                        <a:pt x="1537623" y="1242872"/>
                        <a:pt x="1390247" y="1390247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1135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04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Ellipse 180">
                  <a:extLst>
                    <a:ext uri="{FF2B5EF4-FFF2-40B4-BE49-F238E27FC236}">
                      <a16:creationId xmlns:a16="http://schemas.microsoft.com/office/drawing/2014/main" id="{E1BB781F-A668-B28B-9177-81F90BD6116B}"/>
                    </a:ext>
                  </a:extLst>
                </p:cNvPr>
                <p:cNvSpPr/>
                <p:nvPr/>
              </p:nvSpPr>
              <p:spPr>
                <a:xfrm>
                  <a:off x="1847850" y="1504950"/>
                  <a:ext cx="152400" cy="1524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001135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04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8" name="Textfeld 25">
                <a:extLst>
                  <a:ext uri="{FF2B5EF4-FFF2-40B4-BE49-F238E27FC236}">
                    <a16:creationId xmlns:a16="http://schemas.microsoft.com/office/drawing/2014/main" id="{3D2725CF-BAAA-1D2D-848A-C3217AD4D694}"/>
                  </a:ext>
                </a:extLst>
              </p:cNvPr>
              <p:cNvSpPr txBox="1"/>
              <p:nvPr/>
            </p:nvSpPr>
            <p:spPr>
              <a:xfrm>
                <a:off x="1511784" y="3627924"/>
                <a:ext cx="146336" cy="195292"/>
              </a:xfrm>
              <a:prstGeom prst="rect">
                <a:avLst/>
              </a:prstGeom>
              <a:solidFill>
                <a:srgbClr val="FFFB00">
                  <a:alpha val="0"/>
                </a:srgb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457045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13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Nokia Pure Headline Light"/>
                  </a:rPr>
                  <a:t>  </a:t>
                </a:r>
              </a:p>
            </p:txBody>
          </p:sp>
        </p:grp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0B901EA3-37A1-4884-16E0-F68F91C4A696}"/>
                </a:ext>
              </a:extLst>
            </p:cNvPr>
            <p:cNvSpPr/>
            <p:nvPr/>
          </p:nvSpPr>
          <p:spPr>
            <a:xfrm>
              <a:off x="4600725" y="2061269"/>
              <a:ext cx="1206106" cy="1097530"/>
            </a:xfrm>
            <a:prstGeom prst="roundRect">
              <a:avLst/>
            </a:prstGeom>
            <a:noFill/>
            <a:ln w="9525" cap="flat" cmpd="sng" algn="ctr">
              <a:solidFill>
                <a:srgbClr val="124191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189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347E3DB6-D628-9D2D-B10E-91715C39E49A}"/>
                </a:ext>
              </a:extLst>
            </p:cNvPr>
            <p:cNvGrpSpPr/>
            <p:nvPr/>
          </p:nvGrpSpPr>
          <p:grpSpPr>
            <a:xfrm>
              <a:off x="8619660" y="1908612"/>
              <a:ext cx="339412" cy="339412"/>
              <a:chOff x="7121012" y="1977157"/>
              <a:chExt cx="557212" cy="558800"/>
            </a:xfrm>
          </p:grpSpPr>
          <p:sp>
            <p:nvSpPr>
              <p:cNvPr id="106" name="Freeform 288">
                <a:extLst>
                  <a:ext uri="{FF2B5EF4-FFF2-40B4-BE49-F238E27FC236}">
                    <a16:creationId xmlns:a16="http://schemas.microsoft.com/office/drawing/2014/main" id="{96D5B4C1-9672-63A4-B755-7EDF9A9713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21012" y="1977157"/>
                <a:ext cx="557212" cy="558800"/>
              </a:xfrm>
              <a:custGeom>
                <a:avLst/>
                <a:gdLst>
                  <a:gd name="T0" fmla="*/ 247 w 494"/>
                  <a:gd name="T1" fmla="*/ 495 h 495"/>
                  <a:gd name="T2" fmla="*/ 0 w 494"/>
                  <a:gd name="T3" fmla="*/ 247 h 495"/>
                  <a:gd name="T4" fmla="*/ 247 w 494"/>
                  <a:gd name="T5" fmla="*/ 0 h 495"/>
                  <a:gd name="T6" fmla="*/ 494 w 494"/>
                  <a:gd name="T7" fmla="*/ 247 h 495"/>
                  <a:gd name="T8" fmla="*/ 247 w 494"/>
                  <a:gd name="T9" fmla="*/ 495 h 495"/>
                  <a:gd name="T10" fmla="*/ 247 w 494"/>
                  <a:gd name="T11" fmla="*/ 22 h 495"/>
                  <a:gd name="T12" fmla="*/ 22 w 494"/>
                  <a:gd name="T13" fmla="*/ 247 h 495"/>
                  <a:gd name="T14" fmla="*/ 247 w 494"/>
                  <a:gd name="T15" fmla="*/ 472 h 495"/>
                  <a:gd name="T16" fmla="*/ 472 w 494"/>
                  <a:gd name="T17" fmla="*/ 247 h 495"/>
                  <a:gd name="T18" fmla="*/ 247 w 494"/>
                  <a:gd name="T19" fmla="*/ 22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4" h="495">
                    <a:moveTo>
                      <a:pt x="247" y="495"/>
                    </a:moveTo>
                    <a:cubicBezTo>
                      <a:pt x="111" y="495"/>
                      <a:pt x="0" y="384"/>
                      <a:pt x="0" y="247"/>
                    </a:cubicBezTo>
                    <a:cubicBezTo>
                      <a:pt x="0" y="111"/>
                      <a:pt x="111" y="0"/>
                      <a:pt x="247" y="0"/>
                    </a:cubicBezTo>
                    <a:cubicBezTo>
                      <a:pt x="383" y="0"/>
                      <a:pt x="494" y="111"/>
                      <a:pt x="494" y="247"/>
                    </a:cubicBezTo>
                    <a:cubicBezTo>
                      <a:pt x="494" y="384"/>
                      <a:pt x="383" y="495"/>
                      <a:pt x="247" y="495"/>
                    </a:cubicBezTo>
                    <a:close/>
                    <a:moveTo>
                      <a:pt x="247" y="22"/>
                    </a:moveTo>
                    <a:cubicBezTo>
                      <a:pt x="123" y="22"/>
                      <a:pt x="22" y="123"/>
                      <a:pt x="22" y="247"/>
                    </a:cubicBezTo>
                    <a:cubicBezTo>
                      <a:pt x="22" y="371"/>
                      <a:pt x="123" y="472"/>
                      <a:pt x="247" y="472"/>
                    </a:cubicBezTo>
                    <a:cubicBezTo>
                      <a:pt x="371" y="472"/>
                      <a:pt x="472" y="371"/>
                      <a:pt x="472" y="247"/>
                    </a:cubicBezTo>
                    <a:cubicBezTo>
                      <a:pt x="472" y="123"/>
                      <a:pt x="371" y="22"/>
                      <a:pt x="247" y="22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107" name="Freeform 289">
                <a:extLst>
                  <a:ext uri="{FF2B5EF4-FFF2-40B4-BE49-F238E27FC236}">
                    <a16:creationId xmlns:a16="http://schemas.microsoft.com/office/drawing/2014/main" id="{9FB8DB24-F159-0813-C00C-AEDE901280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68637" y="2026370"/>
                <a:ext cx="461962" cy="458788"/>
              </a:xfrm>
              <a:custGeom>
                <a:avLst/>
                <a:gdLst>
                  <a:gd name="T0" fmla="*/ 244 w 410"/>
                  <a:gd name="T1" fmla="*/ 393 h 406"/>
                  <a:gd name="T2" fmla="*/ 233 w 410"/>
                  <a:gd name="T3" fmla="*/ 406 h 406"/>
                  <a:gd name="T4" fmla="*/ 166 w 410"/>
                  <a:gd name="T5" fmla="*/ 393 h 406"/>
                  <a:gd name="T6" fmla="*/ 179 w 410"/>
                  <a:gd name="T7" fmla="*/ 384 h 406"/>
                  <a:gd name="T8" fmla="*/ 177 w 410"/>
                  <a:gd name="T9" fmla="*/ 406 h 406"/>
                  <a:gd name="T10" fmla="*/ 281 w 410"/>
                  <a:gd name="T11" fmla="*/ 369 h 406"/>
                  <a:gd name="T12" fmla="*/ 296 w 410"/>
                  <a:gd name="T13" fmla="*/ 375 h 406"/>
                  <a:gd name="T14" fmla="*/ 285 w 410"/>
                  <a:gd name="T15" fmla="*/ 391 h 406"/>
                  <a:gd name="T16" fmla="*/ 120 w 410"/>
                  <a:gd name="T17" fmla="*/ 390 h 406"/>
                  <a:gd name="T18" fmla="*/ 129 w 410"/>
                  <a:gd name="T19" fmla="*/ 369 h 406"/>
                  <a:gd name="T20" fmla="*/ 125 w 410"/>
                  <a:gd name="T21" fmla="*/ 391 h 406"/>
                  <a:gd name="T22" fmla="*/ 324 w 410"/>
                  <a:gd name="T23" fmla="*/ 341 h 406"/>
                  <a:gd name="T24" fmla="*/ 339 w 410"/>
                  <a:gd name="T25" fmla="*/ 358 h 406"/>
                  <a:gd name="T26" fmla="*/ 71 w 410"/>
                  <a:gd name="T27" fmla="*/ 358 h 406"/>
                  <a:gd name="T28" fmla="*/ 86 w 410"/>
                  <a:gd name="T29" fmla="*/ 341 h 406"/>
                  <a:gd name="T30" fmla="*/ 78 w 410"/>
                  <a:gd name="T31" fmla="*/ 361 h 406"/>
                  <a:gd name="T32" fmla="*/ 358 w 410"/>
                  <a:gd name="T33" fmla="*/ 302 h 406"/>
                  <a:gd name="T34" fmla="*/ 377 w 410"/>
                  <a:gd name="T35" fmla="*/ 314 h 406"/>
                  <a:gd name="T36" fmla="*/ 33 w 410"/>
                  <a:gd name="T37" fmla="*/ 314 h 406"/>
                  <a:gd name="T38" fmla="*/ 52 w 410"/>
                  <a:gd name="T39" fmla="*/ 302 h 406"/>
                  <a:gd name="T40" fmla="*/ 42 w 410"/>
                  <a:gd name="T41" fmla="*/ 319 h 406"/>
                  <a:gd name="T42" fmla="*/ 380 w 410"/>
                  <a:gd name="T43" fmla="*/ 255 h 406"/>
                  <a:gd name="T44" fmla="*/ 402 w 410"/>
                  <a:gd name="T45" fmla="*/ 261 h 406"/>
                  <a:gd name="T46" fmla="*/ 8 w 410"/>
                  <a:gd name="T47" fmla="*/ 261 h 406"/>
                  <a:gd name="T48" fmla="*/ 30 w 410"/>
                  <a:gd name="T49" fmla="*/ 255 h 406"/>
                  <a:gd name="T50" fmla="*/ 19 w 410"/>
                  <a:gd name="T51" fmla="*/ 269 h 406"/>
                  <a:gd name="T52" fmla="*/ 388 w 410"/>
                  <a:gd name="T53" fmla="*/ 204 h 406"/>
                  <a:gd name="T54" fmla="*/ 410 w 410"/>
                  <a:gd name="T55" fmla="*/ 204 h 406"/>
                  <a:gd name="T56" fmla="*/ 0 w 410"/>
                  <a:gd name="T57" fmla="*/ 203 h 406"/>
                  <a:gd name="T58" fmla="*/ 11 w 410"/>
                  <a:gd name="T59" fmla="*/ 191 h 406"/>
                  <a:gd name="T60" fmla="*/ 23 w 410"/>
                  <a:gd name="T61" fmla="*/ 203 h 406"/>
                  <a:gd name="T62" fmla="*/ 11 w 410"/>
                  <a:gd name="T63" fmla="*/ 215 h 406"/>
                  <a:gd name="T64" fmla="*/ 388 w 410"/>
                  <a:gd name="T65" fmla="*/ 138 h 406"/>
                  <a:gd name="T66" fmla="*/ 394 w 410"/>
                  <a:gd name="T67" fmla="*/ 160 h 406"/>
                  <a:gd name="T68" fmla="*/ 380 w 410"/>
                  <a:gd name="T69" fmla="*/ 152 h 406"/>
                  <a:gd name="T70" fmla="*/ 23 w 410"/>
                  <a:gd name="T71" fmla="*/ 137 h 406"/>
                  <a:gd name="T72" fmla="*/ 30 w 410"/>
                  <a:gd name="T73" fmla="*/ 151 h 406"/>
                  <a:gd name="T74" fmla="*/ 16 w 410"/>
                  <a:gd name="T75" fmla="*/ 159 h 406"/>
                  <a:gd name="T76" fmla="*/ 378 w 410"/>
                  <a:gd name="T77" fmla="*/ 93 h 406"/>
                  <a:gd name="T78" fmla="*/ 368 w 410"/>
                  <a:gd name="T79" fmla="*/ 110 h 406"/>
                  <a:gd name="T80" fmla="*/ 33 w 410"/>
                  <a:gd name="T81" fmla="*/ 92 h 406"/>
                  <a:gd name="T82" fmla="*/ 52 w 410"/>
                  <a:gd name="T83" fmla="*/ 104 h 406"/>
                  <a:gd name="T84" fmla="*/ 36 w 410"/>
                  <a:gd name="T85" fmla="*/ 107 h 406"/>
                  <a:gd name="T86" fmla="*/ 340 w 410"/>
                  <a:gd name="T87" fmla="*/ 49 h 406"/>
                  <a:gd name="T88" fmla="*/ 332 w 410"/>
                  <a:gd name="T89" fmla="*/ 69 h 406"/>
                  <a:gd name="T90" fmla="*/ 71 w 410"/>
                  <a:gd name="T91" fmla="*/ 48 h 406"/>
                  <a:gd name="T92" fmla="*/ 86 w 410"/>
                  <a:gd name="T93" fmla="*/ 65 h 406"/>
                  <a:gd name="T94" fmla="*/ 79 w 410"/>
                  <a:gd name="T95" fmla="*/ 68 h 406"/>
                  <a:gd name="T96" fmla="*/ 281 w 410"/>
                  <a:gd name="T97" fmla="*/ 38 h 406"/>
                  <a:gd name="T98" fmla="*/ 291 w 410"/>
                  <a:gd name="T99" fmla="*/ 17 h 406"/>
                  <a:gd name="T100" fmla="*/ 286 w 410"/>
                  <a:gd name="T101" fmla="*/ 39 h 406"/>
                  <a:gd name="T102" fmla="*/ 121 w 410"/>
                  <a:gd name="T103" fmla="*/ 17 h 406"/>
                  <a:gd name="T104" fmla="*/ 130 w 410"/>
                  <a:gd name="T105" fmla="*/ 37 h 406"/>
                  <a:gd name="T106" fmla="*/ 125 w 410"/>
                  <a:gd name="T107" fmla="*/ 38 h 406"/>
                  <a:gd name="T108" fmla="*/ 222 w 410"/>
                  <a:gd name="T109" fmla="*/ 10 h 406"/>
                  <a:gd name="T110" fmla="*/ 244 w 410"/>
                  <a:gd name="T111" fmla="*/ 13 h 406"/>
                  <a:gd name="T112" fmla="*/ 232 w 410"/>
                  <a:gd name="T113" fmla="*/ 23 h 406"/>
                  <a:gd name="T114" fmla="*/ 189 w 410"/>
                  <a:gd name="T115" fmla="*/ 10 h 406"/>
                  <a:gd name="T116" fmla="*/ 180 w 410"/>
                  <a:gd name="T117" fmla="*/ 23 h 406"/>
                  <a:gd name="T118" fmla="*/ 167 w 410"/>
                  <a:gd name="T119" fmla="*/ 13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10" h="406">
                    <a:moveTo>
                      <a:pt x="221" y="397"/>
                    </a:moveTo>
                    <a:cubicBezTo>
                      <a:pt x="220" y="390"/>
                      <a:pt x="225" y="385"/>
                      <a:pt x="231" y="384"/>
                    </a:cubicBezTo>
                    <a:cubicBezTo>
                      <a:pt x="231" y="384"/>
                      <a:pt x="231" y="384"/>
                      <a:pt x="231" y="384"/>
                    </a:cubicBezTo>
                    <a:cubicBezTo>
                      <a:pt x="237" y="383"/>
                      <a:pt x="243" y="387"/>
                      <a:pt x="244" y="393"/>
                    </a:cubicBezTo>
                    <a:cubicBezTo>
                      <a:pt x="244" y="393"/>
                      <a:pt x="244" y="393"/>
                      <a:pt x="244" y="393"/>
                    </a:cubicBezTo>
                    <a:cubicBezTo>
                      <a:pt x="244" y="400"/>
                      <a:pt x="240" y="405"/>
                      <a:pt x="234" y="406"/>
                    </a:cubicBezTo>
                    <a:cubicBezTo>
                      <a:pt x="234" y="406"/>
                      <a:pt x="234" y="406"/>
                      <a:pt x="234" y="406"/>
                    </a:cubicBezTo>
                    <a:cubicBezTo>
                      <a:pt x="234" y="406"/>
                      <a:pt x="233" y="406"/>
                      <a:pt x="233" y="406"/>
                    </a:cubicBezTo>
                    <a:cubicBezTo>
                      <a:pt x="233" y="406"/>
                      <a:pt x="233" y="406"/>
                      <a:pt x="233" y="406"/>
                    </a:cubicBezTo>
                    <a:cubicBezTo>
                      <a:pt x="227" y="406"/>
                      <a:pt x="222" y="402"/>
                      <a:pt x="221" y="397"/>
                    </a:cubicBezTo>
                    <a:close/>
                    <a:moveTo>
                      <a:pt x="176" y="406"/>
                    </a:moveTo>
                    <a:cubicBezTo>
                      <a:pt x="170" y="405"/>
                      <a:pt x="165" y="400"/>
                      <a:pt x="166" y="393"/>
                    </a:cubicBezTo>
                    <a:cubicBezTo>
                      <a:pt x="166" y="393"/>
                      <a:pt x="166" y="393"/>
                      <a:pt x="166" y="393"/>
                    </a:cubicBezTo>
                    <a:cubicBezTo>
                      <a:pt x="167" y="387"/>
                      <a:pt x="173" y="383"/>
                      <a:pt x="179" y="384"/>
                    </a:cubicBezTo>
                    <a:cubicBezTo>
                      <a:pt x="179" y="384"/>
                      <a:pt x="179" y="384"/>
                      <a:pt x="179" y="384"/>
                    </a:cubicBezTo>
                    <a:cubicBezTo>
                      <a:pt x="179" y="384"/>
                      <a:pt x="179" y="384"/>
                      <a:pt x="179" y="384"/>
                    </a:cubicBezTo>
                    <a:cubicBezTo>
                      <a:pt x="179" y="384"/>
                      <a:pt x="179" y="384"/>
                      <a:pt x="179" y="384"/>
                    </a:cubicBezTo>
                    <a:cubicBezTo>
                      <a:pt x="185" y="385"/>
                      <a:pt x="189" y="390"/>
                      <a:pt x="188" y="397"/>
                    </a:cubicBezTo>
                    <a:cubicBezTo>
                      <a:pt x="188" y="397"/>
                      <a:pt x="188" y="397"/>
                      <a:pt x="188" y="397"/>
                    </a:cubicBezTo>
                    <a:cubicBezTo>
                      <a:pt x="188" y="402"/>
                      <a:pt x="183" y="406"/>
                      <a:pt x="177" y="406"/>
                    </a:cubicBezTo>
                    <a:cubicBezTo>
                      <a:pt x="177" y="406"/>
                      <a:pt x="177" y="406"/>
                      <a:pt x="177" y="406"/>
                    </a:cubicBezTo>
                    <a:cubicBezTo>
                      <a:pt x="177" y="406"/>
                      <a:pt x="176" y="406"/>
                      <a:pt x="176" y="406"/>
                    </a:cubicBezTo>
                    <a:close/>
                    <a:moveTo>
                      <a:pt x="275" y="384"/>
                    </a:moveTo>
                    <a:cubicBezTo>
                      <a:pt x="273" y="379"/>
                      <a:pt x="275" y="372"/>
                      <a:pt x="281" y="369"/>
                    </a:cubicBezTo>
                    <a:cubicBezTo>
                      <a:pt x="281" y="369"/>
                      <a:pt x="281" y="369"/>
                      <a:pt x="281" y="369"/>
                    </a:cubicBezTo>
                    <a:cubicBezTo>
                      <a:pt x="281" y="369"/>
                      <a:pt x="281" y="369"/>
                      <a:pt x="281" y="369"/>
                    </a:cubicBezTo>
                    <a:cubicBezTo>
                      <a:pt x="281" y="369"/>
                      <a:pt x="281" y="369"/>
                      <a:pt x="281" y="369"/>
                    </a:cubicBezTo>
                    <a:cubicBezTo>
                      <a:pt x="286" y="367"/>
                      <a:pt x="293" y="369"/>
                      <a:pt x="296" y="375"/>
                    </a:cubicBezTo>
                    <a:cubicBezTo>
                      <a:pt x="296" y="375"/>
                      <a:pt x="296" y="375"/>
                      <a:pt x="296" y="375"/>
                    </a:cubicBezTo>
                    <a:cubicBezTo>
                      <a:pt x="298" y="381"/>
                      <a:pt x="296" y="387"/>
                      <a:pt x="290" y="390"/>
                    </a:cubicBezTo>
                    <a:cubicBezTo>
                      <a:pt x="290" y="390"/>
                      <a:pt x="290" y="390"/>
                      <a:pt x="290" y="390"/>
                    </a:cubicBezTo>
                    <a:cubicBezTo>
                      <a:pt x="288" y="391"/>
                      <a:pt x="287" y="391"/>
                      <a:pt x="285" y="391"/>
                    </a:cubicBezTo>
                    <a:cubicBezTo>
                      <a:pt x="285" y="391"/>
                      <a:pt x="285" y="391"/>
                      <a:pt x="285" y="391"/>
                    </a:cubicBezTo>
                    <a:cubicBezTo>
                      <a:pt x="281" y="391"/>
                      <a:pt x="277" y="388"/>
                      <a:pt x="275" y="384"/>
                    </a:cubicBezTo>
                    <a:close/>
                    <a:moveTo>
                      <a:pt x="120" y="390"/>
                    </a:moveTo>
                    <a:cubicBezTo>
                      <a:pt x="120" y="390"/>
                      <a:pt x="120" y="390"/>
                      <a:pt x="120" y="390"/>
                    </a:cubicBezTo>
                    <a:cubicBezTo>
                      <a:pt x="114" y="387"/>
                      <a:pt x="112" y="380"/>
                      <a:pt x="114" y="375"/>
                    </a:cubicBezTo>
                    <a:cubicBezTo>
                      <a:pt x="114" y="375"/>
                      <a:pt x="114" y="375"/>
                      <a:pt x="114" y="375"/>
                    </a:cubicBezTo>
                    <a:cubicBezTo>
                      <a:pt x="117" y="369"/>
                      <a:pt x="124" y="367"/>
                      <a:pt x="129" y="369"/>
                    </a:cubicBezTo>
                    <a:cubicBezTo>
                      <a:pt x="129" y="369"/>
                      <a:pt x="129" y="369"/>
                      <a:pt x="129" y="369"/>
                    </a:cubicBezTo>
                    <a:cubicBezTo>
                      <a:pt x="135" y="372"/>
                      <a:pt x="137" y="378"/>
                      <a:pt x="135" y="384"/>
                    </a:cubicBezTo>
                    <a:cubicBezTo>
                      <a:pt x="135" y="384"/>
                      <a:pt x="135" y="384"/>
                      <a:pt x="135" y="384"/>
                    </a:cubicBezTo>
                    <a:cubicBezTo>
                      <a:pt x="133" y="388"/>
                      <a:pt x="129" y="391"/>
                      <a:pt x="125" y="391"/>
                    </a:cubicBezTo>
                    <a:cubicBezTo>
                      <a:pt x="125" y="391"/>
                      <a:pt x="125" y="391"/>
                      <a:pt x="125" y="391"/>
                    </a:cubicBezTo>
                    <a:cubicBezTo>
                      <a:pt x="123" y="391"/>
                      <a:pt x="121" y="390"/>
                      <a:pt x="120" y="390"/>
                    </a:cubicBezTo>
                    <a:close/>
                    <a:moveTo>
                      <a:pt x="323" y="357"/>
                    </a:moveTo>
                    <a:cubicBezTo>
                      <a:pt x="319" y="352"/>
                      <a:pt x="320" y="345"/>
                      <a:pt x="324" y="341"/>
                    </a:cubicBezTo>
                    <a:cubicBezTo>
                      <a:pt x="324" y="341"/>
                      <a:pt x="324" y="341"/>
                      <a:pt x="324" y="341"/>
                    </a:cubicBezTo>
                    <a:cubicBezTo>
                      <a:pt x="329" y="337"/>
                      <a:pt x="336" y="338"/>
                      <a:pt x="340" y="343"/>
                    </a:cubicBezTo>
                    <a:cubicBezTo>
                      <a:pt x="340" y="343"/>
                      <a:pt x="340" y="343"/>
                      <a:pt x="340" y="343"/>
                    </a:cubicBezTo>
                    <a:cubicBezTo>
                      <a:pt x="344" y="347"/>
                      <a:pt x="344" y="354"/>
                      <a:pt x="339" y="358"/>
                    </a:cubicBezTo>
                    <a:cubicBezTo>
                      <a:pt x="339" y="358"/>
                      <a:pt x="339" y="358"/>
                      <a:pt x="339" y="358"/>
                    </a:cubicBezTo>
                    <a:cubicBezTo>
                      <a:pt x="337" y="360"/>
                      <a:pt x="334" y="361"/>
                      <a:pt x="332" y="361"/>
                    </a:cubicBezTo>
                    <a:cubicBezTo>
                      <a:pt x="332" y="361"/>
                      <a:pt x="332" y="361"/>
                      <a:pt x="332" y="361"/>
                    </a:cubicBezTo>
                    <a:cubicBezTo>
                      <a:pt x="329" y="361"/>
                      <a:pt x="325" y="360"/>
                      <a:pt x="323" y="357"/>
                    </a:cubicBezTo>
                    <a:close/>
                    <a:moveTo>
                      <a:pt x="71" y="358"/>
                    </a:moveTo>
                    <a:cubicBezTo>
                      <a:pt x="66" y="354"/>
                      <a:pt x="66" y="347"/>
                      <a:pt x="70" y="342"/>
                    </a:cubicBezTo>
                    <a:cubicBezTo>
                      <a:pt x="70" y="342"/>
                      <a:pt x="70" y="342"/>
                      <a:pt x="70" y="342"/>
                    </a:cubicBezTo>
                    <a:cubicBezTo>
                      <a:pt x="74" y="338"/>
                      <a:pt x="81" y="337"/>
                      <a:pt x="86" y="341"/>
                    </a:cubicBezTo>
                    <a:cubicBezTo>
                      <a:pt x="86" y="341"/>
                      <a:pt x="86" y="341"/>
                      <a:pt x="86" y="341"/>
                    </a:cubicBezTo>
                    <a:cubicBezTo>
                      <a:pt x="90" y="345"/>
                      <a:pt x="91" y="352"/>
                      <a:pt x="87" y="357"/>
                    </a:cubicBezTo>
                    <a:cubicBezTo>
                      <a:pt x="87" y="357"/>
                      <a:pt x="87" y="357"/>
                      <a:pt x="87" y="357"/>
                    </a:cubicBezTo>
                    <a:cubicBezTo>
                      <a:pt x="84" y="360"/>
                      <a:pt x="81" y="361"/>
                      <a:pt x="78" y="361"/>
                    </a:cubicBezTo>
                    <a:cubicBezTo>
                      <a:pt x="78" y="361"/>
                      <a:pt x="78" y="361"/>
                      <a:pt x="78" y="361"/>
                    </a:cubicBezTo>
                    <a:cubicBezTo>
                      <a:pt x="76" y="361"/>
                      <a:pt x="73" y="360"/>
                      <a:pt x="71" y="358"/>
                    </a:cubicBezTo>
                    <a:close/>
                    <a:moveTo>
                      <a:pt x="362" y="318"/>
                    </a:moveTo>
                    <a:cubicBezTo>
                      <a:pt x="357" y="314"/>
                      <a:pt x="355" y="307"/>
                      <a:pt x="358" y="302"/>
                    </a:cubicBezTo>
                    <a:cubicBezTo>
                      <a:pt x="358" y="302"/>
                      <a:pt x="358" y="302"/>
                      <a:pt x="358" y="302"/>
                    </a:cubicBezTo>
                    <a:cubicBezTo>
                      <a:pt x="362" y="297"/>
                      <a:pt x="369" y="295"/>
                      <a:pt x="374" y="299"/>
                    </a:cubicBezTo>
                    <a:cubicBezTo>
                      <a:pt x="374" y="299"/>
                      <a:pt x="374" y="299"/>
                      <a:pt x="374" y="299"/>
                    </a:cubicBezTo>
                    <a:cubicBezTo>
                      <a:pt x="379" y="302"/>
                      <a:pt x="381" y="309"/>
                      <a:pt x="377" y="314"/>
                    </a:cubicBezTo>
                    <a:cubicBezTo>
                      <a:pt x="377" y="314"/>
                      <a:pt x="377" y="314"/>
                      <a:pt x="377" y="314"/>
                    </a:cubicBezTo>
                    <a:cubicBezTo>
                      <a:pt x="375" y="318"/>
                      <a:pt x="372" y="319"/>
                      <a:pt x="368" y="319"/>
                    </a:cubicBezTo>
                    <a:cubicBezTo>
                      <a:pt x="368" y="319"/>
                      <a:pt x="368" y="319"/>
                      <a:pt x="368" y="319"/>
                    </a:cubicBezTo>
                    <a:cubicBezTo>
                      <a:pt x="366" y="319"/>
                      <a:pt x="364" y="319"/>
                      <a:pt x="362" y="318"/>
                    </a:cubicBezTo>
                    <a:close/>
                    <a:moveTo>
                      <a:pt x="33" y="314"/>
                    </a:moveTo>
                    <a:cubicBezTo>
                      <a:pt x="29" y="309"/>
                      <a:pt x="31" y="302"/>
                      <a:pt x="36" y="299"/>
                    </a:cubicBezTo>
                    <a:cubicBezTo>
                      <a:pt x="36" y="299"/>
                      <a:pt x="36" y="299"/>
                      <a:pt x="36" y="299"/>
                    </a:cubicBezTo>
                    <a:cubicBezTo>
                      <a:pt x="41" y="295"/>
                      <a:pt x="48" y="297"/>
                      <a:pt x="52" y="302"/>
                    </a:cubicBezTo>
                    <a:cubicBezTo>
                      <a:pt x="52" y="302"/>
                      <a:pt x="52" y="302"/>
                      <a:pt x="52" y="302"/>
                    </a:cubicBezTo>
                    <a:cubicBezTo>
                      <a:pt x="55" y="307"/>
                      <a:pt x="53" y="314"/>
                      <a:pt x="48" y="317"/>
                    </a:cubicBezTo>
                    <a:cubicBezTo>
                      <a:pt x="48" y="317"/>
                      <a:pt x="48" y="317"/>
                      <a:pt x="48" y="317"/>
                    </a:cubicBezTo>
                    <a:cubicBezTo>
                      <a:pt x="46" y="319"/>
                      <a:pt x="44" y="319"/>
                      <a:pt x="42" y="319"/>
                    </a:cubicBezTo>
                    <a:cubicBezTo>
                      <a:pt x="42" y="319"/>
                      <a:pt x="42" y="319"/>
                      <a:pt x="42" y="319"/>
                    </a:cubicBezTo>
                    <a:cubicBezTo>
                      <a:pt x="38" y="319"/>
                      <a:pt x="35" y="317"/>
                      <a:pt x="33" y="314"/>
                    </a:cubicBezTo>
                    <a:close/>
                    <a:moveTo>
                      <a:pt x="388" y="269"/>
                    </a:moveTo>
                    <a:cubicBezTo>
                      <a:pt x="382" y="267"/>
                      <a:pt x="378" y="261"/>
                      <a:pt x="380" y="255"/>
                    </a:cubicBezTo>
                    <a:cubicBezTo>
                      <a:pt x="380" y="255"/>
                      <a:pt x="380" y="255"/>
                      <a:pt x="380" y="255"/>
                    </a:cubicBezTo>
                    <a:cubicBezTo>
                      <a:pt x="382" y="249"/>
                      <a:pt x="388" y="246"/>
                      <a:pt x="394" y="247"/>
                    </a:cubicBezTo>
                    <a:cubicBezTo>
                      <a:pt x="394" y="247"/>
                      <a:pt x="394" y="247"/>
                      <a:pt x="394" y="247"/>
                    </a:cubicBezTo>
                    <a:cubicBezTo>
                      <a:pt x="400" y="249"/>
                      <a:pt x="403" y="255"/>
                      <a:pt x="402" y="261"/>
                    </a:cubicBezTo>
                    <a:cubicBezTo>
                      <a:pt x="402" y="261"/>
                      <a:pt x="402" y="261"/>
                      <a:pt x="402" y="261"/>
                    </a:cubicBezTo>
                    <a:cubicBezTo>
                      <a:pt x="400" y="266"/>
                      <a:pt x="396" y="269"/>
                      <a:pt x="391" y="269"/>
                    </a:cubicBezTo>
                    <a:cubicBezTo>
                      <a:pt x="391" y="269"/>
                      <a:pt x="391" y="269"/>
                      <a:pt x="391" y="269"/>
                    </a:cubicBezTo>
                    <a:cubicBezTo>
                      <a:pt x="390" y="269"/>
                      <a:pt x="389" y="269"/>
                      <a:pt x="388" y="269"/>
                    </a:cubicBezTo>
                    <a:close/>
                    <a:moveTo>
                      <a:pt x="8" y="261"/>
                    </a:moveTo>
                    <a:cubicBezTo>
                      <a:pt x="7" y="255"/>
                      <a:pt x="10" y="249"/>
                      <a:pt x="16" y="247"/>
                    </a:cubicBezTo>
                    <a:cubicBezTo>
                      <a:pt x="16" y="247"/>
                      <a:pt x="16" y="247"/>
                      <a:pt x="16" y="247"/>
                    </a:cubicBezTo>
                    <a:cubicBezTo>
                      <a:pt x="22" y="245"/>
                      <a:pt x="28" y="249"/>
                      <a:pt x="30" y="255"/>
                    </a:cubicBezTo>
                    <a:cubicBezTo>
                      <a:pt x="30" y="255"/>
                      <a:pt x="30" y="255"/>
                      <a:pt x="30" y="255"/>
                    </a:cubicBezTo>
                    <a:cubicBezTo>
                      <a:pt x="32" y="261"/>
                      <a:pt x="28" y="267"/>
                      <a:pt x="22" y="269"/>
                    </a:cubicBezTo>
                    <a:cubicBezTo>
                      <a:pt x="22" y="269"/>
                      <a:pt x="22" y="269"/>
                      <a:pt x="22" y="269"/>
                    </a:cubicBezTo>
                    <a:cubicBezTo>
                      <a:pt x="21" y="269"/>
                      <a:pt x="20" y="269"/>
                      <a:pt x="19" y="269"/>
                    </a:cubicBezTo>
                    <a:cubicBezTo>
                      <a:pt x="19" y="269"/>
                      <a:pt x="19" y="269"/>
                      <a:pt x="19" y="269"/>
                    </a:cubicBezTo>
                    <a:cubicBezTo>
                      <a:pt x="14" y="269"/>
                      <a:pt x="10" y="266"/>
                      <a:pt x="8" y="261"/>
                    </a:cubicBezTo>
                    <a:close/>
                    <a:moveTo>
                      <a:pt x="399" y="215"/>
                    </a:moveTo>
                    <a:cubicBezTo>
                      <a:pt x="393" y="215"/>
                      <a:pt x="388" y="210"/>
                      <a:pt x="388" y="204"/>
                    </a:cubicBezTo>
                    <a:cubicBezTo>
                      <a:pt x="388" y="204"/>
                      <a:pt x="388" y="204"/>
                      <a:pt x="388" y="204"/>
                    </a:cubicBezTo>
                    <a:cubicBezTo>
                      <a:pt x="388" y="197"/>
                      <a:pt x="393" y="192"/>
                      <a:pt x="399" y="192"/>
                    </a:cubicBezTo>
                    <a:cubicBezTo>
                      <a:pt x="399" y="192"/>
                      <a:pt x="399" y="192"/>
                      <a:pt x="399" y="192"/>
                    </a:cubicBezTo>
                    <a:cubicBezTo>
                      <a:pt x="405" y="193"/>
                      <a:pt x="410" y="197"/>
                      <a:pt x="410" y="204"/>
                    </a:cubicBezTo>
                    <a:cubicBezTo>
                      <a:pt x="410" y="204"/>
                      <a:pt x="410" y="204"/>
                      <a:pt x="410" y="204"/>
                    </a:cubicBezTo>
                    <a:cubicBezTo>
                      <a:pt x="410" y="210"/>
                      <a:pt x="405" y="215"/>
                      <a:pt x="399" y="215"/>
                    </a:cubicBezTo>
                    <a:cubicBezTo>
                      <a:pt x="399" y="215"/>
                      <a:pt x="399" y="215"/>
                      <a:pt x="399" y="215"/>
                    </a:cubicBezTo>
                    <a:close/>
                    <a:moveTo>
                      <a:pt x="0" y="203"/>
                    </a:move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196"/>
                      <a:pt x="5" y="191"/>
                      <a:pt x="11" y="191"/>
                    </a:cubicBezTo>
                    <a:cubicBezTo>
                      <a:pt x="11" y="191"/>
                      <a:pt x="11" y="191"/>
                      <a:pt x="11" y="191"/>
                    </a:cubicBezTo>
                    <a:cubicBezTo>
                      <a:pt x="18" y="191"/>
                      <a:pt x="23" y="196"/>
                      <a:pt x="23" y="203"/>
                    </a:cubicBezTo>
                    <a:cubicBezTo>
                      <a:pt x="23" y="203"/>
                      <a:pt x="23" y="203"/>
                      <a:pt x="23" y="203"/>
                    </a:cubicBezTo>
                    <a:cubicBezTo>
                      <a:pt x="23" y="203"/>
                      <a:pt x="23" y="203"/>
                      <a:pt x="23" y="203"/>
                    </a:cubicBezTo>
                    <a:cubicBezTo>
                      <a:pt x="23" y="203"/>
                      <a:pt x="23" y="203"/>
                      <a:pt x="23" y="203"/>
                    </a:cubicBezTo>
                    <a:cubicBezTo>
                      <a:pt x="23" y="203"/>
                      <a:pt x="23" y="203"/>
                      <a:pt x="23" y="203"/>
                    </a:cubicBezTo>
                    <a:cubicBezTo>
                      <a:pt x="23" y="203"/>
                      <a:pt x="23" y="203"/>
                      <a:pt x="23" y="203"/>
                    </a:cubicBezTo>
                    <a:cubicBezTo>
                      <a:pt x="23" y="210"/>
                      <a:pt x="18" y="215"/>
                      <a:pt x="11" y="215"/>
                    </a:cubicBezTo>
                    <a:cubicBezTo>
                      <a:pt x="11" y="215"/>
                      <a:pt x="11" y="215"/>
                      <a:pt x="11" y="215"/>
                    </a:cubicBezTo>
                    <a:cubicBezTo>
                      <a:pt x="5" y="215"/>
                      <a:pt x="0" y="210"/>
                      <a:pt x="0" y="203"/>
                    </a:cubicBezTo>
                    <a:close/>
                    <a:moveTo>
                      <a:pt x="380" y="152"/>
                    </a:moveTo>
                    <a:cubicBezTo>
                      <a:pt x="379" y="146"/>
                      <a:pt x="382" y="140"/>
                      <a:pt x="388" y="138"/>
                    </a:cubicBezTo>
                    <a:cubicBezTo>
                      <a:pt x="388" y="138"/>
                      <a:pt x="388" y="138"/>
                      <a:pt x="388" y="138"/>
                    </a:cubicBezTo>
                    <a:cubicBezTo>
                      <a:pt x="394" y="137"/>
                      <a:pt x="400" y="140"/>
                      <a:pt x="402" y="146"/>
                    </a:cubicBezTo>
                    <a:cubicBezTo>
                      <a:pt x="402" y="146"/>
                      <a:pt x="402" y="146"/>
                      <a:pt x="402" y="146"/>
                    </a:cubicBezTo>
                    <a:cubicBezTo>
                      <a:pt x="404" y="152"/>
                      <a:pt x="400" y="158"/>
                      <a:pt x="394" y="160"/>
                    </a:cubicBezTo>
                    <a:cubicBezTo>
                      <a:pt x="394" y="160"/>
                      <a:pt x="394" y="160"/>
                      <a:pt x="394" y="160"/>
                    </a:cubicBezTo>
                    <a:cubicBezTo>
                      <a:pt x="393" y="160"/>
                      <a:pt x="392" y="160"/>
                      <a:pt x="391" y="160"/>
                    </a:cubicBezTo>
                    <a:cubicBezTo>
                      <a:pt x="391" y="160"/>
                      <a:pt x="391" y="160"/>
                      <a:pt x="391" y="160"/>
                    </a:cubicBezTo>
                    <a:cubicBezTo>
                      <a:pt x="386" y="160"/>
                      <a:pt x="382" y="157"/>
                      <a:pt x="380" y="152"/>
                    </a:cubicBezTo>
                    <a:close/>
                    <a:moveTo>
                      <a:pt x="16" y="159"/>
                    </a:moveTo>
                    <a:cubicBezTo>
                      <a:pt x="10" y="157"/>
                      <a:pt x="7" y="151"/>
                      <a:pt x="9" y="145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10" y="139"/>
                      <a:pt x="17" y="136"/>
                      <a:pt x="23" y="137"/>
                    </a:cubicBezTo>
                    <a:cubicBezTo>
                      <a:pt x="23" y="137"/>
                      <a:pt x="23" y="137"/>
                      <a:pt x="23" y="137"/>
                    </a:cubicBezTo>
                    <a:cubicBezTo>
                      <a:pt x="29" y="139"/>
                      <a:pt x="32" y="145"/>
                      <a:pt x="30" y="151"/>
                    </a:cubicBezTo>
                    <a:cubicBezTo>
                      <a:pt x="30" y="151"/>
                      <a:pt x="30" y="151"/>
                      <a:pt x="30" y="151"/>
                    </a:cubicBezTo>
                    <a:cubicBezTo>
                      <a:pt x="30" y="151"/>
                      <a:pt x="30" y="151"/>
                      <a:pt x="30" y="151"/>
                    </a:cubicBezTo>
                    <a:cubicBezTo>
                      <a:pt x="30" y="151"/>
                      <a:pt x="30" y="151"/>
                      <a:pt x="30" y="151"/>
                    </a:cubicBezTo>
                    <a:cubicBezTo>
                      <a:pt x="29" y="156"/>
                      <a:pt x="24" y="159"/>
                      <a:pt x="19" y="159"/>
                    </a:cubicBezTo>
                    <a:cubicBezTo>
                      <a:pt x="19" y="159"/>
                      <a:pt x="19" y="159"/>
                      <a:pt x="19" y="159"/>
                    </a:cubicBezTo>
                    <a:cubicBezTo>
                      <a:pt x="18" y="159"/>
                      <a:pt x="17" y="159"/>
                      <a:pt x="16" y="159"/>
                    </a:cubicBezTo>
                    <a:close/>
                    <a:moveTo>
                      <a:pt x="359" y="105"/>
                    </a:moveTo>
                    <a:cubicBezTo>
                      <a:pt x="356" y="100"/>
                      <a:pt x="357" y="93"/>
                      <a:pt x="362" y="89"/>
                    </a:cubicBezTo>
                    <a:cubicBezTo>
                      <a:pt x="362" y="89"/>
                      <a:pt x="362" y="89"/>
                      <a:pt x="362" y="89"/>
                    </a:cubicBezTo>
                    <a:cubicBezTo>
                      <a:pt x="367" y="86"/>
                      <a:pt x="374" y="88"/>
                      <a:pt x="378" y="93"/>
                    </a:cubicBezTo>
                    <a:cubicBezTo>
                      <a:pt x="378" y="93"/>
                      <a:pt x="378" y="93"/>
                      <a:pt x="378" y="93"/>
                    </a:cubicBezTo>
                    <a:cubicBezTo>
                      <a:pt x="381" y="98"/>
                      <a:pt x="380" y="105"/>
                      <a:pt x="374" y="108"/>
                    </a:cubicBezTo>
                    <a:cubicBezTo>
                      <a:pt x="374" y="108"/>
                      <a:pt x="374" y="108"/>
                      <a:pt x="374" y="108"/>
                    </a:cubicBezTo>
                    <a:cubicBezTo>
                      <a:pt x="372" y="110"/>
                      <a:pt x="370" y="110"/>
                      <a:pt x="368" y="110"/>
                    </a:cubicBezTo>
                    <a:cubicBezTo>
                      <a:pt x="368" y="110"/>
                      <a:pt x="368" y="110"/>
                      <a:pt x="368" y="110"/>
                    </a:cubicBezTo>
                    <a:cubicBezTo>
                      <a:pt x="365" y="110"/>
                      <a:pt x="361" y="108"/>
                      <a:pt x="359" y="105"/>
                    </a:cubicBezTo>
                    <a:close/>
                    <a:moveTo>
                      <a:pt x="36" y="107"/>
                    </a:moveTo>
                    <a:cubicBezTo>
                      <a:pt x="31" y="104"/>
                      <a:pt x="30" y="97"/>
                      <a:pt x="33" y="92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36" y="87"/>
                      <a:pt x="43" y="85"/>
                      <a:pt x="49" y="89"/>
                    </a:cubicBezTo>
                    <a:cubicBezTo>
                      <a:pt x="49" y="89"/>
                      <a:pt x="49" y="89"/>
                      <a:pt x="49" y="89"/>
                    </a:cubicBezTo>
                    <a:cubicBezTo>
                      <a:pt x="54" y="92"/>
                      <a:pt x="55" y="99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0" y="107"/>
                      <a:pt x="46" y="109"/>
                      <a:pt x="43" y="109"/>
                    </a:cubicBezTo>
                    <a:cubicBezTo>
                      <a:pt x="43" y="109"/>
                      <a:pt x="43" y="109"/>
                      <a:pt x="43" y="109"/>
                    </a:cubicBezTo>
                    <a:cubicBezTo>
                      <a:pt x="40" y="109"/>
                      <a:pt x="38" y="109"/>
                      <a:pt x="36" y="107"/>
                    </a:cubicBezTo>
                    <a:close/>
                    <a:moveTo>
                      <a:pt x="325" y="66"/>
                    </a:moveTo>
                    <a:cubicBezTo>
                      <a:pt x="320" y="62"/>
                      <a:pt x="320" y="55"/>
                      <a:pt x="324" y="50"/>
                    </a:cubicBezTo>
                    <a:cubicBezTo>
                      <a:pt x="324" y="50"/>
                      <a:pt x="324" y="50"/>
                      <a:pt x="324" y="50"/>
                    </a:cubicBezTo>
                    <a:cubicBezTo>
                      <a:pt x="328" y="45"/>
                      <a:pt x="335" y="45"/>
                      <a:pt x="340" y="49"/>
                    </a:cubicBezTo>
                    <a:cubicBezTo>
                      <a:pt x="340" y="49"/>
                      <a:pt x="340" y="49"/>
                      <a:pt x="340" y="49"/>
                    </a:cubicBezTo>
                    <a:cubicBezTo>
                      <a:pt x="344" y="53"/>
                      <a:pt x="345" y="60"/>
                      <a:pt x="341" y="65"/>
                    </a:cubicBezTo>
                    <a:cubicBezTo>
                      <a:pt x="341" y="65"/>
                      <a:pt x="341" y="65"/>
                      <a:pt x="341" y="65"/>
                    </a:cubicBezTo>
                    <a:cubicBezTo>
                      <a:pt x="338" y="67"/>
                      <a:pt x="335" y="69"/>
                      <a:pt x="332" y="69"/>
                    </a:cubicBezTo>
                    <a:cubicBezTo>
                      <a:pt x="332" y="69"/>
                      <a:pt x="332" y="69"/>
                      <a:pt x="332" y="69"/>
                    </a:cubicBezTo>
                    <a:cubicBezTo>
                      <a:pt x="330" y="69"/>
                      <a:pt x="327" y="68"/>
                      <a:pt x="325" y="66"/>
                    </a:cubicBezTo>
                    <a:close/>
                    <a:moveTo>
                      <a:pt x="70" y="64"/>
                    </a:moveTo>
                    <a:cubicBezTo>
                      <a:pt x="66" y="59"/>
                      <a:pt x="67" y="52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6" y="44"/>
                      <a:pt x="83" y="45"/>
                      <a:pt x="87" y="49"/>
                    </a:cubicBezTo>
                    <a:cubicBezTo>
                      <a:pt x="87" y="49"/>
                      <a:pt x="87" y="49"/>
                      <a:pt x="87" y="49"/>
                    </a:cubicBezTo>
                    <a:cubicBezTo>
                      <a:pt x="91" y="54"/>
                      <a:pt x="91" y="61"/>
                      <a:pt x="86" y="65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84" y="67"/>
                      <a:pt x="81" y="68"/>
                      <a:pt x="79" y="68"/>
                    </a:cubicBezTo>
                    <a:cubicBezTo>
                      <a:pt x="79" y="68"/>
                      <a:pt x="79" y="68"/>
                      <a:pt x="79" y="68"/>
                    </a:cubicBezTo>
                    <a:cubicBezTo>
                      <a:pt x="76" y="68"/>
                      <a:pt x="72" y="67"/>
                      <a:pt x="70" y="64"/>
                    </a:cubicBezTo>
                    <a:close/>
                    <a:moveTo>
                      <a:pt x="281" y="38"/>
                    </a:moveTo>
                    <a:cubicBezTo>
                      <a:pt x="281" y="38"/>
                      <a:pt x="281" y="38"/>
                      <a:pt x="281" y="38"/>
                    </a:cubicBezTo>
                    <a:cubicBezTo>
                      <a:pt x="281" y="38"/>
                      <a:pt x="281" y="38"/>
                      <a:pt x="281" y="38"/>
                    </a:cubicBezTo>
                    <a:cubicBezTo>
                      <a:pt x="276" y="35"/>
                      <a:pt x="273" y="28"/>
                      <a:pt x="276" y="23"/>
                    </a:cubicBezTo>
                    <a:cubicBezTo>
                      <a:pt x="276" y="23"/>
                      <a:pt x="276" y="23"/>
                      <a:pt x="276" y="23"/>
                    </a:cubicBezTo>
                    <a:cubicBezTo>
                      <a:pt x="278" y="17"/>
                      <a:pt x="285" y="15"/>
                      <a:pt x="291" y="17"/>
                    </a:cubicBezTo>
                    <a:cubicBezTo>
                      <a:pt x="291" y="17"/>
                      <a:pt x="291" y="17"/>
                      <a:pt x="291" y="17"/>
                    </a:cubicBezTo>
                    <a:cubicBezTo>
                      <a:pt x="296" y="20"/>
                      <a:pt x="299" y="26"/>
                      <a:pt x="296" y="32"/>
                    </a:cubicBezTo>
                    <a:cubicBezTo>
                      <a:pt x="296" y="32"/>
                      <a:pt x="296" y="32"/>
                      <a:pt x="296" y="32"/>
                    </a:cubicBezTo>
                    <a:cubicBezTo>
                      <a:pt x="294" y="36"/>
                      <a:pt x="290" y="39"/>
                      <a:pt x="286" y="39"/>
                    </a:cubicBezTo>
                    <a:cubicBezTo>
                      <a:pt x="286" y="39"/>
                      <a:pt x="286" y="39"/>
                      <a:pt x="286" y="39"/>
                    </a:cubicBezTo>
                    <a:cubicBezTo>
                      <a:pt x="284" y="39"/>
                      <a:pt x="283" y="38"/>
                      <a:pt x="281" y="38"/>
                    </a:cubicBezTo>
                    <a:close/>
                    <a:moveTo>
                      <a:pt x="115" y="32"/>
                    </a:moveTo>
                    <a:cubicBezTo>
                      <a:pt x="112" y="26"/>
                      <a:pt x="115" y="19"/>
                      <a:pt x="121" y="17"/>
                    </a:cubicBezTo>
                    <a:cubicBezTo>
                      <a:pt x="121" y="17"/>
                      <a:pt x="121" y="17"/>
                      <a:pt x="121" y="17"/>
                    </a:cubicBezTo>
                    <a:cubicBezTo>
                      <a:pt x="126" y="14"/>
                      <a:pt x="133" y="17"/>
                      <a:pt x="135" y="22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38" y="28"/>
                      <a:pt x="136" y="35"/>
                      <a:pt x="130" y="37"/>
                    </a:cubicBezTo>
                    <a:cubicBezTo>
                      <a:pt x="130" y="37"/>
                      <a:pt x="130" y="37"/>
                      <a:pt x="130" y="37"/>
                    </a:cubicBezTo>
                    <a:cubicBezTo>
                      <a:pt x="130" y="37"/>
                      <a:pt x="130" y="37"/>
                      <a:pt x="130" y="37"/>
                    </a:cubicBezTo>
                    <a:cubicBezTo>
                      <a:pt x="130" y="37"/>
                      <a:pt x="130" y="37"/>
                      <a:pt x="130" y="37"/>
                    </a:cubicBezTo>
                    <a:cubicBezTo>
                      <a:pt x="128" y="38"/>
                      <a:pt x="127" y="38"/>
                      <a:pt x="125" y="38"/>
                    </a:cubicBezTo>
                    <a:cubicBezTo>
                      <a:pt x="125" y="38"/>
                      <a:pt x="125" y="38"/>
                      <a:pt x="125" y="38"/>
                    </a:cubicBezTo>
                    <a:cubicBezTo>
                      <a:pt x="121" y="38"/>
                      <a:pt x="117" y="36"/>
                      <a:pt x="115" y="32"/>
                    </a:cubicBezTo>
                    <a:close/>
                    <a:moveTo>
                      <a:pt x="232" y="23"/>
                    </a:moveTo>
                    <a:cubicBezTo>
                      <a:pt x="225" y="22"/>
                      <a:pt x="221" y="16"/>
                      <a:pt x="222" y="10"/>
                    </a:cubicBezTo>
                    <a:cubicBezTo>
                      <a:pt x="222" y="10"/>
                      <a:pt x="222" y="10"/>
                      <a:pt x="222" y="10"/>
                    </a:cubicBezTo>
                    <a:cubicBezTo>
                      <a:pt x="223" y="4"/>
                      <a:pt x="229" y="0"/>
                      <a:pt x="235" y="1"/>
                    </a:cubicBezTo>
                    <a:cubicBezTo>
                      <a:pt x="235" y="1"/>
                      <a:pt x="235" y="1"/>
                      <a:pt x="235" y="1"/>
                    </a:cubicBezTo>
                    <a:cubicBezTo>
                      <a:pt x="241" y="1"/>
                      <a:pt x="245" y="7"/>
                      <a:pt x="244" y="13"/>
                    </a:cubicBezTo>
                    <a:cubicBezTo>
                      <a:pt x="244" y="13"/>
                      <a:pt x="244" y="13"/>
                      <a:pt x="244" y="13"/>
                    </a:cubicBezTo>
                    <a:cubicBezTo>
                      <a:pt x="243" y="19"/>
                      <a:pt x="239" y="23"/>
                      <a:pt x="233" y="23"/>
                    </a:cubicBezTo>
                    <a:cubicBezTo>
                      <a:pt x="233" y="23"/>
                      <a:pt x="233" y="23"/>
                      <a:pt x="233" y="23"/>
                    </a:cubicBezTo>
                    <a:cubicBezTo>
                      <a:pt x="233" y="23"/>
                      <a:pt x="232" y="23"/>
                      <a:pt x="232" y="23"/>
                    </a:cubicBezTo>
                    <a:close/>
                    <a:moveTo>
                      <a:pt x="167" y="13"/>
                    </a:moveTo>
                    <a:cubicBezTo>
                      <a:pt x="166" y="7"/>
                      <a:pt x="170" y="1"/>
                      <a:pt x="177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83" y="0"/>
                      <a:pt x="188" y="4"/>
                      <a:pt x="189" y="10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90" y="16"/>
                      <a:pt x="186" y="22"/>
                      <a:pt x="180" y="23"/>
                    </a:cubicBez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3"/>
                      <a:pt x="180" y="23"/>
                      <a:pt x="180" y="23"/>
                    </a:cubicBezTo>
                    <a:cubicBezTo>
                      <a:pt x="179" y="23"/>
                      <a:pt x="179" y="23"/>
                      <a:pt x="178" y="23"/>
                    </a:cubicBezTo>
                    <a:cubicBezTo>
                      <a:pt x="178" y="23"/>
                      <a:pt x="178" y="23"/>
                      <a:pt x="178" y="23"/>
                    </a:cubicBezTo>
                    <a:cubicBezTo>
                      <a:pt x="173" y="23"/>
                      <a:pt x="168" y="19"/>
                      <a:pt x="167" y="13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108" name="Freeform 290">
                <a:extLst>
                  <a:ext uri="{FF2B5EF4-FFF2-40B4-BE49-F238E27FC236}">
                    <a16:creationId xmlns:a16="http://schemas.microsoft.com/office/drawing/2014/main" id="{BD0B97F2-55CF-286F-7F5F-E7B38EB948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9612" y="2205757"/>
                <a:ext cx="100012" cy="100013"/>
              </a:xfrm>
              <a:custGeom>
                <a:avLst/>
                <a:gdLst>
                  <a:gd name="T0" fmla="*/ 44 w 88"/>
                  <a:gd name="T1" fmla="*/ 88 h 88"/>
                  <a:gd name="T2" fmla="*/ 0 w 88"/>
                  <a:gd name="T3" fmla="*/ 44 h 88"/>
                  <a:gd name="T4" fmla="*/ 44 w 88"/>
                  <a:gd name="T5" fmla="*/ 0 h 88"/>
                  <a:gd name="T6" fmla="*/ 88 w 88"/>
                  <a:gd name="T7" fmla="*/ 44 h 88"/>
                  <a:gd name="T8" fmla="*/ 44 w 88"/>
                  <a:gd name="T9" fmla="*/ 88 h 88"/>
                  <a:gd name="T10" fmla="*/ 44 w 88"/>
                  <a:gd name="T11" fmla="*/ 23 h 88"/>
                  <a:gd name="T12" fmla="*/ 22 w 88"/>
                  <a:gd name="T13" fmla="*/ 44 h 88"/>
                  <a:gd name="T14" fmla="*/ 44 w 88"/>
                  <a:gd name="T15" fmla="*/ 66 h 88"/>
                  <a:gd name="T16" fmla="*/ 66 w 88"/>
                  <a:gd name="T17" fmla="*/ 44 h 88"/>
                  <a:gd name="T18" fmla="*/ 44 w 88"/>
                  <a:gd name="T19" fmla="*/ 2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88">
                    <a:moveTo>
                      <a:pt x="44" y="88"/>
                    </a:moveTo>
                    <a:cubicBezTo>
                      <a:pt x="20" y="88"/>
                      <a:pt x="0" y="69"/>
                      <a:pt x="0" y="44"/>
                    </a:cubicBezTo>
                    <a:cubicBezTo>
                      <a:pt x="0" y="20"/>
                      <a:pt x="20" y="0"/>
                      <a:pt x="44" y="0"/>
                    </a:cubicBezTo>
                    <a:cubicBezTo>
                      <a:pt x="68" y="0"/>
                      <a:pt x="88" y="20"/>
                      <a:pt x="88" y="44"/>
                    </a:cubicBezTo>
                    <a:cubicBezTo>
                      <a:pt x="88" y="69"/>
                      <a:pt x="68" y="88"/>
                      <a:pt x="44" y="88"/>
                    </a:cubicBezTo>
                    <a:close/>
                    <a:moveTo>
                      <a:pt x="44" y="23"/>
                    </a:moveTo>
                    <a:cubicBezTo>
                      <a:pt x="32" y="23"/>
                      <a:pt x="22" y="32"/>
                      <a:pt x="22" y="44"/>
                    </a:cubicBezTo>
                    <a:cubicBezTo>
                      <a:pt x="22" y="56"/>
                      <a:pt x="32" y="66"/>
                      <a:pt x="44" y="66"/>
                    </a:cubicBezTo>
                    <a:cubicBezTo>
                      <a:pt x="56" y="66"/>
                      <a:pt x="66" y="56"/>
                      <a:pt x="66" y="44"/>
                    </a:cubicBezTo>
                    <a:cubicBezTo>
                      <a:pt x="66" y="32"/>
                      <a:pt x="56" y="23"/>
                      <a:pt x="44" y="23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109" name="Freeform 291">
                <a:extLst>
                  <a:ext uri="{FF2B5EF4-FFF2-40B4-BE49-F238E27FC236}">
                    <a16:creationId xmlns:a16="http://schemas.microsoft.com/office/drawing/2014/main" id="{2D721350-4D41-D802-7AAA-32C2FD5A89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387712" y="2091457"/>
                <a:ext cx="23812" cy="141288"/>
              </a:xfrm>
              <a:custGeom>
                <a:avLst/>
                <a:gdLst>
                  <a:gd name="T0" fmla="*/ 11 w 22"/>
                  <a:gd name="T1" fmla="*/ 125 h 125"/>
                  <a:gd name="T2" fmla="*/ 0 w 22"/>
                  <a:gd name="T3" fmla="*/ 113 h 125"/>
                  <a:gd name="T4" fmla="*/ 0 w 22"/>
                  <a:gd name="T5" fmla="*/ 11 h 125"/>
                  <a:gd name="T6" fmla="*/ 11 w 22"/>
                  <a:gd name="T7" fmla="*/ 0 h 125"/>
                  <a:gd name="T8" fmla="*/ 22 w 22"/>
                  <a:gd name="T9" fmla="*/ 11 h 125"/>
                  <a:gd name="T10" fmla="*/ 22 w 22"/>
                  <a:gd name="T11" fmla="*/ 113 h 125"/>
                  <a:gd name="T12" fmla="*/ 11 w 22"/>
                  <a:gd name="T13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25">
                    <a:moveTo>
                      <a:pt x="11" y="125"/>
                    </a:moveTo>
                    <a:cubicBezTo>
                      <a:pt x="5" y="125"/>
                      <a:pt x="0" y="120"/>
                      <a:pt x="0" y="1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2" y="120"/>
                      <a:pt x="17" y="125"/>
                      <a:pt x="11" y="125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  <p:sp>
            <p:nvSpPr>
              <p:cNvPr id="110" name="Freeform 292">
                <a:extLst>
                  <a:ext uri="{FF2B5EF4-FFF2-40B4-BE49-F238E27FC236}">
                    <a16:creationId xmlns:a16="http://schemas.microsoft.com/office/drawing/2014/main" id="{5AAF1A9C-D96D-4013-5F05-BE9F87BE4D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24224" y="2243857"/>
                <a:ext cx="79375" cy="25400"/>
              </a:xfrm>
              <a:custGeom>
                <a:avLst/>
                <a:gdLst>
                  <a:gd name="T0" fmla="*/ 58 w 70"/>
                  <a:gd name="T1" fmla="*/ 23 h 23"/>
                  <a:gd name="T2" fmla="*/ 11 w 70"/>
                  <a:gd name="T3" fmla="*/ 23 h 23"/>
                  <a:gd name="T4" fmla="*/ 0 w 70"/>
                  <a:gd name="T5" fmla="*/ 11 h 23"/>
                  <a:gd name="T6" fmla="*/ 11 w 70"/>
                  <a:gd name="T7" fmla="*/ 0 h 23"/>
                  <a:gd name="T8" fmla="*/ 58 w 70"/>
                  <a:gd name="T9" fmla="*/ 0 h 23"/>
                  <a:gd name="T10" fmla="*/ 70 w 70"/>
                  <a:gd name="T11" fmla="*/ 11 h 23"/>
                  <a:gd name="T12" fmla="*/ 58 w 70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23">
                    <a:moveTo>
                      <a:pt x="58" y="23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5" y="23"/>
                      <a:pt x="0" y="18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5" y="0"/>
                      <a:pt x="70" y="5"/>
                      <a:pt x="70" y="11"/>
                    </a:cubicBezTo>
                    <a:cubicBezTo>
                      <a:pt x="70" y="18"/>
                      <a:pt x="65" y="23"/>
                      <a:pt x="58" y="23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2419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839566C-B491-F31A-95F5-573FAEB43110}"/>
                </a:ext>
              </a:extLst>
            </p:cNvPr>
            <p:cNvSpPr/>
            <p:nvPr/>
          </p:nvSpPr>
          <p:spPr>
            <a:xfrm>
              <a:off x="5279155" y="1589112"/>
              <a:ext cx="427058" cy="400168"/>
            </a:xfrm>
            <a:prstGeom prst="rect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1981" tIns="71981" rIns="71981" bIns="719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05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kia Pure Text Light"/>
                  <a:ea typeface="Nokia Pure Text Light" panose="020B0403020202020204" pitchFamily="34" charset="0"/>
                  <a:cs typeface="+mn-cs"/>
                </a:rPr>
                <a:t>RU</a:t>
              </a:r>
            </a:p>
          </p:txBody>
        </p:sp>
        <p:grpSp>
          <p:nvGrpSpPr>
            <p:cNvPr id="112" name="Gruppieren 12">
              <a:extLst>
                <a:ext uri="{FF2B5EF4-FFF2-40B4-BE49-F238E27FC236}">
                  <a16:creationId xmlns:a16="http://schemas.microsoft.com/office/drawing/2014/main" id="{29781DF9-C93B-4966-5379-533C7182F270}"/>
                </a:ext>
              </a:extLst>
            </p:cNvPr>
            <p:cNvGrpSpPr/>
            <p:nvPr/>
          </p:nvGrpSpPr>
          <p:grpSpPr>
            <a:xfrm>
              <a:off x="4987250" y="1580891"/>
              <a:ext cx="283851" cy="389976"/>
              <a:chOff x="1436014" y="3420137"/>
              <a:chExt cx="283925" cy="403079"/>
            </a:xfrm>
          </p:grpSpPr>
          <p:grpSp>
            <p:nvGrpSpPr>
              <p:cNvPr id="113" name="Gruppieren 175">
                <a:extLst>
                  <a:ext uri="{FF2B5EF4-FFF2-40B4-BE49-F238E27FC236}">
                    <a16:creationId xmlns:a16="http://schemas.microsoft.com/office/drawing/2014/main" id="{BA6DF6D6-290B-ADED-7E30-434E7C832DC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36014" y="3420137"/>
                <a:ext cx="283925" cy="396000"/>
                <a:chOff x="1109662" y="766762"/>
                <a:chExt cx="1628776" cy="2271712"/>
              </a:xfrm>
            </p:grpSpPr>
            <p:sp>
              <p:nvSpPr>
                <p:cNvPr id="115" name="Freihandform: Form 176">
                  <a:extLst>
                    <a:ext uri="{FF2B5EF4-FFF2-40B4-BE49-F238E27FC236}">
                      <a16:creationId xmlns:a16="http://schemas.microsoft.com/office/drawing/2014/main" id="{AF946C97-ABE7-A0A6-C391-061F64B5316B}"/>
                    </a:ext>
                  </a:extLst>
                </p:cNvPr>
                <p:cNvSpPr/>
                <p:nvPr/>
              </p:nvSpPr>
              <p:spPr>
                <a:xfrm>
                  <a:off x="1657350" y="2033587"/>
                  <a:ext cx="528638" cy="1004887"/>
                </a:xfrm>
                <a:custGeom>
                  <a:avLst/>
                  <a:gdLst>
                    <a:gd name="connsiteX0" fmla="*/ 0 w 528638"/>
                    <a:gd name="connsiteY0" fmla="*/ 971550 h 976312"/>
                    <a:gd name="connsiteX1" fmla="*/ 271463 w 528638"/>
                    <a:gd name="connsiteY1" fmla="*/ 0 h 976312"/>
                    <a:gd name="connsiteX2" fmla="*/ 528638 w 528638"/>
                    <a:gd name="connsiteY2" fmla="*/ 976312 h 976312"/>
                    <a:gd name="connsiteX0" fmla="*/ 0 w 528638"/>
                    <a:gd name="connsiteY0" fmla="*/ 1000125 h 1004887"/>
                    <a:gd name="connsiteX1" fmla="*/ 266700 w 528638"/>
                    <a:gd name="connsiteY1" fmla="*/ 0 h 1004887"/>
                    <a:gd name="connsiteX2" fmla="*/ 528638 w 528638"/>
                    <a:gd name="connsiteY2" fmla="*/ 1004887 h 1004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8638" h="1004887">
                      <a:moveTo>
                        <a:pt x="0" y="1000125"/>
                      </a:moveTo>
                      <a:lnTo>
                        <a:pt x="266700" y="0"/>
                      </a:lnTo>
                      <a:lnTo>
                        <a:pt x="528638" y="1004887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001135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04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ihandform: Form 177">
                  <a:extLst>
                    <a:ext uri="{FF2B5EF4-FFF2-40B4-BE49-F238E27FC236}">
                      <a16:creationId xmlns:a16="http://schemas.microsoft.com/office/drawing/2014/main" id="{E871FFEB-4E52-443E-53BE-3B82E1481DD8}"/>
                    </a:ext>
                  </a:extLst>
                </p:cNvPr>
                <p:cNvSpPr/>
                <p:nvPr/>
              </p:nvSpPr>
              <p:spPr>
                <a:xfrm>
                  <a:off x="1619250" y="1276349"/>
                  <a:ext cx="609600" cy="534289"/>
                </a:xfrm>
                <a:custGeom>
                  <a:avLst/>
                  <a:gdLst>
                    <a:gd name="connsiteX0" fmla="*/ 304800 w 609600"/>
                    <a:gd name="connsiteY0" fmla="*/ 0 h 534290"/>
                    <a:gd name="connsiteX1" fmla="*/ 609600 w 609600"/>
                    <a:gd name="connsiteY1" fmla="*/ 304800 h 534290"/>
                    <a:gd name="connsiteX2" fmla="*/ 520326 w 609600"/>
                    <a:gd name="connsiteY2" fmla="*/ 520326 h 534290"/>
                    <a:gd name="connsiteX3" fmla="*/ 503402 w 609600"/>
                    <a:gd name="connsiteY3" fmla="*/ 534290 h 534290"/>
                    <a:gd name="connsiteX4" fmla="*/ 304800 w 609600"/>
                    <a:gd name="connsiteY4" fmla="*/ 340039 h 534290"/>
                    <a:gd name="connsiteX5" fmla="*/ 106198 w 609600"/>
                    <a:gd name="connsiteY5" fmla="*/ 534289 h 534290"/>
                    <a:gd name="connsiteX6" fmla="*/ 89274 w 609600"/>
                    <a:gd name="connsiteY6" fmla="*/ 520326 h 534290"/>
                    <a:gd name="connsiteX7" fmla="*/ 0 w 609600"/>
                    <a:gd name="connsiteY7" fmla="*/ 304800 h 534290"/>
                    <a:gd name="connsiteX8" fmla="*/ 304800 w 609600"/>
                    <a:gd name="connsiteY8" fmla="*/ 0 h 534290"/>
                    <a:gd name="connsiteX0" fmla="*/ 304800 w 609600"/>
                    <a:gd name="connsiteY0" fmla="*/ 0 h 534290"/>
                    <a:gd name="connsiteX1" fmla="*/ 609600 w 609600"/>
                    <a:gd name="connsiteY1" fmla="*/ 304800 h 534290"/>
                    <a:gd name="connsiteX2" fmla="*/ 520326 w 609600"/>
                    <a:gd name="connsiteY2" fmla="*/ 520326 h 534290"/>
                    <a:gd name="connsiteX3" fmla="*/ 503402 w 609600"/>
                    <a:gd name="connsiteY3" fmla="*/ 534290 h 534290"/>
                    <a:gd name="connsiteX4" fmla="*/ 106198 w 609600"/>
                    <a:gd name="connsiteY4" fmla="*/ 534289 h 534290"/>
                    <a:gd name="connsiteX5" fmla="*/ 89274 w 609600"/>
                    <a:gd name="connsiteY5" fmla="*/ 520326 h 534290"/>
                    <a:gd name="connsiteX6" fmla="*/ 0 w 609600"/>
                    <a:gd name="connsiteY6" fmla="*/ 304800 h 534290"/>
                    <a:gd name="connsiteX7" fmla="*/ 304800 w 609600"/>
                    <a:gd name="connsiteY7" fmla="*/ 0 h 534290"/>
                    <a:gd name="connsiteX0" fmla="*/ 106198 w 609600"/>
                    <a:gd name="connsiteY0" fmla="*/ 534289 h 625730"/>
                    <a:gd name="connsiteX1" fmla="*/ 89274 w 609600"/>
                    <a:gd name="connsiteY1" fmla="*/ 520326 h 625730"/>
                    <a:gd name="connsiteX2" fmla="*/ 0 w 609600"/>
                    <a:gd name="connsiteY2" fmla="*/ 304800 h 625730"/>
                    <a:gd name="connsiteX3" fmla="*/ 304800 w 609600"/>
                    <a:gd name="connsiteY3" fmla="*/ 0 h 625730"/>
                    <a:gd name="connsiteX4" fmla="*/ 609600 w 609600"/>
                    <a:gd name="connsiteY4" fmla="*/ 304800 h 625730"/>
                    <a:gd name="connsiteX5" fmla="*/ 520326 w 609600"/>
                    <a:gd name="connsiteY5" fmla="*/ 520326 h 625730"/>
                    <a:gd name="connsiteX6" fmla="*/ 594842 w 609600"/>
                    <a:gd name="connsiteY6" fmla="*/ 625730 h 625730"/>
                    <a:gd name="connsiteX0" fmla="*/ 106198 w 609600"/>
                    <a:gd name="connsiteY0" fmla="*/ 534289 h 534289"/>
                    <a:gd name="connsiteX1" fmla="*/ 89274 w 609600"/>
                    <a:gd name="connsiteY1" fmla="*/ 520326 h 534289"/>
                    <a:gd name="connsiteX2" fmla="*/ 0 w 609600"/>
                    <a:gd name="connsiteY2" fmla="*/ 304800 h 534289"/>
                    <a:gd name="connsiteX3" fmla="*/ 304800 w 609600"/>
                    <a:gd name="connsiteY3" fmla="*/ 0 h 534289"/>
                    <a:gd name="connsiteX4" fmla="*/ 609600 w 609600"/>
                    <a:gd name="connsiteY4" fmla="*/ 304800 h 534289"/>
                    <a:gd name="connsiteX5" fmla="*/ 520326 w 609600"/>
                    <a:gd name="connsiteY5" fmla="*/ 520326 h 534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600" h="534289">
                      <a:moveTo>
                        <a:pt x="106198" y="534289"/>
                      </a:moveTo>
                      <a:lnTo>
                        <a:pt x="89274" y="520326"/>
                      </a:lnTo>
                      <a:cubicBezTo>
                        <a:pt x="34116" y="465168"/>
                        <a:pt x="0" y="388968"/>
                        <a:pt x="0" y="304800"/>
                      </a:cubicBezTo>
                      <a:cubicBezTo>
                        <a:pt x="0" y="136464"/>
                        <a:pt x="136464" y="0"/>
                        <a:pt x="304800" y="0"/>
                      </a:cubicBezTo>
                      <a:cubicBezTo>
                        <a:pt x="473136" y="0"/>
                        <a:pt x="609600" y="136464"/>
                        <a:pt x="609600" y="304800"/>
                      </a:cubicBezTo>
                      <a:cubicBezTo>
                        <a:pt x="609600" y="388968"/>
                        <a:pt x="575484" y="465168"/>
                        <a:pt x="520326" y="520326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1135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04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ihandform: Form 178">
                  <a:extLst>
                    <a:ext uri="{FF2B5EF4-FFF2-40B4-BE49-F238E27FC236}">
                      <a16:creationId xmlns:a16="http://schemas.microsoft.com/office/drawing/2014/main" id="{3545F09B-D3D9-7135-30A5-865FD959F618}"/>
                    </a:ext>
                  </a:extLst>
                </p:cNvPr>
                <p:cNvSpPr/>
                <p:nvPr/>
              </p:nvSpPr>
              <p:spPr>
                <a:xfrm>
                  <a:off x="1366837" y="1023937"/>
                  <a:ext cx="1114426" cy="963396"/>
                </a:xfrm>
                <a:custGeom>
                  <a:avLst/>
                  <a:gdLst>
                    <a:gd name="connsiteX0" fmla="*/ 557213 w 1114426"/>
                    <a:gd name="connsiteY0" fmla="*/ 0 h 963396"/>
                    <a:gd name="connsiteX1" fmla="*/ 1114426 w 1114426"/>
                    <a:gd name="connsiteY1" fmla="*/ 557213 h 963396"/>
                    <a:gd name="connsiteX2" fmla="*/ 951222 w 1114426"/>
                    <a:gd name="connsiteY2" fmla="*/ 951222 h 963396"/>
                    <a:gd name="connsiteX3" fmla="*/ 936467 w 1114426"/>
                    <a:gd name="connsiteY3" fmla="*/ 963396 h 963396"/>
                    <a:gd name="connsiteX4" fmla="*/ 557213 w 1114426"/>
                    <a:gd name="connsiteY4" fmla="*/ 592452 h 963396"/>
                    <a:gd name="connsiteX5" fmla="*/ 177959 w 1114426"/>
                    <a:gd name="connsiteY5" fmla="*/ 963396 h 963396"/>
                    <a:gd name="connsiteX6" fmla="*/ 163204 w 1114426"/>
                    <a:gd name="connsiteY6" fmla="*/ 951222 h 963396"/>
                    <a:gd name="connsiteX7" fmla="*/ 0 w 1114426"/>
                    <a:gd name="connsiteY7" fmla="*/ 557213 h 963396"/>
                    <a:gd name="connsiteX8" fmla="*/ 557213 w 1114426"/>
                    <a:gd name="connsiteY8" fmla="*/ 0 h 963396"/>
                    <a:gd name="connsiteX0" fmla="*/ 557213 w 1114426"/>
                    <a:gd name="connsiteY0" fmla="*/ 0 h 963396"/>
                    <a:gd name="connsiteX1" fmla="*/ 1114426 w 1114426"/>
                    <a:gd name="connsiteY1" fmla="*/ 557213 h 963396"/>
                    <a:gd name="connsiteX2" fmla="*/ 951222 w 1114426"/>
                    <a:gd name="connsiteY2" fmla="*/ 951222 h 963396"/>
                    <a:gd name="connsiteX3" fmla="*/ 936467 w 1114426"/>
                    <a:gd name="connsiteY3" fmla="*/ 963396 h 963396"/>
                    <a:gd name="connsiteX4" fmla="*/ 177959 w 1114426"/>
                    <a:gd name="connsiteY4" fmla="*/ 963396 h 963396"/>
                    <a:gd name="connsiteX5" fmla="*/ 163204 w 1114426"/>
                    <a:gd name="connsiteY5" fmla="*/ 951222 h 963396"/>
                    <a:gd name="connsiteX6" fmla="*/ 0 w 1114426"/>
                    <a:gd name="connsiteY6" fmla="*/ 557213 h 963396"/>
                    <a:gd name="connsiteX7" fmla="*/ 557213 w 1114426"/>
                    <a:gd name="connsiteY7" fmla="*/ 0 h 963396"/>
                    <a:gd name="connsiteX0" fmla="*/ 177959 w 1114426"/>
                    <a:gd name="connsiteY0" fmla="*/ 963396 h 1054836"/>
                    <a:gd name="connsiteX1" fmla="*/ 163204 w 1114426"/>
                    <a:gd name="connsiteY1" fmla="*/ 951222 h 1054836"/>
                    <a:gd name="connsiteX2" fmla="*/ 0 w 1114426"/>
                    <a:gd name="connsiteY2" fmla="*/ 557213 h 1054836"/>
                    <a:gd name="connsiteX3" fmla="*/ 557213 w 1114426"/>
                    <a:gd name="connsiteY3" fmla="*/ 0 h 1054836"/>
                    <a:gd name="connsiteX4" fmla="*/ 1114426 w 1114426"/>
                    <a:gd name="connsiteY4" fmla="*/ 557213 h 1054836"/>
                    <a:gd name="connsiteX5" fmla="*/ 951222 w 1114426"/>
                    <a:gd name="connsiteY5" fmla="*/ 951222 h 1054836"/>
                    <a:gd name="connsiteX6" fmla="*/ 1027907 w 1114426"/>
                    <a:gd name="connsiteY6" fmla="*/ 1054836 h 1054836"/>
                    <a:gd name="connsiteX0" fmla="*/ 177959 w 1114426"/>
                    <a:gd name="connsiteY0" fmla="*/ 963396 h 963396"/>
                    <a:gd name="connsiteX1" fmla="*/ 163204 w 1114426"/>
                    <a:gd name="connsiteY1" fmla="*/ 951222 h 963396"/>
                    <a:gd name="connsiteX2" fmla="*/ 0 w 1114426"/>
                    <a:gd name="connsiteY2" fmla="*/ 557213 h 963396"/>
                    <a:gd name="connsiteX3" fmla="*/ 557213 w 1114426"/>
                    <a:gd name="connsiteY3" fmla="*/ 0 h 963396"/>
                    <a:gd name="connsiteX4" fmla="*/ 1114426 w 1114426"/>
                    <a:gd name="connsiteY4" fmla="*/ 557213 h 963396"/>
                    <a:gd name="connsiteX5" fmla="*/ 951222 w 1114426"/>
                    <a:gd name="connsiteY5" fmla="*/ 951222 h 96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4426" h="963396">
                      <a:moveTo>
                        <a:pt x="177959" y="963396"/>
                      </a:moveTo>
                      <a:lnTo>
                        <a:pt x="163204" y="951222"/>
                      </a:lnTo>
                      <a:cubicBezTo>
                        <a:pt x="62368" y="850386"/>
                        <a:pt x="0" y="711083"/>
                        <a:pt x="0" y="557213"/>
                      </a:cubicBezTo>
                      <a:cubicBezTo>
                        <a:pt x="0" y="249473"/>
                        <a:pt x="249473" y="0"/>
                        <a:pt x="557213" y="0"/>
                      </a:cubicBezTo>
                      <a:cubicBezTo>
                        <a:pt x="864953" y="0"/>
                        <a:pt x="1114426" y="249473"/>
                        <a:pt x="1114426" y="557213"/>
                      </a:cubicBezTo>
                      <a:cubicBezTo>
                        <a:pt x="1114426" y="711083"/>
                        <a:pt x="1052058" y="850386"/>
                        <a:pt x="951222" y="951222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1135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04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ihandform: Form 179">
                  <a:extLst>
                    <a:ext uri="{FF2B5EF4-FFF2-40B4-BE49-F238E27FC236}">
                      <a16:creationId xmlns:a16="http://schemas.microsoft.com/office/drawing/2014/main" id="{9317DF47-CCCF-63CA-3095-A6DF77553ECD}"/>
                    </a:ext>
                  </a:extLst>
                </p:cNvPr>
                <p:cNvSpPr/>
                <p:nvPr/>
              </p:nvSpPr>
              <p:spPr>
                <a:xfrm>
                  <a:off x="1109662" y="766762"/>
                  <a:ext cx="1628776" cy="1400598"/>
                </a:xfrm>
                <a:custGeom>
                  <a:avLst/>
                  <a:gdLst>
                    <a:gd name="connsiteX0" fmla="*/ 814388 w 1628776"/>
                    <a:gd name="connsiteY0" fmla="*/ 0 h 1400598"/>
                    <a:gd name="connsiteX1" fmla="*/ 1628776 w 1628776"/>
                    <a:gd name="connsiteY1" fmla="*/ 814388 h 1400598"/>
                    <a:gd name="connsiteX2" fmla="*/ 1390247 w 1628776"/>
                    <a:gd name="connsiteY2" fmla="*/ 1390247 h 1400598"/>
                    <a:gd name="connsiteX3" fmla="*/ 1377702 w 1628776"/>
                    <a:gd name="connsiteY3" fmla="*/ 1400598 h 1400598"/>
                    <a:gd name="connsiteX4" fmla="*/ 814388 w 1628776"/>
                    <a:gd name="connsiteY4" fmla="*/ 849627 h 1400598"/>
                    <a:gd name="connsiteX5" fmla="*/ 251074 w 1628776"/>
                    <a:gd name="connsiteY5" fmla="*/ 1400598 h 1400598"/>
                    <a:gd name="connsiteX6" fmla="*/ 238529 w 1628776"/>
                    <a:gd name="connsiteY6" fmla="*/ 1390247 h 1400598"/>
                    <a:gd name="connsiteX7" fmla="*/ 0 w 1628776"/>
                    <a:gd name="connsiteY7" fmla="*/ 814388 h 1400598"/>
                    <a:gd name="connsiteX8" fmla="*/ 814388 w 1628776"/>
                    <a:gd name="connsiteY8" fmla="*/ 0 h 1400598"/>
                    <a:gd name="connsiteX0" fmla="*/ 814388 w 1628776"/>
                    <a:gd name="connsiteY0" fmla="*/ 0 h 1400598"/>
                    <a:gd name="connsiteX1" fmla="*/ 1628776 w 1628776"/>
                    <a:gd name="connsiteY1" fmla="*/ 814388 h 1400598"/>
                    <a:gd name="connsiteX2" fmla="*/ 1390247 w 1628776"/>
                    <a:gd name="connsiteY2" fmla="*/ 1390247 h 1400598"/>
                    <a:gd name="connsiteX3" fmla="*/ 1377702 w 1628776"/>
                    <a:gd name="connsiteY3" fmla="*/ 1400598 h 1400598"/>
                    <a:gd name="connsiteX4" fmla="*/ 251074 w 1628776"/>
                    <a:gd name="connsiteY4" fmla="*/ 1400598 h 1400598"/>
                    <a:gd name="connsiteX5" fmla="*/ 238529 w 1628776"/>
                    <a:gd name="connsiteY5" fmla="*/ 1390247 h 1400598"/>
                    <a:gd name="connsiteX6" fmla="*/ 0 w 1628776"/>
                    <a:gd name="connsiteY6" fmla="*/ 814388 h 1400598"/>
                    <a:gd name="connsiteX7" fmla="*/ 814388 w 1628776"/>
                    <a:gd name="connsiteY7" fmla="*/ 0 h 1400598"/>
                    <a:gd name="connsiteX0" fmla="*/ 251074 w 1628776"/>
                    <a:gd name="connsiteY0" fmla="*/ 1400598 h 1492038"/>
                    <a:gd name="connsiteX1" fmla="*/ 238529 w 1628776"/>
                    <a:gd name="connsiteY1" fmla="*/ 1390247 h 1492038"/>
                    <a:gd name="connsiteX2" fmla="*/ 0 w 1628776"/>
                    <a:gd name="connsiteY2" fmla="*/ 814388 h 1492038"/>
                    <a:gd name="connsiteX3" fmla="*/ 814388 w 1628776"/>
                    <a:gd name="connsiteY3" fmla="*/ 0 h 1492038"/>
                    <a:gd name="connsiteX4" fmla="*/ 1628776 w 1628776"/>
                    <a:gd name="connsiteY4" fmla="*/ 814388 h 1492038"/>
                    <a:gd name="connsiteX5" fmla="*/ 1390247 w 1628776"/>
                    <a:gd name="connsiteY5" fmla="*/ 1390247 h 1492038"/>
                    <a:gd name="connsiteX6" fmla="*/ 1469142 w 1628776"/>
                    <a:gd name="connsiteY6" fmla="*/ 1492038 h 1492038"/>
                    <a:gd name="connsiteX0" fmla="*/ 251074 w 1628776"/>
                    <a:gd name="connsiteY0" fmla="*/ 1400598 h 1400598"/>
                    <a:gd name="connsiteX1" fmla="*/ 238529 w 1628776"/>
                    <a:gd name="connsiteY1" fmla="*/ 1390247 h 1400598"/>
                    <a:gd name="connsiteX2" fmla="*/ 0 w 1628776"/>
                    <a:gd name="connsiteY2" fmla="*/ 814388 h 1400598"/>
                    <a:gd name="connsiteX3" fmla="*/ 814388 w 1628776"/>
                    <a:gd name="connsiteY3" fmla="*/ 0 h 1400598"/>
                    <a:gd name="connsiteX4" fmla="*/ 1628776 w 1628776"/>
                    <a:gd name="connsiteY4" fmla="*/ 814388 h 1400598"/>
                    <a:gd name="connsiteX5" fmla="*/ 1390247 w 1628776"/>
                    <a:gd name="connsiteY5" fmla="*/ 1390247 h 1400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8776" h="1400598">
                      <a:moveTo>
                        <a:pt x="251074" y="1400598"/>
                      </a:moveTo>
                      <a:lnTo>
                        <a:pt x="238529" y="1390247"/>
                      </a:lnTo>
                      <a:cubicBezTo>
                        <a:pt x="91154" y="1242872"/>
                        <a:pt x="0" y="1039275"/>
                        <a:pt x="0" y="814388"/>
                      </a:cubicBezTo>
                      <a:cubicBezTo>
                        <a:pt x="0" y="364614"/>
                        <a:pt x="364614" y="0"/>
                        <a:pt x="814388" y="0"/>
                      </a:cubicBezTo>
                      <a:cubicBezTo>
                        <a:pt x="1264162" y="0"/>
                        <a:pt x="1628776" y="364614"/>
                        <a:pt x="1628776" y="814388"/>
                      </a:cubicBezTo>
                      <a:cubicBezTo>
                        <a:pt x="1628776" y="1039275"/>
                        <a:pt x="1537623" y="1242872"/>
                        <a:pt x="1390247" y="1390247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1135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04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Ellipse 180">
                  <a:extLst>
                    <a:ext uri="{FF2B5EF4-FFF2-40B4-BE49-F238E27FC236}">
                      <a16:creationId xmlns:a16="http://schemas.microsoft.com/office/drawing/2014/main" id="{E25A8EE2-0A6F-9F39-4004-A1A6ED0BDF71}"/>
                    </a:ext>
                  </a:extLst>
                </p:cNvPr>
                <p:cNvSpPr/>
                <p:nvPr/>
              </p:nvSpPr>
              <p:spPr>
                <a:xfrm>
                  <a:off x="1847850" y="1504950"/>
                  <a:ext cx="152400" cy="1524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001135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04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4" name="Textfeld 25">
                <a:extLst>
                  <a:ext uri="{FF2B5EF4-FFF2-40B4-BE49-F238E27FC236}">
                    <a16:creationId xmlns:a16="http://schemas.microsoft.com/office/drawing/2014/main" id="{48A72DEA-79E2-3BC0-D891-5C5648729C45}"/>
                  </a:ext>
                </a:extLst>
              </p:cNvPr>
              <p:cNvSpPr txBox="1"/>
              <p:nvPr/>
            </p:nvSpPr>
            <p:spPr>
              <a:xfrm>
                <a:off x="1511784" y="3627924"/>
                <a:ext cx="146336" cy="195292"/>
              </a:xfrm>
              <a:prstGeom prst="rect">
                <a:avLst/>
              </a:prstGeom>
              <a:solidFill>
                <a:srgbClr val="FFFB00">
                  <a:alpha val="0"/>
                </a:srgb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457045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13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Nokia Pure Headline Light"/>
                  </a:rPr>
                  <a:t>  </a:t>
                </a:r>
              </a:p>
            </p:txBody>
          </p:sp>
        </p:grp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5774D27E-5423-5FC3-63DD-115E07461B28}"/>
                </a:ext>
              </a:extLst>
            </p:cNvPr>
            <p:cNvSpPr/>
            <p:nvPr/>
          </p:nvSpPr>
          <p:spPr>
            <a:xfrm>
              <a:off x="5279155" y="2158573"/>
              <a:ext cx="427058" cy="400168"/>
            </a:xfrm>
            <a:prstGeom prst="rect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1981" tIns="71981" rIns="71981" bIns="719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05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kia Pure Text Light"/>
                  <a:ea typeface="Nokia Pure Text Light" panose="020B0403020202020204" pitchFamily="34" charset="0"/>
                  <a:cs typeface="+mn-cs"/>
                </a:rPr>
                <a:t>RU</a:t>
              </a:r>
            </a:p>
          </p:txBody>
        </p:sp>
        <p:grpSp>
          <p:nvGrpSpPr>
            <p:cNvPr id="121" name="Gruppieren 12">
              <a:extLst>
                <a:ext uri="{FF2B5EF4-FFF2-40B4-BE49-F238E27FC236}">
                  <a16:creationId xmlns:a16="http://schemas.microsoft.com/office/drawing/2014/main" id="{0D0E408F-2B36-1190-D978-B19362259D46}"/>
                </a:ext>
              </a:extLst>
            </p:cNvPr>
            <p:cNvGrpSpPr/>
            <p:nvPr/>
          </p:nvGrpSpPr>
          <p:grpSpPr>
            <a:xfrm>
              <a:off x="4987250" y="2150352"/>
              <a:ext cx="283851" cy="389976"/>
              <a:chOff x="1436014" y="3420137"/>
              <a:chExt cx="283925" cy="403079"/>
            </a:xfrm>
          </p:grpSpPr>
          <p:grpSp>
            <p:nvGrpSpPr>
              <p:cNvPr id="122" name="Gruppieren 175">
                <a:extLst>
                  <a:ext uri="{FF2B5EF4-FFF2-40B4-BE49-F238E27FC236}">
                    <a16:creationId xmlns:a16="http://schemas.microsoft.com/office/drawing/2014/main" id="{ADCC68BA-CE01-A6AA-9309-D1B1BC8D705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36014" y="3420137"/>
                <a:ext cx="283925" cy="396000"/>
                <a:chOff x="1109662" y="766762"/>
                <a:chExt cx="1628776" cy="2271712"/>
              </a:xfrm>
            </p:grpSpPr>
            <p:sp>
              <p:nvSpPr>
                <p:cNvPr id="124" name="Freihandform: Form 176">
                  <a:extLst>
                    <a:ext uri="{FF2B5EF4-FFF2-40B4-BE49-F238E27FC236}">
                      <a16:creationId xmlns:a16="http://schemas.microsoft.com/office/drawing/2014/main" id="{68A3DE81-C1DC-1333-9DB0-2243212CD819}"/>
                    </a:ext>
                  </a:extLst>
                </p:cNvPr>
                <p:cNvSpPr/>
                <p:nvPr/>
              </p:nvSpPr>
              <p:spPr>
                <a:xfrm>
                  <a:off x="1657350" y="2033587"/>
                  <a:ext cx="528638" cy="1004887"/>
                </a:xfrm>
                <a:custGeom>
                  <a:avLst/>
                  <a:gdLst>
                    <a:gd name="connsiteX0" fmla="*/ 0 w 528638"/>
                    <a:gd name="connsiteY0" fmla="*/ 971550 h 976312"/>
                    <a:gd name="connsiteX1" fmla="*/ 271463 w 528638"/>
                    <a:gd name="connsiteY1" fmla="*/ 0 h 976312"/>
                    <a:gd name="connsiteX2" fmla="*/ 528638 w 528638"/>
                    <a:gd name="connsiteY2" fmla="*/ 976312 h 976312"/>
                    <a:gd name="connsiteX0" fmla="*/ 0 w 528638"/>
                    <a:gd name="connsiteY0" fmla="*/ 1000125 h 1004887"/>
                    <a:gd name="connsiteX1" fmla="*/ 266700 w 528638"/>
                    <a:gd name="connsiteY1" fmla="*/ 0 h 1004887"/>
                    <a:gd name="connsiteX2" fmla="*/ 528638 w 528638"/>
                    <a:gd name="connsiteY2" fmla="*/ 1004887 h 1004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8638" h="1004887">
                      <a:moveTo>
                        <a:pt x="0" y="1000125"/>
                      </a:moveTo>
                      <a:lnTo>
                        <a:pt x="266700" y="0"/>
                      </a:lnTo>
                      <a:lnTo>
                        <a:pt x="528638" y="1004887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001135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04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ihandform: Form 177">
                  <a:extLst>
                    <a:ext uri="{FF2B5EF4-FFF2-40B4-BE49-F238E27FC236}">
                      <a16:creationId xmlns:a16="http://schemas.microsoft.com/office/drawing/2014/main" id="{1C767E12-EC17-6FCF-BE6C-51B8B2666706}"/>
                    </a:ext>
                  </a:extLst>
                </p:cNvPr>
                <p:cNvSpPr/>
                <p:nvPr/>
              </p:nvSpPr>
              <p:spPr>
                <a:xfrm>
                  <a:off x="1619250" y="1276349"/>
                  <a:ext cx="609600" cy="534289"/>
                </a:xfrm>
                <a:custGeom>
                  <a:avLst/>
                  <a:gdLst>
                    <a:gd name="connsiteX0" fmla="*/ 304800 w 609600"/>
                    <a:gd name="connsiteY0" fmla="*/ 0 h 534290"/>
                    <a:gd name="connsiteX1" fmla="*/ 609600 w 609600"/>
                    <a:gd name="connsiteY1" fmla="*/ 304800 h 534290"/>
                    <a:gd name="connsiteX2" fmla="*/ 520326 w 609600"/>
                    <a:gd name="connsiteY2" fmla="*/ 520326 h 534290"/>
                    <a:gd name="connsiteX3" fmla="*/ 503402 w 609600"/>
                    <a:gd name="connsiteY3" fmla="*/ 534290 h 534290"/>
                    <a:gd name="connsiteX4" fmla="*/ 304800 w 609600"/>
                    <a:gd name="connsiteY4" fmla="*/ 340039 h 534290"/>
                    <a:gd name="connsiteX5" fmla="*/ 106198 w 609600"/>
                    <a:gd name="connsiteY5" fmla="*/ 534289 h 534290"/>
                    <a:gd name="connsiteX6" fmla="*/ 89274 w 609600"/>
                    <a:gd name="connsiteY6" fmla="*/ 520326 h 534290"/>
                    <a:gd name="connsiteX7" fmla="*/ 0 w 609600"/>
                    <a:gd name="connsiteY7" fmla="*/ 304800 h 534290"/>
                    <a:gd name="connsiteX8" fmla="*/ 304800 w 609600"/>
                    <a:gd name="connsiteY8" fmla="*/ 0 h 534290"/>
                    <a:gd name="connsiteX0" fmla="*/ 304800 w 609600"/>
                    <a:gd name="connsiteY0" fmla="*/ 0 h 534290"/>
                    <a:gd name="connsiteX1" fmla="*/ 609600 w 609600"/>
                    <a:gd name="connsiteY1" fmla="*/ 304800 h 534290"/>
                    <a:gd name="connsiteX2" fmla="*/ 520326 w 609600"/>
                    <a:gd name="connsiteY2" fmla="*/ 520326 h 534290"/>
                    <a:gd name="connsiteX3" fmla="*/ 503402 w 609600"/>
                    <a:gd name="connsiteY3" fmla="*/ 534290 h 534290"/>
                    <a:gd name="connsiteX4" fmla="*/ 106198 w 609600"/>
                    <a:gd name="connsiteY4" fmla="*/ 534289 h 534290"/>
                    <a:gd name="connsiteX5" fmla="*/ 89274 w 609600"/>
                    <a:gd name="connsiteY5" fmla="*/ 520326 h 534290"/>
                    <a:gd name="connsiteX6" fmla="*/ 0 w 609600"/>
                    <a:gd name="connsiteY6" fmla="*/ 304800 h 534290"/>
                    <a:gd name="connsiteX7" fmla="*/ 304800 w 609600"/>
                    <a:gd name="connsiteY7" fmla="*/ 0 h 534290"/>
                    <a:gd name="connsiteX0" fmla="*/ 106198 w 609600"/>
                    <a:gd name="connsiteY0" fmla="*/ 534289 h 625730"/>
                    <a:gd name="connsiteX1" fmla="*/ 89274 w 609600"/>
                    <a:gd name="connsiteY1" fmla="*/ 520326 h 625730"/>
                    <a:gd name="connsiteX2" fmla="*/ 0 w 609600"/>
                    <a:gd name="connsiteY2" fmla="*/ 304800 h 625730"/>
                    <a:gd name="connsiteX3" fmla="*/ 304800 w 609600"/>
                    <a:gd name="connsiteY3" fmla="*/ 0 h 625730"/>
                    <a:gd name="connsiteX4" fmla="*/ 609600 w 609600"/>
                    <a:gd name="connsiteY4" fmla="*/ 304800 h 625730"/>
                    <a:gd name="connsiteX5" fmla="*/ 520326 w 609600"/>
                    <a:gd name="connsiteY5" fmla="*/ 520326 h 625730"/>
                    <a:gd name="connsiteX6" fmla="*/ 594842 w 609600"/>
                    <a:gd name="connsiteY6" fmla="*/ 625730 h 625730"/>
                    <a:gd name="connsiteX0" fmla="*/ 106198 w 609600"/>
                    <a:gd name="connsiteY0" fmla="*/ 534289 h 534289"/>
                    <a:gd name="connsiteX1" fmla="*/ 89274 w 609600"/>
                    <a:gd name="connsiteY1" fmla="*/ 520326 h 534289"/>
                    <a:gd name="connsiteX2" fmla="*/ 0 w 609600"/>
                    <a:gd name="connsiteY2" fmla="*/ 304800 h 534289"/>
                    <a:gd name="connsiteX3" fmla="*/ 304800 w 609600"/>
                    <a:gd name="connsiteY3" fmla="*/ 0 h 534289"/>
                    <a:gd name="connsiteX4" fmla="*/ 609600 w 609600"/>
                    <a:gd name="connsiteY4" fmla="*/ 304800 h 534289"/>
                    <a:gd name="connsiteX5" fmla="*/ 520326 w 609600"/>
                    <a:gd name="connsiteY5" fmla="*/ 520326 h 534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600" h="534289">
                      <a:moveTo>
                        <a:pt x="106198" y="534289"/>
                      </a:moveTo>
                      <a:lnTo>
                        <a:pt x="89274" y="520326"/>
                      </a:lnTo>
                      <a:cubicBezTo>
                        <a:pt x="34116" y="465168"/>
                        <a:pt x="0" y="388968"/>
                        <a:pt x="0" y="304800"/>
                      </a:cubicBezTo>
                      <a:cubicBezTo>
                        <a:pt x="0" y="136464"/>
                        <a:pt x="136464" y="0"/>
                        <a:pt x="304800" y="0"/>
                      </a:cubicBezTo>
                      <a:cubicBezTo>
                        <a:pt x="473136" y="0"/>
                        <a:pt x="609600" y="136464"/>
                        <a:pt x="609600" y="304800"/>
                      </a:cubicBezTo>
                      <a:cubicBezTo>
                        <a:pt x="609600" y="388968"/>
                        <a:pt x="575484" y="465168"/>
                        <a:pt x="520326" y="520326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1135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04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ihandform: Form 178">
                  <a:extLst>
                    <a:ext uri="{FF2B5EF4-FFF2-40B4-BE49-F238E27FC236}">
                      <a16:creationId xmlns:a16="http://schemas.microsoft.com/office/drawing/2014/main" id="{3CD7A313-4E24-6A61-EEF7-F9C51B24C041}"/>
                    </a:ext>
                  </a:extLst>
                </p:cNvPr>
                <p:cNvSpPr/>
                <p:nvPr/>
              </p:nvSpPr>
              <p:spPr>
                <a:xfrm>
                  <a:off x="1366837" y="1023937"/>
                  <a:ext cx="1114426" cy="963396"/>
                </a:xfrm>
                <a:custGeom>
                  <a:avLst/>
                  <a:gdLst>
                    <a:gd name="connsiteX0" fmla="*/ 557213 w 1114426"/>
                    <a:gd name="connsiteY0" fmla="*/ 0 h 963396"/>
                    <a:gd name="connsiteX1" fmla="*/ 1114426 w 1114426"/>
                    <a:gd name="connsiteY1" fmla="*/ 557213 h 963396"/>
                    <a:gd name="connsiteX2" fmla="*/ 951222 w 1114426"/>
                    <a:gd name="connsiteY2" fmla="*/ 951222 h 963396"/>
                    <a:gd name="connsiteX3" fmla="*/ 936467 w 1114426"/>
                    <a:gd name="connsiteY3" fmla="*/ 963396 h 963396"/>
                    <a:gd name="connsiteX4" fmla="*/ 557213 w 1114426"/>
                    <a:gd name="connsiteY4" fmla="*/ 592452 h 963396"/>
                    <a:gd name="connsiteX5" fmla="*/ 177959 w 1114426"/>
                    <a:gd name="connsiteY5" fmla="*/ 963396 h 963396"/>
                    <a:gd name="connsiteX6" fmla="*/ 163204 w 1114426"/>
                    <a:gd name="connsiteY6" fmla="*/ 951222 h 963396"/>
                    <a:gd name="connsiteX7" fmla="*/ 0 w 1114426"/>
                    <a:gd name="connsiteY7" fmla="*/ 557213 h 963396"/>
                    <a:gd name="connsiteX8" fmla="*/ 557213 w 1114426"/>
                    <a:gd name="connsiteY8" fmla="*/ 0 h 963396"/>
                    <a:gd name="connsiteX0" fmla="*/ 557213 w 1114426"/>
                    <a:gd name="connsiteY0" fmla="*/ 0 h 963396"/>
                    <a:gd name="connsiteX1" fmla="*/ 1114426 w 1114426"/>
                    <a:gd name="connsiteY1" fmla="*/ 557213 h 963396"/>
                    <a:gd name="connsiteX2" fmla="*/ 951222 w 1114426"/>
                    <a:gd name="connsiteY2" fmla="*/ 951222 h 963396"/>
                    <a:gd name="connsiteX3" fmla="*/ 936467 w 1114426"/>
                    <a:gd name="connsiteY3" fmla="*/ 963396 h 963396"/>
                    <a:gd name="connsiteX4" fmla="*/ 177959 w 1114426"/>
                    <a:gd name="connsiteY4" fmla="*/ 963396 h 963396"/>
                    <a:gd name="connsiteX5" fmla="*/ 163204 w 1114426"/>
                    <a:gd name="connsiteY5" fmla="*/ 951222 h 963396"/>
                    <a:gd name="connsiteX6" fmla="*/ 0 w 1114426"/>
                    <a:gd name="connsiteY6" fmla="*/ 557213 h 963396"/>
                    <a:gd name="connsiteX7" fmla="*/ 557213 w 1114426"/>
                    <a:gd name="connsiteY7" fmla="*/ 0 h 963396"/>
                    <a:gd name="connsiteX0" fmla="*/ 177959 w 1114426"/>
                    <a:gd name="connsiteY0" fmla="*/ 963396 h 1054836"/>
                    <a:gd name="connsiteX1" fmla="*/ 163204 w 1114426"/>
                    <a:gd name="connsiteY1" fmla="*/ 951222 h 1054836"/>
                    <a:gd name="connsiteX2" fmla="*/ 0 w 1114426"/>
                    <a:gd name="connsiteY2" fmla="*/ 557213 h 1054836"/>
                    <a:gd name="connsiteX3" fmla="*/ 557213 w 1114426"/>
                    <a:gd name="connsiteY3" fmla="*/ 0 h 1054836"/>
                    <a:gd name="connsiteX4" fmla="*/ 1114426 w 1114426"/>
                    <a:gd name="connsiteY4" fmla="*/ 557213 h 1054836"/>
                    <a:gd name="connsiteX5" fmla="*/ 951222 w 1114426"/>
                    <a:gd name="connsiteY5" fmla="*/ 951222 h 1054836"/>
                    <a:gd name="connsiteX6" fmla="*/ 1027907 w 1114426"/>
                    <a:gd name="connsiteY6" fmla="*/ 1054836 h 1054836"/>
                    <a:gd name="connsiteX0" fmla="*/ 177959 w 1114426"/>
                    <a:gd name="connsiteY0" fmla="*/ 963396 h 963396"/>
                    <a:gd name="connsiteX1" fmla="*/ 163204 w 1114426"/>
                    <a:gd name="connsiteY1" fmla="*/ 951222 h 963396"/>
                    <a:gd name="connsiteX2" fmla="*/ 0 w 1114426"/>
                    <a:gd name="connsiteY2" fmla="*/ 557213 h 963396"/>
                    <a:gd name="connsiteX3" fmla="*/ 557213 w 1114426"/>
                    <a:gd name="connsiteY3" fmla="*/ 0 h 963396"/>
                    <a:gd name="connsiteX4" fmla="*/ 1114426 w 1114426"/>
                    <a:gd name="connsiteY4" fmla="*/ 557213 h 963396"/>
                    <a:gd name="connsiteX5" fmla="*/ 951222 w 1114426"/>
                    <a:gd name="connsiteY5" fmla="*/ 951222 h 96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4426" h="963396">
                      <a:moveTo>
                        <a:pt x="177959" y="963396"/>
                      </a:moveTo>
                      <a:lnTo>
                        <a:pt x="163204" y="951222"/>
                      </a:lnTo>
                      <a:cubicBezTo>
                        <a:pt x="62368" y="850386"/>
                        <a:pt x="0" y="711083"/>
                        <a:pt x="0" y="557213"/>
                      </a:cubicBezTo>
                      <a:cubicBezTo>
                        <a:pt x="0" y="249473"/>
                        <a:pt x="249473" y="0"/>
                        <a:pt x="557213" y="0"/>
                      </a:cubicBezTo>
                      <a:cubicBezTo>
                        <a:pt x="864953" y="0"/>
                        <a:pt x="1114426" y="249473"/>
                        <a:pt x="1114426" y="557213"/>
                      </a:cubicBezTo>
                      <a:cubicBezTo>
                        <a:pt x="1114426" y="711083"/>
                        <a:pt x="1052058" y="850386"/>
                        <a:pt x="951222" y="951222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1135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04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ihandform: Form 179">
                  <a:extLst>
                    <a:ext uri="{FF2B5EF4-FFF2-40B4-BE49-F238E27FC236}">
                      <a16:creationId xmlns:a16="http://schemas.microsoft.com/office/drawing/2014/main" id="{E800B4F9-DCB2-E80A-2279-2A2DCBA1C1D0}"/>
                    </a:ext>
                  </a:extLst>
                </p:cNvPr>
                <p:cNvSpPr/>
                <p:nvPr/>
              </p:nvSpPr>
              <p:spPr>
                <a:xfrm>
                  <a:off x="1109662" y="766762"/>
                  <a:ext cx="1628776" cy="1400598"/>
                </a:xfrm>
                <a:custGeom>
                  <a:avLst/>
                  <a:gdLst>
                    <a:gd name="connsiteX0" fmla="*/ 814388 w 1628776"/>
                    <a:gd name="connsiteY0" fmla="*/ 0 h 1400598"/>
                    <a:gd name="connsiteX1" fmla="*/ 1628776 w 1628776"/>
                    <a:gd name="connsiteY1" fmla="*/ 814388 h 1400598"/>
                    <a:gd name="connsiteX2" fmla="*/ 1390247 w 1628776"/>
                    <a:gd name="connsiteY2" fmla="*/ 1390247 h 1400598"/>
                    <a:gd name="connsiteX3" fmla="*/ 1377702 w 1628776"/>
                    <a:gd name="connsiteY3" fmla="*/ 1400598 h 1400598"/>
                    <a:gd name="connsiteX4" fmla="*/ 814388 w 1628776"/>
                    <a:gd name="connsiteY4" fmla="*/ 849627 h 1400598"/>
                    <a:gd name="connsiteX5" fmla="*/ 251074 w 1628776"/>
                    <a:gd name="connsiteY5" fmla="*/ 1400598 h 1400598"/>
                    <a:gd name="connsiteX6" fmla="*/ 238529 w 1628776"/>
                    <a:gd name="connsiteY6" fmla="*/ 1390247 h 1400598"/>
                    <a:gd name="connsiteX7" fmla="*/ 0 w 1628776"/>
                    <a:gd name="connsiteY7" fmla="*/ 814388 h 1400598"/>
                    <a:gd name="connsiteX8" fmla="*/ 814388 w 1628776"/>
                    <a:gd name="connsiteY8" fmla="*/ 0 h 1400598"/>
                    <a:gd name="connsiteX0" fmla="*/ 814388 w 1628776"/>
                    <a:gd name="connsiteY0" fmla="*/ 0 h 1400598"/>
                    <a:gd name="connsiteX1" fmla="*/ 1628776 w 1628776"/>
                    <a:gd name="connsiteY1" fmla="*/ 814388 h 1400598"/>
                    <a:gd name="connsiteX2" fmla="*/ 1390247 w 1628776"/>
                    <a:gd name="connsiteY2" fmla="*/ 1390247 h 1400598"/>
                    <a:gd name="connsiteX3" fmla="*/ 1377702 w 1628776"/>
                    <a:gd name="connsiteY3" fmla="*/ 1400598 h 1400598"/>
                    <a:gd name="connsiteX4" fmla="*/ 251074 w 1628776"/>
                    <a:gd name="connsiteY4" fmla="*/ 1400598 h 1400598"/>
                    <a:gd name="connsiteX5" fmla="*/ 238529 w 1628776"/>
                    <a:gd name="connsiteY5" fmla="*/ 1390247 h 1400598"/>
                    <a:gd name="connsiteX6" fmla="*/ 0 w 1628776"/>
                    <a:gd name="connsiteY6" fmla="*/ 814388 h 1400598"/>
                    <a:gd name="connsiteX7" fmla="*/ 814388 w 1628776"/>
                    <a:gd name="connsiteY7" fmla="*/ 0 h 1400598"/>
                    <a:gd name="connsiteX0" fmla="*/ 251074 w 1628776"/>
                    <a:gd name="connsiteY0" fmla="*/ 1400598 h 1492038"/>
                    <a:gd name="connsiteX1" fmla="*/ 238529 w 1628776"/>
                    <a:gd name="connsiteY1" fmla="*/ 1390247 h 1492038"/>
                    <a:gd name="connsiteX2" fmla="*/ 0 w 1628776"/>
                    <a:gd name="connsiteY2" fmla="*/ 814388 h 1492038"/>
                    <a:gd name="connsiteX3" fmla="*/ 814388 w 1628776"/>
                    <a:gd name="connsiteY3" fmla="*/ 0 h 1492038"/>
                    <a:gd name="connsiteX4" fmla="*/ 1628776 w 1628776"/>
                    <a:gd name="connsiteY4" fmla="*/ 814388 h 1492038"/>
                    <a:gd name="connsiteX5" fmla="*/ 1390247 w 1628776"/>
                    <a:gd name="connsiteY5" fmla="*/ 1390247 h 1492038"/>
                    <a:gd name="connsiteX6" fmla="*/ 1469142 w 1628776"/>
                    <a:gd name="connsiteY6" fmla="*/ 1492038 h 1492038"/>
                    <a:gd name="connsiteX0" fmla="*/ 251074 w 1628776"/>
                    <a:gd name="connsiteY0" fmla="*/ 1400598 h 1400598"/>
                    <a:gd name="connsiteX1" fmla="*/ 238529 w 1628776"/>
                    <a:gd name="connsiteY1" fmla="*/ 1390247 h 1400598"/>
                    <a:gd name="connsiteX2" fmla="*/ 0 w 1628776"/>
                    <a:gd name="connsiteY2" fmla="*/ 814388 h 1400598"/>
                    <a:gd name="connsiteX3" fmla="*/ 814388 w 1628776"/>
                    <a:gd name="connsiteY3" fmla="*/ 0 h 1400598"/>
                    <a:gd name="connsiteX4" fmla="*/ 1628776 w 1628776"/>
                    <a:gd name="connsiteY4" fmla="*/ 814388 h 1400598"/>
                    <a:gd name="connsiteX5" fmla="*/ 1390247 w 1628776"/>
                    <a:gd name="connsiteY5" fmla="*/ 1390247 h 1400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8776" h="1400598">
                      <a:moveTo>
                        <a:pt x="251074" y="1400598"/>
                      </a:moveTo>
                      <a:lnTo>
                        <a:pt x="238529" y="1390247"/>
                      </a:lnTo>
                      <a:cubicBezTo>
                        <a:pt x="91154" y="1242872"/>
                        <a:pt x="0" y="1039275"/>
                        <a:pt x="0" y="814388"/>
                      </a:cubicBezTo>
                      <a:cubicBezTo>
                        <a:pt x="0" y="364614"/>
                        <a:pt x="364614" y="0"/>
                        <a:pt x="814388" y="0"/>
                      </a:cubicBezTo>
                      <a:cubicBezTo>
                        <a:pt x="1264162" y="0"/>
                        <a:pt x="1628776" y="364614"/>
                        <a:pt x="1628776" y="814388"/>
                      </a:cubicBezTo>
                      <a:cubicBezTo>
                        <a:pt x="1628776" y="1039275"/>
                        <a:pt x="1537623" y="1242872"/>
                        <a:pt x="1390247" y="1390247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1135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04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Ellipse 180">
                  <a:extLst>
                    <a:ext uri="{FF2B5EF4-FFF2-40B4-BE49-F238E27FC236}">
                      <a16:creationId xmlns:a16="http://schemas.microsoft.com/office/drawing/2014/main" id="{312864DE-C920-ED79-7561-1D19FE69B395}"/>
                    </a:ext>
                  </a:extLst>
                </p:cNvPr>
                <p:cNvSpPr/>
                <p:nvPr/>
              </p:nvSpPr>
              <p:spPr>
                <a:xfrm>
                  <a:off x="1847850" y="1504950"/>
                  <a:ext cx="152400" cy="1524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001135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04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3" name="Textfeld 25">
                <a:extLst>
                  <a:ext uri="{FF2B5EF4-FFF2-40B4-BE49-F238E27FC236}">
                    <a16:creationId xmlns:a16="http://schemas.microsoft.com/office/drawing/2014/main" id="{089841A6-2E74-15B7-AB32-CB56E99A615B}"/>
                  </a:ext>
                </a:extLst>
              </p:cNvPr>
              <p:cNvSpPr txBox="1"/>
              <p:nvPr/>
            </p:nvSpPr>
            <p:spPr>
              <a:xfrm>
                <a:off x="1511784" y="3627924"/>
                <a:ext cx="146336" cy="195292"/>
              </a:xfrm>
              <a:prstGeom prst="rect">
                <a:avLst/>
              </a:prstGeom>
              <a:solidFill>
                <a:srgbClr val="FFFB00">
                  <a:alpha val="0"/>
                </a:srgb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457045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13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Nokia Pure Headline Light"/>
                  </a:rPr>
                  <a:t>  </a:t>
                </a:r>
              </a:p>
            </p:txBody>
          </p:sp>
        </p:grp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0E74B45-ED29-EBFA-CC5A-60D637DF8210}"/>
                </a:ext>
              </a:extLst>
            </p:cNvPr>
            <p:cNvSpPr/>
            <p:nvPr/>
          </p:nvSpPr>
          <p:spPr>
            <a:xfrm>
              <a:off x="5279155" y="2677909"/>
              <a:ext cx="427058" cy="400168"/>
            </a:xfrm>
            <a:prstGeom prst="rect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1981" tIns="71981" rIns="71981" bIns="719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05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kia Pure Text Light"/>
                  <a:ea typeface="Nokia Pure Text Light" panose="020B0403020202020204" pitchFamily="34" charset="0"/>
                  <a:cs typeface="+mn-cs"/>
                </a:rPr>
                <a:t>RU</a:t>
              </a:r>
            </a:p>
          </p:txBody>
        </p:sp>
        <p:grpSp>
          <p:nvGrpSpPr>
            <p:cNvPr id="130" name="Gruppieren 12">
              <a:extLst>
                <a:ext uri="{FF2B5EF4-FFF2-40B4-BE49-F238E27FC236}">
                  <a16:creationId xmlns:a16="http://schemas.microsoft.com/office/drawing/2014/main" id="{19586BC2-FC51-8073-AF74-B07EFE3EF103}"/>
                </a:ext>
              </a:extLst>
            </p:cNvPr>
            <p:cNvGrpSpPr/>
            <p:nvPr/>
          </p:nvGrpSpPr>
          <p:grpSpPr>
            <a:xfrm>
              <a:off x="4987250" y="2669688"/>
              <a:ext cx="283851" cy="389976"/>
              <a:chOff x="1436014" y="3420137"/>
              <a:chExt cx="283925" cy="403079"/>
            </a:xfrm>
          </p:grpSpPr>
          <p:grpSp>
            <p:nvGrpSpPr>
              <p:cNvPr id="131" name="Gruppieren 175">
                <a:extLst>
                  <a:ext uri="{FF2B5EF4-FFF2-40B4-BE49-F238E27FC236}">
                    <a16:creationId xmlns:a16="http://schemas.microsoft.com/office/drawing/2014/main" id="{6110A2F5-D6BB-A936-4C76-C8872CA451C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36014" y="3420137"/>
                <a:ext cx="283925" cy="396000"/>
                <a:chOff x="1109662" y="766762"/>
                <a:chExt cx="1628776" cy="2271712"/>
              </a:xfrm>
            </p:grpSpPr>
            <p:sp>
              <p:nvSpPr>
                <p:cNvPr id="133" name="Freihandform: Form 176">
                  <a:extLst>
                    <a:ext uri="{FF2B5EF4-FFF2-40B4-BE49-F238E27FC236}">
                      <a16:creationId xmlns:a16="http://schemas.microsoft.com/office/drawing/2014/main" id="{8ECFCE55-FE00-C470-F544-CA56073F0E7D}"/>
                    </a:ext>
                  </a:extLst>
                </p:cNvPr>
                <p:cNvSpPr/>
                <p:nvPr/>
              </p:nvSpPr>
              <p:spPr>
                <a:xfrm>
                  <a:off x="1657350" y="2033587"/>
                  <a:ext cx="528638" cy="1004887"/>
                </a:xfrm>
                <a:custGeom>
                  <a:avLst/>
                  <a:gdLst>
                    <a:gd name="connsiteX0" fmla="*/ 0 w 528638"/>
                    <a:gd name="connsiteY0" fmla="*/ 971550 h 976312"/>
                    <a:gd name="connsiteX1" fmla="*/ 271463 w 528638"/>
                    <a:gd name="connsiteY1" fmla="*/ 0 h 976312"/>
                    <a:gd name="connsiteX2" fmla="*/ 528638 w 528638"/>
                    <a:gd name="connsiteY2" fmla="*/ 976312 h 976312"/>
                    <a:gd name="connsiteX0" fmla="*/ 0 w 528638"/>
                    <a:gd name="connsiteY0" fmla="*/ 1000125 h 1004887"/>
                    <a:gd name="connsiteX1" fmla="*/ 266700 w 528638"/>
                    <a:gd name="connsiteY1" fmla="*/ 0 h 1004887"/>
                    <a:gd name="connsiteX2" fmla="*/ 528638 w 528638"/>
                    <a:gd name="connsiteY2" fmla="*/ 1004887 h 1004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8638" h="1004887">
                      <a:moveTo>
                        <a:pt x="0" y="1000125"/>
                      </a:moveTo>
                      <a:lnTo>
                        <a:pt x="266700" y="0"/>
                      </a:lnTo>
                      <a:lnTo>
                        <a:pt x="528638" y="1004887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001135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04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ihandform: Form 177">
                  <a:extLst>
                    <a:ext uri="{FF2B5EF4-FFF2-40B4-BE49-F238E27FC236}">
                      <a16:creationId xmlns:a16="http://schemas.microsoft.com/office/drawing/2014/main" id="{ABB0B1D8-E344-2853-9AF5-A4A796EDFE25}"/>
                    </a:ext>
                  </a:extLst>
                </p:cNvPr>
                <p:cNvSpPr/>
                <p:nvPr/>
              </p:nvSpPr>
              <p:spPr>
                <a:xfrm>
                  <a:off x="1619250" y="1276349"/>
                  <a:ext cx="609600" cy="534289"/>
                </a:xfrm>
                <a:custGeom>
                  <a:avLst/>
                  <a:gdLst>
                    <a:gd name="connsiteX0" fmla="*/ 304800 w 609600"/>
                    <a:gd name="connsiteY0" fmla="*/ 0 h 534290"/>
                    <a:gd name="connsiteX1" fmla="*/ 609600 w 609600"/>
                    <a:gd name="connsiteY1" fmla="*/ 304800 h 534290"/>
                    <a:gd name="connsiteX2" fmla="*/ 520326 w 609600"/>
                    <a:gd name="connsiteY2" fmla="*/ 520326 h 534290"/>
                    <a:gd name="connsiteX3" fmla="*/ 503402 w 609600"/>
                    <a:gd name="connsiteY3" fmla="*/ 534290 h 534290"/>
                    <a:gd name="connsiteX4" fmla="*/ 304800 w 609600"/>
                    <a:gd name="connsiteY4" fmla="*/ 340039 h 534290"/>
                    <a:gd name="connsiteX5" fmla="*/ 106198 w 609600"/>
                    <a:gd name="connsiteY5" fmla="*/ 534289 h 534290"/>
                    <a:gd name="connsiteX6" fmla="*/ 89274 w 609600"/>
                    <a:gd name="connsiteY6" fmla="*/ 520326 h 534290"/>
                    <a:gd name="connsiteX7" fmla="*/ 0 w 609600"/>
                    <a:gd name="connsiteY7" fmla="*/ 304800 h 534290"/>
                    <a:gd name="connsiteX8" fmla="*/ 304800 w 609600"/>
                    <a:gd name="connsiteY8" fmla="*/ 0 h 534290"/>
                    <a:gd name="connsiteX0" fmla="*/ 304800 w 609600"/>
                    <a:gd name="connsiteY0" fmla="*/ 0 h 534290"/>
                    <a:gd name="connsiteX1" fmla="*/ 609600 w 609600"/>
                    <a:gd name="connsiteY1" fmla="*/ 304800 h 534290"/>
                    <a:gd name="connsiteX2" fmla="*/ 520326 w 609600"/>
                    <a:gd name="connsiteY2" fmla="*/ 520326 h 534290"/>
                    <a:gd name="connsiteX3" fmla="*/ 503402 w 609600"/>
                    <a:gd name="connsiteY3" fmla="*/ 534290 h 534290"/>
                    <a:gd name="connsiteX4" fmla="*/ 106198 w 609600"/>
                    <a:gd name="connsiteY4" fmla="*/ 534289 h 534290"/>
                    <a:gd name="connsiteX5" fmla="*/ 89274 w 609600"/>
                    <a:gd name="connsiteY5" fmla="*/ 520326 h 534290"/>
                    <a:gd name="connsiteX6" fmla="*/ 0 w 609600"/>
                    <a:gd name="connsiteY6" fmla="*/ 304800 h 534290"/>
                    <a:gd name="connsiteX7" fmla="*/ 304800 w 609600"/>
                    <a:gd name="connsiteY7" fmla="*/ 0 h 534290"/>
                    <a:gd name="connsiteX0" fmla="*/ 106198 w 609600"/>
                    <a:gd name="connsiteY0" fmla="*/ 534289 h 625730"/>
                    <a:gd name="connsiteX1" fmla="*/ 89274 w 609600"/>
                    <a:gd name="connsiteY1" fmla="*/ 520326 h 625730"/>
                    <a:gd name="connsiteX2" fmla="*/ 0 w 609600"/>
                    <a:gd name="connsiteY2" fmla="*/ 304800 h 625730"/>
                    <a:gd name="connsiteX3" fmla="*/ 304800 w 609600"/>
                    <a:gd name="connsiteY3" fmla="*/ 0 h 625730"/>
                    <a:gd name="connsiteX4" fmla="*/ 609600 w 609600"/>
                    <a:gd name="connsiteY4" fmla="*/ 304800 h 625730"/>
                    <a:gd name="connsiteX5" fmla="*/ 520326 w 609600"/>
                    <a:gd name="connsiteY5" fmla="*/ 520326 h 625730"/>
                    <a:gd name="connsiteX6" fmla="*/ 594842 w 609600"/>
                    <a:gd name="connsiteY6" fmla="*/ 625730 h 625730"/>
                    <a:gd name="connsiteX0" fmla="*/ 106198 w 609600"/>
                    <a:gd name="connsiteY0" fmla="*/ 534289 h 534289"/>
                    <a:gd name="connsiteX1" fmla="*/ 89274 w 609600"/>
                    <a:gd name="connsiteY1" fmla="*/ 520326 h 534289"/>
                    <a:gd name="connsiteX2" fmla="*/ 0 w 609600"/>
                    <a:gd name="connsiteY2" fmla="*/ 304800 h 534289"/>
                    <a:gd name="connsiteX3" fmla="*/ 304800 w 609600"/>
                    <a:gd name="connsiteY3" fmla="*/ 0 h 534289"/>
                    <a:gd name="connsiteX4" fmla="*/ 609600 w 609600"/>
                    <a:gd name="connsiteY4" fmla="*/ 304800 h 534289"/>
                    <a:gd name="connsiteX5" fmla="*/ 520326 w 609600"/>
                    <a:gd name="connsiteY5" fmla="*/ 520326 h 534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600" h="534289">
                      <a:moveTo>
                        <a:pt x="106198" y="534289"/>
                      </a:moveTo>
                      <a:lnTo>
                        <a:pt x="89274" y="520326"/>
                      </a:lnTo>
                      <a:cubicBezTo>
                        <a:pt x="34116" y="465168"/>
                        <a:pt x="0" y="388968"/>
                        <a:pt x="0" y="304800"/>
                      </a:cubicBezTo>
                      <a:cubicBezTo>
                        <a:pt x="0" y="136464"/>
                        <a:pt x="136464" y="0"/>
                        <a:pt x="304800" y="0"/>
                      </a:cubicBezTo>
                      <a:cubicBezTo>
                        <a:pt x="473136" y="0"/>
                        <a:pt x="609600" y="136464"/>
                        <a:pt x="609600" y="304800"/>
                      </a:cubicBezTo>
                      <a:cubicBezTo>
                        <a:pt x="609600" y="388968"/>
                        <a:pt x="575484" y="465168"/>
                        <a:pt x="520326" y="520326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1135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04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ihandform: Form 178">
                  <a:extLst>
                    <a:ext uri="{FF2B5EF4-FFF2-40B4-BE49-F238E27FC236}">
                      <a16:creationId xmlns:a16="http://schemas.microsoft.com/office/drawing/2014/main" id="{DE77A2D2-0C25-B791-85AF-247B90D01B54}"/>
                    </a:ext>
                  </a:extLst>
                </p:cNvPr>
                <p:cNvSpPr/>
                <p:nvPr/>
              </p:nvSpPr>
              <p:spPr>
                <a:xfrm>
                  <a:off x="1366837" y="1023937"/>
                  <a:ext cx="1114426" cy="963396"/>
                </a:xfrm>
                <a:custGeom>
                  <a:avLst/>
                  <a:gdLst>
                    <a:gd name="connsiteX0" fmla="*/ 557213 w 1114426"/>
                    <a:gd name="connsiteY0" fmla="*/ 0 h 963396"/>
                    <a:gd name="connsiteX1" fmla="*/ 1114426 w 1114426"/>
                    <a:gd name="connsiteY1" fmla="*/ 557213 h 963396"/>
                    <a:gd name="connsiteX2" fmla="*/ 951222 w 1114426"/>
                    <a:gd name="connsiteY2" fmla="*/ 951222 h 963396"/>
                    <a:gd name="connsiteX3" fmla="*/ 936467 w 1114426"/>
                    <a:gd name="connsiteY3" fmla="*/ 963396 h 963396"/>
                    <a:gd name="connsiteX4" fmla="*/ 557213 w 1114426"/>
                    <a:gd name="connsiteY4" fmla="*/ 592452 h 963396"/>
                    <a:gd name="connsiteX5" fmla="*/ 177959 w 1114426"/>
                    <a:gd name="connsiteY5" fmla="*/ 963396 h 963396"/>
                    <a:gd name="connsiteX6" fmla="*/ 163204 w 1114426"/>
                    <a:gd name="connsiteY6" fmla="*/ 951222 h 963396"/>
                    <a:gd name="connsiteX7" fmla="*/ 0 w 1114426"/>
                    <a:gd name="connsiteY7" fmla="*/ 557213 h 963396"/>
                    <a:gd name="connsiteX8" fmla="*/ 557213 w 1114426"/>
                    <a:gd name="connsiteY8" fmla="*/ 0 h 963396"/>
                    <a:gd name="connsiteX0" fmla="*/ 557213 w 1114426"/>
                    <a:gd name="connsiteY0" fmla="*/ 0 h 963396"/>
                    <a:gd name="connsiteX1" fmla="*/ 1114426 w 1114426"/>
                    <a:gd name="connsiteY1" fmla="*/ 557213 h 963396"/>
                    <a:gd name="connsiteX2" fmla="*/ 951222 w 1114426"/>
                    <a:gd name="connsiteY2" fmla="*/ 951222 h 963396"/>
                    <a:gd name="connsiteX3" fmla="*/ 936467 w 1114426"/>
                    <a:gd name="connsiteY3" fmla="*/ 963396 h 963396"/>
                    <a:gd name="connsiteX4" fmla="*/ 177959 w 1114426"/>
                    <a:gd name="connsiteY4" fmla="*/ 963396 h 963396"/>
                    <a:gd name="connsiteX5" fmla="*/ 163204 w 1114426"/>
                    <a:gd name="connsiteY5" fmla="*/ 951222 h 963396"/>
                    <a:gd name="connsiteX6" fmla="*/ 0 w 1114426"/>
                    <a:gd name="connsiteY6" fmla="*/ 557213 h 963396"/>
                    <a:gd name="connsiteX7" fmla="*/ 557213 w 1114426"/>
                    <a:gd name="connsiteY7" fmla="*/ 0 h 963396"/>
                    <a:gd name="connsiteX0" fmla="*/ 177959 w 1114426"/>
                    <a:gd name="connsiteY0" fmla="*/ 963396 h 1054836"/>
                    <a:gd name="connsiteX1" fmla="*/ 163204 w 1114426"/>
                    <a:gd name="connsiteY1" fmla="*/ 951222 h 1054836"/>
                    <a:gd name="connsiteX2" fmla="*/ 0 w 1114426"/>
                    <a:gd name="connsiteY2" fmla="*/ 557213 h 1054836"/>
                    <a:gd name="connsiteX3" fmla="*/ 557213 w 1114426"/>
                    <a:gd name="connsiteY3" fmla="*/ 0 h 1054836"/>
                    <a:gd name="connsiteX4" fmla="*/ 1114426 w 1114426"/>
                    <a:gd name="connsiteY4" fmla="*/ 557213 h 1054836"/>
                    <a:gd name="connsiteX5" fmla="*/ 951222 w 1114426"/>
                    <a:gd name="connsiteY5" fmla="*/ 951222 h 1054836"/>
                    <a:gd name="connsiteX6" fmla="*/ 1027907 w 1114426"/>
                    <a:gd name="connsiteY6" fmla="*/ 1054836 h 1054836"/>
                    <a:gd name="connsiteX0" fmla="*/ 177959 w 1114426"/>
                    <a:gd name="connsiteY0" fmla="*/ 963396 h 963396"/>
                    <a:gd name="connsiteX1" fmla="*/ 163204 w 1114426"/>
                    <a:gd name="connsiteY1" fmla="*/ 951222 h 963396"/>
                    <a:gd name="connsiteX2" fmla="*/ 0 w 1114426"/>
                    <a:gd name="connsiteY2" fmla="*/ 557213 h 963396"/>
                    <a:gd name="connsiteX3" fmla="*/ 557213 w 1114426"/>
                    <a:gd name="connsiteY3" fmla="*/ 0 h 963396"/>
                    <a:gd name="connsiteX4" fmla="*/ 1114426 w 1114426"/>
                    <a:gd name="connsiteY4" fmla="*/ 557213 h 963396"/>
                    <a:gd name="connsiteX5" fmla="*/ 951222 w 1114426"/>
                    <a:gd name="connsiteY5" fmla="*/ 951222 h 96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4426" h="963396">
                      <a:moveTo>
                        <a:pt x="177959" y="963396"/>
                      </a:moveTo>
                      <a:lnTo>
                        <a:pt x="163204" y="951222"/>
                      </a:lnTo>
                      <a:cubicBezTo>
                        <a:pt x="62368" y="850386"/>
                        <a:pt x="0" y="711083"/>
                        <a:pt x="0" y="557213"/>
                      </a:cubicBezTo>
                      <a:cubicBezTo>
                        <a:pt x="0" y="249473"/>
                        <a:pt x="249473" y="0"/>
                        <a:pt x="557213" y="0"/>
                      </a:cubicBezTo>
                      <a:cubicBezTo>
                        <a:pt x="864953" y="0"/>
                        <a:pt x="1114426" y="249473"/>
                        <a:pt x="1114426" y="557213"/>
                      </a:cubicBezTo>
                      <a:cubicBezTo>
                        <a:pt x="1114426" y="711083"/>
                        <a:pt x="1052058" y="850386"/>
                        <a:pt x="951222" y="951222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1135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04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ihandform: Form 179">
                  <a:extLst>
                    <a:ext uri="{FF2B5EF4-FFF2-40B4-BE49-F238E27FC236}">
                      <a16:creationId xmlns:a16="http://schemas.microsoft.com/office/drawing/2014/main" id="{B2AA3B0A-D7F2-8A05-660B-26591493D94D}"/>
                    </a:ext>
                  </a:extLst>
                </p:cNvPr>
                <p:cNvSpPr/>
                <p:nvPr/>
              </p:nvSpPr>
              <p:spPr>
                <a:xfrm>
                  <a:off x="1109662" y="766762"/>
                  <a:ext cx="1628776" cy="1400598"/>
                </a:xfrm>
                <a:custGeom>
                  <a:avLst/>
                  <a:gdLst>
                    <a:gd name="connsiteX0" fmla="*/ 814388 w 1628776"/>
                    <a:gd name="connsiteY0" fmla="*/ 0 h 1400598"/>
                    <a:gd name="connsiteX1" fmla="*/ 1628776 w 1628776"/>
                    <a:gd name="connsiteY1" fmla="*/ 814388 h 1400598"/>
                    <a:gd name="connsiteX2" fmla="*/ 1390247 w 1628776"/>
                    <a:gd name="connsiteY2" fmla="*/ 1390247 h 1400598"/>
                    <a:gd name="connsiteX3" fmla="*/ 1377702 w 1628776"/>
                    <a:gd name="connsiteY3" fmla="*/ 1400598 h 1400598"/>
                    <a:gd name="connsiteX4" fmla="*/ 814388 w 1628776"/>
                    <a:gd name="connsiteY4" fmla="*/ 849627 h 1400598"/>
                    <a:gd name="connsiteX5" fmla="*/ 251074 w 1628776"/>
                    <a:gd name="connsiteY5" fmla="*/ 1400598 h 1400598"/>
                    <a:gd name="connsiteX6" fmla="*/ 238529 w 1628776"/>
                    <a:gd name="connsiteY6" fmla="*/ 1390247 h 1400598"/>
                    <a:gd name="connsiteX7" fmla="*/ 0 w 1628776"/>
                    <a:gd name="connsiteY7" fmla="*/ 814388 h 1400598"/>
                    <a:gd name="connsiteX8" fmla="*/ 814388 w 1628776"/>
                    <a:gd name="connsiteY8" fmla="*/ 0 h 1400598"/>
                    <a:gd name="connsiteX0" fmla="*/ 814388 w 1628776"/>
                    <a:gd name="connsiteY0" fmla="*/ 0 h 1400598"/>
                    <a:gd name="connsiteX1" fmla="*/ 1628776 w 1628776"/>
                    <a:gd name="connsiteY1" fmla="*/ 814388 h 1400598"/>
                    <a:gd name="connsiteX2" fmla="*/ 1390247 w 1628776"/>
                    <a:gd name="connsiteY2" fmla="*/ 1390247 h 1400598"/>
                    <a:gd name="connsiteX3" fmla="*/ 1377702 w 1628776"/>
                    <a:gd name="connsiteY3" fmla="*/ 1400598 h 1400598"/>
                    <a:gd name="connsiteX4" fmla="*/ 251074 w 1628776"/>
                    <a:gd name="connsiteY4" fmla="*/ 1400598 h 1400598"/>
                    <a:gd name="connsiteX5" fmla="*/ 238529 w 1628776"/>
                    <a:gd name="connsiteY5" fmla="*/ 1390247 h 1400598"/>
                    <a:gd name="connsiteX6" fmla="*/ 0 w 1628776"/>
                    <a:gd name="connsiteY6" fmla="*/ 814388 h 1400598"/>
                    <a:gd name="connsiteX7" fmla="*/ 814388 w 1628776"/>
                    <a:gd name="connsiteY7" fmla="*/ 0 h 1400598"/>
                    <a:gd name="connsiteX0" fmla="*/ 251074 w 1628776"/>
                    <a:gd name="connsiteY0" fmla="*/ 1400598 h 1492038"/>
                    <a:gd name="connsiteX1" fmla="*/ 238529 w 1628776"/>
                    <a:gd name="connsiteY1" fmla="*/ 1390247 h 1492038"/>
                    <a:gd name="connsiteX2" fmla="*/ 0 w 1628776"/>
                    <a:gd name="connsiteY2" fmla="*/ 814388 h 1492038"/>
                    <a:gd name="connsiteX3" fmla="*/ 814388 w 1628776"/>
                    <a:gd name="connsiteY3" fmla="*/ 0 h 1492038"/>
                    <a:gd name="connsiteX4" fmla="*/ 1628776 w 1628776"/>
                    <a:gd name="connsiteY4" fmla="*/ 814388 h 1492038"/>
                    <a:gd name="connsiteX5" fmla="*/ 1390247 w 1628776"/>
                    <a:gd name="connsiteY5" fmla="*/ 1390247 h 1492038"/>
                    <a:gd name="connsiteX6" fmla="*/ 1469142 w 1628776"/>
                    <a:gd name="connsiteY6" fmla="*/ 1492038 h 1492038"/>
                    <a:gd name="connsiteX0" fmla="*/ 251074 w 1628776"/>
                    <a:gd name="connsiteY0" fmla="*/ 1400598 h 1400598"/>
                    <a:gd name="connsiteX1" fmla="*/ 238529 w 1628776"/>
                    <a:gd name="connsiteY1" fmla="*/ 1390247 h 1400598"/>
                    <a:gd name="connsiteX2" fmla="*/ 0 w 1628776"/>
                    <a:gd name="connsiteY2" fmla="*/ 814388 h 1400598"/>
                    <a:gd name="connsiteX3" fmla="*/ 814388 w 1628776"/>
                    <a:gd name="connsiteY3" fmla="*/ 0 h 1400598"/>
                    <a:gd name="connsiteX4" fmla="*/ 1628776 w 1628776"/>
                    <a:gd name="connsiteY4" fmla="*/ 814388 h 1400598"/>
                    <a:gd name="connsiteX5" fmla="*/ 1390247 w 1628776"/>
                    <a:gd name="connsiteY5" fmla="*/ 1390247 h 1400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8776" h="1400598">
                      <a:moveTo>
                        <a:pt x="251074" y="1400598"/>
                      </a:moveTo>
                      <a:lnTo>
                        <a:pt x="238529" y="1390247"/>
                      </a:lnTo>
                      <a:cubicBezTo>
                        <a:pt x="91154" y="1242872"/>
                        <a:pt x="0" y="1039275"/>
                        <a:pt x="0" y="814388"/>
                      </a:cubicBezTo>
                      <a:cubicBezTo>
                        <a:pt x="0" y="364614"/>
                        <a:pt x="364614" y="0"/>
                        <a:pt x="814388" y="0"/>
                      </a:cubicBezTo>
                      <a:cubicBezTo>
                        <a:pt x="1264162" y="0"/>
                        <a:pt x="1628776" y="364614"/>
                        <a:pt x="1628776" y="814388"/>
                      </a:cubicBezTo>
                      <a:cubicBezTo>
                        <a:pt x="1628776" y="1039275"/>
                        <a:pt x="1537623" y="1242872"/>
                        <a:pt x="1390247" y="1390247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001135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04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Ellipse 180">
                  <a:extLst>
                    <a:ext uri="{FF2B5EF4-FFF2-40B4-BE49-F238E27FC236}">
                      <a16:creationId xmlns:a16="http://schemas.microsoft.com/office/drawing/2014/main" id="{DA8FD2D8-CDD0-FAF8-FCAD-B8A96997FB0C}"/>
                    </a:ext>
                  </a:extLst>
                </p:cNvPr>
                <p:cNvSpPr/>
                <p:nvPr/>
              </p:nvSpPr>
              <p:spPr>
                <a:xfrm>
                  <a:off x="1847850" y="1504950"/>
                  <a:ext cx="152400" cy="1524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001135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71981" tIns="71981" rIns="71981" bIns="7198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457045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2" name="Textfeld 25">
                <a:extLst>
                  <a:ext uri="{FF2B5EF4-FFF2-40B4-BE49-F238E27FC236}">
                    <a16:creationId xmlns:a16="http://schemas.microsoft.com/office/drawing/2014/main" id="{1EB5F230-A9BF-0DF9-6846-0A687F26D4D8}"/>
                  </a:ext>
                </a:extLst>
              </p:cNvPr>
              <p:cNvSpPr txBox="1"/>
              <p:nvPr/>
            </p:nvSpPr>
            <p:spPr>
              <a:xfrm>
                <a:off x="1511784" y="3627924"/>
                <a:ext cx="146336" cy="195292"/>
              </a:xfrm>
              <a:prstGeom prst="rect">
                <a:avLst/>
              </a:prstGeom>
              <a:solidFill>
                <a:srgbClr val="FFFB00">
                  <a:alpha val="0"/>
                </a:srgb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457045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13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Nokia Pure Headline Light"/>
                  </a:rPr>
                  <a:t>  </a:t>
                </a:r>
              </a:p>
            </p:txBody>
          </p:sp>
        </p:grp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1D0E696-F79E-FDF2-F04D-53A4D4940DE6}"/>
                </a:ext>
              </a:extLst>
            </p:cNvPr>
            <p:cNvSpPr/>
            <p:nvPr/>
          </p:nvSpPr>
          <p:spPr>
            <a:xfrm>
              <a:off x="6322655" y="2368717"/>
              <a:ext cx="421506" cy="384734"/>
            </a:xfrm>
            <a:prstGeom prst="rect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1981" tIns="71981" rIns="71981" bIns="719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05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okia Pure Text Light"/>
                  <a:ea typeface="Nokia Pure Text Light" panose="020B0403020202020204" pitchFamily="34" charset="0"/>
                  <a:cs typeface="+mn-cs"/>
                </a:rPr>
                <a:t>DU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Nokia Pure Text Light" panose="020B0403020202020204" pitchFamily="34" charset="0"/>
                <a:cs typeface="+mn-cs"/>
              </a:endParaRPr>
            </a:p>
          </p:txBody>
        </p: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BAB6899A-3374-7D61-3033-48C8AE27D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976" y="321859"/>
              <a:ext cx="342276" cy="341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17D76E3-E33D-8366-A468-FFB6BFB73BBC}"/>
                </a:ext>
              </a:extLst>
            </p:cNvPr>
            <p:cNvCxnSpPr>
              <a:stCxn id="94" idx="1"/>
              <a:endCxn id="92" idx="3"/>
            </p:cNvCxnSpPr>
            <p:nvPr/>
          </p:nvCxnSpPr>
          <p:spPr>
            <a:xfrm flipH="1" flipV="1">
              <a:off x="5706213" y="1280910"/>
              <a:ext cx="647706" cy="298062"/>
            </a:xfrm>
            <a:prstGeom prst="line">
              <a:avLst/>
            </a:prstGeom>
            <a:noFill/>
            <a:ln w="6350" cap="flat" cmpd="sng" algn="ctr">
              <a:solidFill>
                <a:srgbClr val="4D5766"/>
              </a:solidFill>
              <a:prstDash val="solid"/>
            </a:ln>
            <a:effectLst/>
          </p:spPr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FA69D946-6E5B-0358-4C3F-437B4CD3D056}"/>
                </a:ext>
              </a:extLst>
            </p:cNvPr>
            <p:cNvCxnSpPr>
              <a:cxnSpLocks/>
              <a:stCxn id="160" idx="1"/>
              <a:endCxn id="111" idx="3"/>
            </p:cNvCxnSpPr>
            <p:nvPr/>
          </p:nvCxnSpPr>
          <p:spPr>
            <a:xfrm flipH="1">
              <a:off x="5706213" y="1605548"/>
              <a:ext cx="657039" cy="183648"/>
            </a:xfrm>
            <a:prstGeom prst="line">
              <a:avLst/>
            </a:prstGeom>
            <a:noFill/>
            <a:ln w="6350" cap="flat" cmpd="sng" algn="ctr">
              <a:solidFill>
                <a:srgbClr val="4D5766"/>
              </a:solidFill>
              <a:prstDash val="solid"/>
            </a:ln>
            <a:effectLst/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9EFD2C8-1266-7777-B52A-D7922695EE24}"/>
                </a:ext>
              </a:extLst>
            </p:cNvPr>
            <p:cNvCxnSpPr>
              <a:cxnSpLocks/>
              <a:stCxn id="138" idx="1"/>
              <a:endCxn id="120" idx="3"/>
            </p:cNvCxnSpPr>
            <p:nvPr/>
          </p:nvCxnSpPr>
          <p:spPr>
            <a:xfrm flipH="1" flipV="1">
              <a:off x="5706213" y="2358657"/>
              <a:ext cx="616442" cy="202427"/>
            </a:xfrm>
            <a:prstGeom prst="line">
              <a:avLst/>
            </a:prstGeom>
            <a:noFill/>
            <a:ln w="6350" cap="flat" cmpd="sng" algn="ctr">
              <a:solidFill>
                <a:srgbClr val="4D5766"/>
              </a:solidFill>
              <a:prstDash val="solid"/>
            </a:ln>
            <a:effectLst/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725784F4-F911-8FDF-671E-E58217DF7837}"/>
                </a:ext>
              </a:extLst>
            </p:cNvPr>
            <p:cNvCxnSpPr>
              <a:cxnSpLocks/>
              <a:stCxn id="138" idx="1"/>
              <a:endCxn id="129" idx="3"/>
            </p:cNvCxnSpPr>
            <p:nvPr/>
          </p:nvCxnSpPr>
          <p:spPr>
            <a:xfrm flipH="1">
              <a:off x="5706213" y="2561084"/>
              <a:ext cx="616442" cy="316909"/>
            </a:xfrm>
            <a:prstGeom prst="line">
              <a:avLst/>
            </a:prstGeom>
            <a:noFill/>
            <a:ln w="6350" cap="flat" cmpd="sng" algn="ctr">
              <a:solidFill>
                <a:srgbClr val="4D5766"/>
              </a:solidFill>
              <a:prstDash val="solid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125C53C2-9161-5887-23BC-93922E279F6A}"/>
                </a:ext>
              </a:extLst>
            </p:cNvPr>
            <p:cNvCxnSpPr>
              <a:cxnSpLocks/>
              <a:stCxn id="93" idx="1"/>
              <a:endCxn id="94" idx="3"/>
            </p:cNvCxnSpPr>
            <p:nvPr/>
          </p:nvCxnSpPr>
          <p:spPr>
            <a:xfrm flipH="1" flipV="1">
              <a:off x="6775425" y="1578972"/>
              <a:ext cx="544800" cy="502954"/>
            </a:xfrm>
            <a:prstGeom prst="line">
              <a:avLst/>
            </a:prstGeom>
            <a:noFill/>
            <a:ln w="6350" cap="flat" cmpd="sng" algn="ctr">
              <a:solidFill>
                <a:srgbClr val="4D5766"/>
              </a:solidFill>
              <a:prstDash val="solid"/>
            </a:ln>
            <a:effec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03B4DB0D-F4DD-8F66-F124-08D8253D8378}"/>
                </a:ext>
              </a:extLst>
            </p:cNvPr>
            <p:cNvCxnSpPr>
              <a:cxnSpLocks/>
              <a:stCxn id="93" idx="1"/>
              <a:endCxn id="138" idx="3"/>
            </p:cNvCxnSpPr>
            <p:nvPr/>
          </p:nvCxnSpPr>
          <p:spPr>
            <a:xfrm flipH="1">
              <a:off x="6744161" y="2081926"/>
              <a:ext cx="576064" cy="479158"/>
            </a:xfrm>
            <a:prstGeom prst="line">
              <a:avLst/>
            </a:prstGeom>
            <a:noFill/>
            <a:ln w="6350" cap="flat" cmpd="sng" algn="ctr">
              <a:solidFill>
                <a:srgbClr val="4D5766"/>
              </a:solidFill>
              <a:prstDash val="solid"/>
            </a:ln>
            <a:effectLst/>
          </p:spPr>
        </p:cxnSp>
        <p:sp>
          <p:nvSpPr>
            <p:cNvPr id="146" name="Left Brace 145">
              <a:extLst>
                <a:ext uri="{FF2B5EF4-FFF2-40B4-BE49-F238E27FC236}">
                  <a16:creationId xmlns:a16="http://schemas.microsoft.com/office/drawing/2014/main" id="{9951A8E8-0077-E5DC-C1DE-6F800E853892}"/>
                </a:ext>
              </a:extLst>
            </p:cNvPr>
            <p:cNvSpPr/>
            <p:nvPr/>
          </p:nvSpPr>
          <p:spPr>
            <a:xfrm rot="16200000" flipH="1">
              <a:off x="6980653" y="-1059711"/>
              <a:ext cx="202264" cy="3787414"/>
            </a:xfrm>
            <a:prstGeom prst="leftBrace">
              <a:avLst>
                <a:gd name="adj1" fmla="val 58233"/>
                <a:gd name="adj2" fmla="val 50000"/>
              </a:avLst>
            </a:prstGeom>
            <a:noFill/>
            <a:ln w="6350" cap="flat" cmpd="sng" algn="ctr">
              <a:solidFill>
                <a:srgbClr val="001135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41E407FC-67F2-3954-F6EA-EB8F3FD80A7E}"/>
                </a:ext>
              </a:extLst>
            </p:cNvPr>
            <p:cNvSpPr/>
            <p:nvPr/>
          </p:nvSpPr>
          <p:spPr>
            <a:xfrm>
              <a:off x="4511709" y="941495"/>
              <a:ext cx="1368128" cy="2425387"/>
            </a:xfrm>
            <a:prstGeom prst="roundRect">
              <a:avLst/>
            </a:prstGeom>
            <a:noFill/>
            <a:ln w="9525" cap="flat" cmpd="sng" algn="ctr">
              <a:solidFill>
                <a:srgbClr val="124191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189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8" name="Left Brace 147">
              <a:extLst>
                <a:ext uri="{FF2B5EF4-FFF2-40B4-BE49-F238E27FC236}">
                  <a16:creationId xmlns:a16="http://schemas.microsoft.com/office/drawing/2014/main" id="{377B9DAE-B282-5C2C-6F56-29E7D51A2816}"/>
                </a:ext>
              </a:extLst>
            </p:cNvPr>
            <p:cNvSpPr/>
            <p:nvPr/>
          </p:nvSpPr>
          <p:spPr>
            <a:xfrm rot="16200000">
              <a:off x="5922399" y="2435140"/>
              <a:ext cx="192085" cy="1655402"/>
            </a:xfrm>
            <a:prstGeom prst="leftBrace">
              <a:avLst>
                <a:gd name="adj1" fmla="val 58233"/>
                <a:gd name="adj2" fmla="val 50000"/>
              </a:avLst>
            </a:prstGeom>
            <a:noFill/>
            <a:ln w="6350" cap="flat" cmpd="sng" algn="ctr">
              <a:solidFill>
                <a:srgbClr val="001135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49" name="Left Brace 148">
              <a:extLst>
                <a:ext uri="{FF2B5EF4-FFF2-40B4-BE49-F238E27FC236}">
                  <a16:creationId xmlns:a16="http://schemas.microsoft.com/office/drawing/2014/main" id="{57B6ECAC-3EFF-959E-1272-3E0921F28331}"/>
                </a:ext>
              </a:extLst>
            </p:cNvPr>
            <p:cNvSpPr/>
            <p:nvPr/>
          </p:nvSpPr>
          <p:spPr>
            <a:xfrm>
              <a:off x="4774408" y="2191560"/>
              <a:ext cx="181990" cy="871192"/>
            </a:xfrm>
            <a:prstGeom prst="leftBrace">
              <a:avLst>
                <a:gd name="adj1" fmla="val 58233"/>
                <a:gd name="adj2" fmla="val 50000"/>
              </a:avLst>
            </a:prstGeom>
            <a:noFill/>
            <a:ln w="6350" cap="flat" cmpd="sng" algn="ctr">
              <a:solidFill>
                <a:srgbClr val="001135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0" name="Left Brace 149">
              <a:extLst>
                <a:ext uri="{FF2B5EF4-FFF2-40B4-BE49-F238E27FC236}">
                  <a16:creationId xmlns:a16="http://schemas.microsoft.com/office/drawing/2014/main" id="{2F9ADB13-4E99-F038-31BC-FB8DFFE23EA4}"/>
                </a:ext>
              </a:extLst>
            </p:cNvPr>
            <p:cNvSpPr/>
            <p:nvPr/>
          </p:nvSpPr>
          <p:spPr>
            <a:xfrm>
              <a:off x="4308431" y="896642"/>
              <a:ext cx="238608" cy="2568002"/>
            </a:xfrm>
            <a:prstGeom prst="leftBrace">
              <a:avLst>
                <a:gd name="adj1" fmla="val 58233"/>
                <a:gd name="adj2" fmla="val 50000"/>
              </a:avLst>
            </a:prstGeom>
            <a:noFill/>
            <a:ln w="6350" cap="flat" cmpd="sng" algn="ctr">
              <a:solidFill>
                <a:srgbClr val="001135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7BCEB93-F6C1-4DB5-6BA0-A49D61C76348}"/>
                </a:ext>
              </a:extLst>
            </p:cNvPr>
            <p:cNvCxnSpPr>
              <a:cxnSpLocks/>
              <a:stCxn id="106" idx="1"/>
              <a:endCxn id="93" idx="3"/>
            </p:cNvCxnSpPr>
            <p:nvPr/>
          </p:nvCxnSpPr>
          <p:spPr>
            <a:xfrm flipH="1">
              <a:off x="7741731" y="2077975"/>
              <a:ext cx="877929" cy="3951"/>
            </a:xfrm>
            <a:prstGeom prst="line">
              <a:avLst/>
            </a:prstGeom>
            <a:noFill/>
            <a:ln w="6350" cap="flat" cmpd="sng" algn="ctr">
              <a:solidFill>
                <a:srgbClr val="4D5766"/>
              </a:solidFill>
              <a:prstDash val="solid"/>
            </a:ln>
            <a:effectLst/>
          </p:spPr>
        </p:cxnSp>
        <p:sp>
          <p:nvSpPr>
            <p:cNvPr id="152" name="Freihandform: Form 91">
              <a:extLst>
                <a:ext uri="{FF2B5EF4-FFF2-40B4-BE49-F238E27FC236}">
                  <a16:creationId xmlns:a16="http://schemas.microsoft.com/office/drawing/2014/main" id="{3EE674A8-33C8-4541-2960-ECDAE5CAF6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14233" y="1901133"/>
              <a:ext cx="544126" cy="315298"/>
            </a:xfrm>
            <a:custGeom>
              <a:avLst/>
              <a:gdLst>
                <a:gd name="connsiteX0" fmla="*/ 69850 w 1311275"/>
                <a:gd name="connsiteY0" fmla="*/ 1009650 h 1012825"/>
                <a:gd name="connsiteX1" fmla="*/ 0 w 1311275"/>
                <a:gd name="connsiteY1" fmla="*/ 0 h 1012825"/>
                <a:gd name="connsiteX2" fmla="*/ 1311275 w 1311275"/>
                <a:gd name="connsiteY2" fmla="*/ 254000 h 1012825"/>
                <a:gd name="connsiteX3" fmla="*/ 1216025 w 1311275"/>
                <a:gd name="connsiteY3" fmla="*/ 1012825 h 1012825"/>
                <a:gd name="connsiteX4" fmla="*/ 69850 w 1311275"/>
                <a:gd name="connsiteY4" fmla="*/ 1009650 h 1012825"/>
                <a:gd name="connsiteX0" fmla="*/ 268908 w 1510333"/>
                <a:gd name="connsiteY0" fmla="*/ 1009650 h 1012825"/>
                <a:gd name="connsiteX1" fmla="*/ 199058 w 1510333"/>
                <a:gd name="connsiteY1" fmla="*/ 0 h 1012825"/>
                <a:gd name="connsiteX2" fmla="*/ 1510333 w 1510333"/>
                <a:gd name="connsiteY2" fmla="*/ 254000 h 1012825"/>
                <a:gd name="connsiteX3" fmla="*/ 1415083 w 1510333"/>
                <a:gd name="connsiteY3" fmla="*/ 1012825 h 1012825"/>
                <a:gd name="connsiteX4" fmla="*/ 268908 w 1510333"/>
                <a:gd name="connsiteY4" fmla="*/ 1009650 h 1012825"/>
                <a:gd name="connsiteX0" fmla="*/ 499656 w 1741081"/>
                <a:gd name="connsiteY0" fmla="*/ 1009650 h 1012825"/>
                <a:gd name="connsiteX1" fmla="*/ 429806 w 1741081"/>
                <a:gd name="connsiteY1" fmla="*/ 0 h 1012825"/>
                <a:gd name="connsiteX2" fmla="*/ 1741081 w 1741081"/>
                <a:gd name="connsiteY2" fmla="*/ 254000 h 1012825"/>
                <a:gd name="connsiteX3" fmla="*/ 1645831 w 1741081"/>
                <a:gd name="connsiteY3" fmla="*/ 1012825 h 1012825"/>
                <a:gd name="connsiteX4" fmla="*/ 499656 w 1741081"/>
                <a:gd name="connsiteY4" fmla="*/ 1009650 h 1012825"/>
                <a:gd name="connsiteX0" fmla="*/ 499656 w 1753308"/>
                <a:gd name="connsiteY0" fmla="*/ 1025944 h 1029119"/>
                <a:gd name="connsiteX1" fmla="*/ 429806 w 1753308"/>
                <a:gd name="connsiteY1" fmla="*/ 16294 h 1029119"/>
                <a:gd name="connsiteX2" fmla="*/ 1741081 w 1753308"/>
                <a:gd name="connsiteY2" fmla="*/ 270294 h 1029119"/>
                <a:gd name="connsiteX3" fmla="*/ 1645831 w 1753308"/>
                <a:gd name="connsiteY3" fmla="*/ 1029119 h 1029119"/>
                <a:gd name="connsiteX4" fmla="*/ 499656 w 1753308"/>
                <a:gd name="connsiteY4" fmla="*/ 1025944 h 1029119"/>
                <a:gd name="connsiteX0" fmla="*/ 499656 w 1751759"/>
                <a:gd name="connsiteY0" fmla="*/ 1528695 h 1531870"/>
                <a:gd name="connsiteX1" fmla="*/ 429806 w 1751759"/>
                <a:gd name="connsiteY1" fmla="*/ 519045 h 1531870"/>
                <a:gd name="connsiteX2" fmla="*/ 1741081 w 1751759"/>
                <a:gd name="connsiteY2" fmla="*/ 773045 h 1531870"/>
                <a:gd name="connsiteX3" fmla="*/ 1645831 w 1751759"/>
                <a:gd name="connsiteY3" fmla="*/ 1531870 h 1531870"/>
                <a:gd name="connsiteX4" fmla="*/ 499656 w 1751759"/>
                <a:gd name="connsiteY4" fmla="*/ 1528695 h 1531870"/>
                <a:gd name="connsiteX0" fmla="*/ 569651 w 1821754"/>
                <a:gd name="connsiteY0" fmla="*/ 1528695 h 1531870"/>
                <a:gd name="connsiteX1" fmla="*/ 499801 w 1821754"/>
                <a:gd name="connsiteY1" fmla="*/ 519045 h 1531870"/>
                <a:gd name="connsiteX2" fmla="*/ 1811076 w 1821754"/>
                <a:gd name="connsiteY2" fmla="*/ 773045 h 1531870"/>
                <a:gd name="connsiteX3" fmla="*/ 1715826 w 1821754"/>
                <a:gd name="connsiteY3" fmla="*/ 1531870 h 1531870"/>
                <a:gd name="connsiteX4" fmla="*/ 569651 w 1821754"/>
                <a:gd name="connsiteY4" fmla="*/ 1528695 h 1531870"/>
                <a:gd name="connsiteX0" fmla="*/ 569651 w 2019173"/>
                <a:gd name="connsiteY0" fmla="*/ 1528695 h 1531870"/>
                <a:gd name="connsiteX1" fmla="*/ 499801 w 2019173"/>
                <a:gd name="connsiteY1" fmla="*/ 519045 h 1531870"/>
                <a:gd name="connsiteX2" fmla="*/ 1811076 w 2019173"/>
                <a:gd name="connsiteY2" fmla="*/ 773045 h 1531870"/>
                <a:gd name="connsiteX3" fmla="*/ 1715826 w 2019173"/>
                <a:gd name="connsiteY3" fmla="*/ 1531870 h 1531870"/>
                <a:gd name="connsiteX4" fmla="*/ 569651 w 2019173"/>
                <a:gd name="connsiteY4" fmla="*/ 1528695 h 1531870"/>
                <a:gd name="connsiteX0" fmla="*/ 569651 w 2269745"/>
                <a:gd name="connsiteY0" fmla="*/ 1528695 h 1532946"/>
                <a:gd name="connsiteX1" fmla="*/ 499801 w 2269745"/>
                <a:gd name="connsiteY1" fmla="*/ 519045 h 1532946"/>
                <a:gd name="connsiteX2" fmla="*/ 1811076 w 2269745"/>
                <a:gd name="connsiteY2" fmla="*/ 773045 h 1532946"/>
                <a:gd name="connsiteX3" fmla="*/ 1715826 w 2269745"/>
                <a:gd name="connsiteY3" fmla="*/ 1531870 h 1532946"/>
                <a:gd name="connsiteX4" fmla="*/ 569651 w 2269745"/>
                <a:gd name="connsiteY4" fmla="*/ 1528695 h 1532946"/>
                <a:gd name="connsiteX0" fmla="*/ 569651 w 2282205"/>
                <a:gd name="connsiteY0" fmla="*/ 1528695 h 1532928"/>
                <a:gd name="connsiteX1" fmla="*/ 499801 w 2282205"/>
                <a:gd name="connsiteY1" fmla="*/ 519045 h 1532928"/>
                <a:gd name="connsiteX2" fmla="*/ 1811076 w 2282205"/>
                <a:gd name="connsiteY2" fmla="*/ 773045 h 1532928"/>
                <a:gd name="connsiteX3" fmla="*/ 1715826 w 2282205"/>
                <a:gd name="connsiteY3" fmla="*/ 1531870 h 1532928"/>
                <a:gd name="connsiteX4" fmla="*/ 569651 w 2282205"/>
                <a:gd name="connsiteY4" fmla="*/ 1528695 h 1532928"/>
                <a:gd name="connsiteX0" fmla="*/ 569651 w 2271127"/>
                <a:gd name="connsiteY0" fmla="*/ 1528695 h 1536067"/>
                <a:gd name="connsiteX1" fmla="*/ 499801 w 2271127"/>
                <a:gd name="connsiteY1" fmla="*/ 519045 h 1536067"/>
                <a:gd name="connsiteX2" fmla="*/ 1811076 w 2271127"/>
                <a:gd name="connsiteY2" fmla="*/ 773045 h 1536067"/>
                <a:gd name="connsiteX3" fmla="*/ 1715826 w 2271127"/>
                <a:gd name="connsiteY3" fmla="*/ 1531870 h 1536067"/>
                <a:gd name="connsiteX4" fmla="*/ 569651 w 2271127"/>
                <a:gd name="connsiteY4" fmla="*/ 1528695 h 1536067"/>
                <a:gd name="connsiteX0" fmla="*/ 569651 w 2328833"/>
                <a:gd name="connsiteY0" fmla="*/ 1528695 h 1528695"/>
                <a:gd name="connsiteX1" fmla="*/ 499801 w 2328833"/>
                <a:gd name="connsiteY1" fmla="*/ 519045 h 1528695"/>
                <a:gd name="connsiteX2" fmla="*/ 1811076 w 2328833"/>
                <a:gd name="connsiteY2" fmla="*/ 773045 h 1528695"/>
                <a:gd name="connsiteX3" fmla="*/ 1820601 w 2328833"/>
                <a:gd name="connsiteY3" fmla="*/ 1522345 h 1528695"/>
                <a:gd name="connsiteX4" fmla="*/ 569651 w 2328833"/>
                <a:gd name="connsiteY4" fmla="*/ 1528695 h 1528695"/>
                <a:gd name="connsiteX0" fmla="*/ 569651 w 2276224"/>
                <a:gd name="connsiteY0" fmla="*/ 1528695 h 1528695"/>
                <a:gd name="connsiteX1" fmla="*/ 499801 w 2276224"/>
                <a:gd name="connsiteY1" fmla="*/ 519045 h 1528695"/>
                <a:gd name="connsiteX2" fmla="*/ 1811076 w 2276224"/>
                <a:gd name="connsiteY2" fmla="*/ 773045 h 1528695"/>
                <a:gd name="connsiteX3" fmla="*/ 1820601 w 2276224"/>
                <a:gd name="connsiteY3" fmla="*/ 1522345 h 1528695"/>
                <a:gd name="connsiteX4" fmla="*/ 569651 w 2276224"/>
                <a:gd name="connsiteY4" fmla="*/ 1528695 h 1528695"/>
                <a:gd name="connsiteX0" fmla="*/ 569651 w 2276224"/>
                <a:gd name="connsiteY0" fmla="*/ 1601744 h 1601744"/>
                <a:gd name="connsiteX1" fmla="*/ 499801 w 2276224"/>
                <a:gd name="connsiteY1" fmla="*/ 592094 h 1601744"/>
                <a:gd name="connsiteX2" fmla="*/ 1811076 w 2276224"/>
                <a:gd name="connsiteY2" fmla="*/ 846094 h 1601744"/>
                <a:gd name="connsiteX3" fmla="*/ 1820601 w 2276224"/>
                <a:gd name="connsiteY3" fmla="*/ 1595394 h 1601744"/>
                <a:gd name="connsiteX4" fmla="*/ 569651 w 2276224"/>
                <a:gd name="connsiteY4" fmla="*/ 1601744 h 1601744"/>
                <a:gd name="connsiteX0" fmla="*/ 569651 w 2276224"/>
                <a:gd name="connsiteY0" fmla="*/ 1561850 h 1561850"/>
                <a:gd name="connsiteX1" fmla="*/ 499801 w 2276224"/>
                <a:gd name="connsiteY1" fmla="*/ 552200 h 1561850"/>
                <a:gd name="connsiteX2" fmla="*/ 1811076 w 2276224"/>
                <a:gd name="connsiteY2" fmla="*/ 806200 h 1561850"/>
                <a:gd name="connsiteX3" fmla="*/ 1820601 w 2276224"/>
                <a:gd name="connsiteY3" fmla="*/ 1555500 h 1561850"/>
                <a:gd name="connsiteX4" fmla="*/ 569651 w 2276224"/>
                <a:gd name="connsiteY4" fmla="*/ 1561850 h 1561850"/>
                <a:gd name="connsiteX0" fmla="*/ 569651 w 2276224"/>
                <a:gd name="connsiteY0" fmla="*/ 1587967 h 1587967"/>
                <a:gd name="connsiteX1" fmla="*/ 499801 w 2276224"/>
                <a:gd name="connsiteY1" fmla="*/ 578317 h 1587967"/>
                <a:gd name="connsiteX2" fmla="*/ 1811076 w 2276224"/>
                <a:gd name="connsiteY2" fmla="*/ 832317 h 1587967"/>
                <a:gd name="connsiteX3" fmla="*/ 1820601 w 2276224"/>
                <a:gd name="connsiteY3" fmla="*/ 1581617 h 1587967"/>
                <a:gd name="connsiteX4" fmla="*/ 569651 w 2276224"/>
                <a:gd name="connsiteY4" fmla="*/ 1587967 h 1587967"/>
                <a:gd name="connsiteX0" fmla="*/ 569651 w 2276224"/>
                <a:gd name="connsiteY0" fmla="*/ 1574430 h 1574430"/>
                <a:gd name="connsiteX1" fmla="*/ 499801 w 2276224"/>
                <a:gd name="connsiteY1" fmla="*/ 564780 h 1574430"/>
                <a:gd name="connsiteX2" fmla="*/ 1811076 w 2276224"/>
                <a:gd name="connsiteY2" fmla="*/ 818780 h 1574430"/>
                <a:gd name="connsiteX3" fmla="*/ 1820601 w 2276224"/>
                <a:gd name="connsiteY3" fmla="*/ 1568080 h 1574430"/>
                <a:gd name="connsiteX4" fmla="*/ 569651 w 2276224"/>
                <a:gd name="connsiteY4" fmla="*/ 1574430 h 1574430"/>
                <a:gd name="connsiteX0" fmla="*/ 569651 w 2276224"/>
                <a:gd name="connsiteY0" fmla="*/ 1586070 h 1586070"/>
                <a:gd name="connsiteX1" fmla="*/ 499801 w 2276224"/>
                <a:gd name="connsiteY1" fmla="*/ 576420 h 1586070"/>
                <a:gd name="connsiteX2" fmla="*/ 1811076 w 2276224"/>
                <a:gd name="connsiteY2" fmla="*/ 830420 h 1586070"/>
                <a:gd name="connsiteX3" fmla="*/ 1820601 w 2276224"/>
                <a:gd name="connsiteY3" fmla="*/ 1579720 h 1586070"/>
                <a:gd name="connsiteX4" fmla="*/ 569651 w 2276224"/>
                <a:gd name="connsiteY4" fmla="*/ 1586070 h 1586070"/>
                <a:gd name="connsiteX0" fmla="*/ 569651 w 2276224"/>
                <a:gd name="connsiteY0" fmla="*/ 1584116 h 1584116"/>
                <a:gd name="connsiteX1" fmla="*/ 499801 w 2276224"/>
                <a:gd name="connsiteY1" fmla="*/ 574466 h 1584116"/>
                <a:gd name="connsiteX2" fmla="*/ 1811076 w 2276224"/>
                <a:gd name="connsiteY2" fmla="*/ 828466 h 1584116"/>
                <a:gd name="connsiteX3" fmla="*/ 1820601 w 2276224"/>
                <a:gd name="connsiteY3" fmla="*/ 1577766 h 1584116"/>
                <a:gd name="connsiteX4" fmla="*/ 569651 w 2276224"/>
                <a:gd name="connsiteY4" fmla="*/ 1584116 h 158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6224" h="1584116">
                  <a:moveTo>
                    <a:pt x="569651" y="1584116"/>
                  </a:moveTo>
                  <a:cubicBezTo>
                    <a:pt x="-190232" y="1577766"/>
                    <a:pt x="-165891" y="618916"/>
                    <a:pt x="499801" y="574466"/>
                  </a:cubicBezTo>
                  <a:cubicBezTo>
                    <a:pt x="708293" y="-382267"/>
                    <a:pt x="2002634" y="-37251"/>
                    <a:pt x="1811076" y="828466"/>
                  </a:cubicBezTo>
                  <a:cubicBezTo>
                    <a:pt x="2350826" y="728983"/>
                    <a:pt x="2503226" y="1578824"/>
                    <a:pt x="1820601" y="1577766"/>
                  </a:cubicBezTo>
                  <a:lnTo>
                    <a:pt x="569651" y="1584116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1135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71981" tIns="71981" rIns="71981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033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1309F52-796F-6875-E73F-F7A15CDC831C}"/>
                </a:ext>
              </a:extLst>
            </p:cNvPr>
            <p:cNvSpPr txBox="1"/>
            <p:nvPr/>
          </p:nvSpPr>
          <p:spPr>
            <a:xfrm>
              <a:off x="5567949" y="3425974"/>
              <a:ext cx="101951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3598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>
                  <a:tab pos="359877" algn="l"/>
                </a:tabLst>
                <a:defRPr/>
              </a:pPr>
              <a:r>
                <a:rPr lang="en-US" sz="1000" kern="1200">
                  <a:solidFill>
                    <a:srgbClr val="001135"/>
                  </a:solidFill>
                  <a:latin typeface="Arial" panose="020B0604020202020204" pitchFamily="34" charset="0"/>
                  <a:ea typeface="Nokia Pure Text Light" panose="020B0403020202020204" pitchFamily="34" charset="0"/>
                  <a:cs typeface="+mn-cs"/>
                </a:rPr>
                <a:t>=&gt; TE per RU-DU</a:t>
              </a:r>
              <a:endParaRPr lang="en-US" sz="1000" kern="1200" dirty="0">
                <a:solidFill>
                  <a:srgbClr val="001135"/>
                </a:solidFill>
                <a:latin typeface="Arial" panose="020B0604020202020204" pitchFamily="34" charset="0"/>
                <a:ea typeface="Nokia Pure Text Light" panose="020B0403020202020204" pitchFamily="34" charset="0"/>
                <a:cs typeface="+mn-cs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9B19E49E-E411-3600-D08A-492C2E156206}"/>
                </a:ext>
              </a:extLst>
            </p:cNvPr>
            <p:cNvSpPr txBox="1"/>
            <p:nvPr/>
          </p:nvSpPr>
          <p:spPr>
            <a:xfrm>
              <a:off x="6493838" y="526128"/>
              <a:ext cx="118301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3598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>
                  <a:tab pos="359877" algn="l"/>
                </a:tabLst>
                <a:defRPr/>
              </a:pPr>
              <a:r>
                <a:rPr lang="en-US" sz="1000" kern="1200">
                  <a:solidFill>
                    <a:srgbClr val="001135"/>
                  </a:solidFill>
                  <a:latin typeface="Arial" panose="020B0604020202020204" pitchFamily="34" charset="0"/>
                  <a:ea typeface="Nokia Pure Text Light" panose="020B0403020202020204" pitchFamily="34" charset="0"/>
                  <a:cs typeface="+mn-cs"/>
                </a:rPr>
                <a:t>=&gt; TE per RU-PRTC</a:t>
              </a:r>
              <a:endParaRPr lang="en-US" sz="1000" kern="1200" dirty="0">
                <a:solidFill>
                  <a:srgbClr val="001135"/>
                </a:solidFill>
                <a:latin typeface="Arial" panose="020B0604020202020204" pitchFamily="34" charset="0"/>
                <a:ea typeface="Nokia Pure Text Light" panose="020B0403020202020204" pitchFamily="34" charset="0"/>
                <a:cs typeface="+mn-cs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A460EC06-D8A6-B983-0C61-1AF201987F15}"/>
                </a:ext>
              </a:extLst>
            </p:cNvPr>
            <p:cNvSpPr txBox="1"/>
            <p:nvPr/>
          </p:nvSpPr>
          <p:spPr>
            <a:xfrm rot="16200000">
              <a:off x="3698325" y="2114614"/>
              <a:ext cx="103714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3598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>
                  <a:tab pos="359877" algn="l"/>
                </a:tabLst>
                <a:defRPr/>
              </a:pPr>
              <a:r>
                <a:rPr lang="en-US" sz="1000" kern="1200">
                  <a:solidFill>
                    <a:srgbClr val="001135"/>
                  </a:solidFill>
                  <a:latin typeface="Arial" panose="020B0604020202020204" pitchFamily="34" charset="0"/>
                  <a:ea typeface="Nokia Pure Text Light" panose="020B0403020202020204" pitchFamily="34" charset="0"/>
                  <a:cs typeface="+mn-cs"/>
                </a:rPr>
                <a:t>TAE network-wide</a:t>
              </a:r>
              <a:endParaRPr lang="en-US" sz="1000" kern="1200" dirty="0">
                <a:solidFill>
                  <a:srgbClr val="001135"/>
                </a:solidFill>
                <a:latin typeface="Arial" panose="020B0604020202020204" pitchFamily="34" charset="0"/>
                <a:ea typeface="Nokia Pure Text Light" panose="020B0403020202020204" pitchFamily="34" charset="0"/>
                <a:cs typeface="+mn-cs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8B6B7463-00F2-2A91-4A18-F9DFF1D64AF7}"/>
                </a:ext>
              </a:extLst>
            </p:cNvPr>
            <p:cNvSpPr txBox="1"/>
            <p:nvPr/>
          </p:nvSpPr>
          <p:spPr>
            <a:xfrm rot="16200000">
              <a:off x="4282007" y="2555442"/>
              <a:ext cx="8816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3598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>
                  <a:tab pos="359877" algn="l"/>
                </a:tabLst>
                <a:defRPr/>
              </a:pPr>
              <a:r>
                <a:rPr lang="en-US" sz="1000" kern="1200">
                  <a:solidFill>
                    <a:srgbClr val="001135"/>
                  </a:solidFill>
                  <a:latin typeface="Arial" panose="020B0604020202020204" pitchFamily="34" charset="0"/>
                  <a:ea typeface="Nokia Pure Text Light" panose="020B0403020202020204" pitchFamily="34" charset="0"/>
                  <a:cs typeface="+mn-cs"/>
                </a:rPr>
                <a:t>TAE RU cluster</a:t>
              </a:r>
              <a:endParaRPr lang="en-US" sz="1000" kern="1200" dirty="0">
                <a:solidFill>
                  <a:srgbClr val="001135"/>
                </a:solidFill>
                <a:latin typeface="Arial" panose="020B0604020202020204" pitchFamily="34" charset="0"/>
                <a:ea typeface="Nokia Pure Text Light" panose="020B0403020202020204" pitchFamily="34" charset="0"/>
                <a:cs typeface="+mn-cs"/>
              </a:endParaRPr>
            </a:p>
          </p:txBody>
        </p:sp>
        <p:sp>
          <p:nvSpPr>
            <p:cNvPr id="157" name="Arrow: Left-Right 156">
              <a:extLst>
                <a:ext uri="{FF2B5EF4-FFF2-40B4-BE49-F238E27FC236}">
                  <a16:creationId xmlns:a16="http://schemas.microsoft.com/office/drawing/2014/main" id="{C1799558-BFD7-D6DA-0ABC-82D2A528F2F3}"/>
                </a:ext>
              </a:extLst>
            </p:cNvPr>
            <p:cNvSpPr/>
            <p:nvPr/>
          </p:nvSpPr>
          <p:spPr>
            <a:xfrm>
              <a:off x="5639026" y="1225961"/>
              <a:ext cx="146298" cy="120591"/>
            </a:xfrm>
            <a:prstGeom prst="leftRightArrow">
              <a:avLst/>
            </a:prstGeom>
            <a:solidFill>
              <a:srgbClr val="FFFB00"/>
            </a:solidFill>
            <a:ln w="12700" cap="flat" cmpd="sng" algn="ctr">
              <a:solidFill>
                <a:srgbClr val="001135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189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8" name="Arrow: Left-Right 157">
              <a:extLst>
                <a:ext uri="{FF2B5EF4-FFF2-40B4-BE49-F238E27FC236}">
                  <a16:creationId xmlns:a16="http://schemas.microsoft.com/office/drawing/2014/main" id="{4A07D9E8-7913-1FF0-11DB-A045D1B4888A}"/>
                </a:ext>
              </a:extLst>
            </p:cNvPr>
            <p:cNvSpPr/>
            <p:nvPr/>
          </p:nvSpPr>
          <p:spPr>
            <a:xfrm>
              <a:off x="5623731" y="1732438"/>
              <a:ext cx="146298" cy="120591"/>
            </a:xfrm>
            <a:prstGeom prst="leftRightArrow">
              <a:avLst/>
            </a:prstGeom>
            <a:solidFill>
              <a:srgbClr val="FFFB00"/>
            </a:solidFill>
            <a:ln w="12700" cap="flat" cmpd="sng" algn="ctr">
              <a:solidFill>
                <a:srgbClr val="001135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189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59" name="Arrow: Left-Right 158">
              <a:extLst>
                <a:ext uri="{FF2B5EF4-FFF2-40B4-BE49-F238E27FC236}">
                  <a16:creationId xmlns:a16="http://schemas.microsoft.com/office/drawing/2014/main" id="{2C0E899D-CB2C-D1F2-D7A0-EFE6BDD42992}"/>
                </a:ext>
              </a:extLst>
            </p:cNvPr>
            <p:cNvSpPr/>
            <p:nvPr/>
          </p:nvSpPr>
          <p:spPr>
            <a:xfrm>
              <a:off x="6290103" y="1480546"/>
              <a:ext cx="146298" cy="120591"/>
            </a:xfrm>
            <a:prstGeom prst="leftRightArrow">
              <a:avLst/>
            </a:prstGeom>
            <a:solidFill>
              <a:srgbClr val="FFFB00"/>
            </a:solidFill>
            <a:ln w="12700" cap="flat" cmpd="sng" algn="ctr">
              <a:solidFill>
                <a:srgbClr val="001135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189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0" name="Arrow: Left-Right 159">
              <a:extLst>
                <a:ext uri="{FF2B5EF4-FFF2-40B4-BE49-F238E27FC236}">
                  <a16:creationId xmlns:a16="http://schemas.microsoft.com/office/drawing/2014/main" id="{A3DFA958-BD79-744F-66E1-7ABDE19D188A}"/>
                </a:ext>
              </a:extLst>
            </p:cNvPr>
            <p:cNvSpPr/>
            <p:nvPr/>
          </p:nvSpPr>
          <p:spPr>
            <a:xfrm>
              <a:off x="6290103" y="1575400"/>
              <a:ext cx="146298" cy="120591"/>
            </a:xfrm>
            <a:prstGeom prst="leftRightArrow">
              <a:avLst/>
            </a:prstGeom>
            <a:solidFill>
              <a:srgbClr val="FFFB00"/>
            </a:solidFill>
            <a:ln w="12700" cap="flat" cmpd="sng" algn="ctr">
              <a:solidFill>
                <a:srgbClr val="001135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189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1" name="Arrow: Left-Right 160">
              <a:extLst>
                <a:ext uri="{FF2B5EF4-FFF2-40B4-BE49-F238E27FC236}">
                  <a16:creationId xmlns:a16="http://schemas.microsoft.com/office/drawing/2014/main" id="{EC165AD3-F111-4816-9F19-08CE0A1E32CE}"/>
                </a:ext>
              </a:extLst>
            </p:cNvPr>
            <p:cNvSpPr/>
            <p:nvPr/>
          </p:nvSpPr>
          <p:spPr>
            <a:xfrm>
              <a:off x="5629705" y="2293719"/>
              <a:ext cx="146298" cy="120591"/>
            </a:xfrm>
            <a:prstGeom prst="leftRightArrow">
              <a:avLst/>
            </a:prstGeom>
            <a:solidFill>
              <a:srgbClr val="FFFB00"/>
            </a:solidFill>
            <a:ln w="12700" cap="flat" cmpd="sng" algn="ctr">
              <a:solidFill>
                <a:srgbClr val="001135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189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2" name="Arrow: Left-Right 161">
              <a:extLst>
                <a:ext uri="{FF2B5EF4-FFF2-40B4-BE49-F238E27FC236}">
                  <a16:creationId xmlns:a16="http://schemas.microsoft.com/office/drawing/2014/main" id="{8120268C-0CB3-8528-9BAB-F58CA5C70754}"/>
                </a:ext>
              </a:extLst>
            </p:cNvPr>
            <p:cNvSpPr/>
            <p:nvPr/>
          </p:nvSpPr>
          <p:spPr>
            <a:xfrm>
              <a:off x="5616899" y="2816494"/>
              <a:ext cx="146298" cy="120591"/>
            </a:xfrm>
            <a:prstGeom prst="leftRightArrow">
              <a:avLst/>
            </a:prstGeom>
            <a:solidFill>
              <a:srgbClr val="FFFB00"/>
            </a:solidFill>
            <a:ln w="12700" cap="flat" cmpd="sng" algn="ctr">
              <a:solidFill>
                <a:srgbClr val="001135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189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3" name="Arrow: Left-Right 162">
              <a:extLst>
                <a:ext uri="{FF2B5EF4-FFF2-40B4-BE49-F238E27FC236}">
                  <a16:creationId xmlns:a16="http://schemas.microsoft.com/office/drawing/2014/main" id="{0C3B216E-0A84-51B4-8D44-662218FD0754}"/>
                </a:ext>
              </a:extLst>
            </p:cNvPr>
            <p:cNvSpPr/>
            <p:nvPr/>
          </p:nvSpPr>
          <p:spPr>
            <a:xfrm>
              <a:off x="6252809" y="2459870"/>
              <a:ext cx="146298" cy="120591"/>
            </a:xfrm>
            <a:prstGeom prst="leftRightArrow">
              <a:avLst/>
            </a:prstGeom>
            <a:solidFill>
              <a:srgbClr val="FFFB00"/>
            </a:solidFill>
            <a:ln w="12700" cap="flat" cmpd="sng" algn="ctr">
              <a:solidFill>
                <a:srgbClr val="001135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189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4" name="Arrow: Left-Right 163">
              <a:extLst>
                <a:ext uri="{FF2B5EF4-FFF2-40B4-BE49-F238E27FC236}">
                  <a16:creationId xmlns:a16="http://schemas.microsoft.com/office/drawing/2014/main" id="{FD900917-4A04-EAB7-A089-89065AB2B050}"/>
                </a:ext>
              </a:extLst>
            </p:cNvPr>
            <p:cNvSpPr/>
            <p:nvPr/>
          </p:nvSpPr>
          <p:spPr>
            <a:xfrm>
              <a:off x="6246203" y="2546364"/>
              <a:ext cx="146298" cy="120591"/>
            </a:xfrm>
            <a:prstGeom prst="leftRightArrow">
              <a:avLst/>
            </a:prstGeom>
            <a:solidFill>
              <a:srgbClr val="FFFB00"/>
            </a:solidFill>
            <a:ln w="12700" cap="flat" cmpd="sng" algn="ctr">
              <a:solidFill>
                <a:srgbClr val="001135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189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5" name="Arrow: Left-Right 164">
              <a:extLst>
                <a:ext uri="{FF2B5EF4-FFF2-40B4-BE49-F238E27FC236}">
                  <a16:creationId xmlns:a16="http://schemas.microsoft.com/office/drawing/2014/main" id="{2E3C275D-E504-85D5-364B-3BFC0B3C2C16}"/>
                </a:ext>
              </a:extLst>
            </p:cNvPr>
            <p:cNvSpPr/>
            <p:nvPr/>
          </p:nvSpPr>
          <p:spPr>
            <a:xfrm>
              <a:off x="6685258" y="1528816"/>
              <a:ext cx="146298" cy="120591"/>
            </a:xfrm>
            <a:prstGeom prst="leftRightArrow">
              <a:avLst/>
            </a:prstGeom>
            <a:solidFill>
              <a:srgbClr val="FFFB00"/>
            </a:solidFill>
            <a:ln w="12700" cap="flat" cmpd="sng" algn="ctr">
              <a:solidFill>
                <a:srgbClr val="001135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189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6" name="Arrow: Left-Right 165">
              <a:extLst>
                <a:ext uri="{FF2B5EF4-FFF2-40B4-BE49-F238E27FC236}">
                  <a16:creationId xmlns:a16="http://schemas.microsoft.com/office/drawing/2014/main" id="{3CBB7A16-7964-05FA-F7C5-4CEDB6F44074}"/>
                </a:ext>
              </a:extLst>
            </p:cNvPr>
            <p:cNvSpPr/>
            <p:nvPr/>
          </p:nvSpPr>
          <p:spPr>
            <a:xfrm>
              <a:off x="7254577" y="1976952"/>
              <a:ext cx="146298" cy="120591"/>
            </a:xfrm>
            <a:prstGeom prst="leftRightArrow">
              <a:avLst/>
            </a:prstGeom>
            <a:solidFill>
              <a:srgbClr val="FFFB00"/>
            </a:solidFill>
            <a:ln w="12700" cap="flat" cmpd="sng" algn="ctr">
              <a:solidFill>
                <a:srgbClr val="001135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189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7" name="Arrow: Left-Right 166">
              <a:extLst>
                <a:ext uri="{FF2B5EF4-FFF2-40B4-BE49-F238E27FC236}">
                  <a16:creationId xmlns:a16="http://schemas.microsoft.com/office/drawing/2014/main" id="{941FBF44-6215-653A-0CE7-314E5A26EDE9}"/>
                </a:ext>
              </a:extLst>
            </p:cNvPr>
            <p:cNvSpPr/>
            <p:nvPr/>
          </p:nvSpPr>
          <p:spPr>
            <a:xfrm>
              <a:off x="7254577" y="2060052"/>
              <a:ext cx="146298" cy="120591"/>
            </a:xfrm>
            <a:prstGeom prst="leftRightArrow">
              <a:avLst/>
            </a:prstGeom>
            <a:solidFill>
              <a:srgbClr val="FFFB00"/>
            </a:solidFill>
            <a:ln w="12700" cap="flat" cmpd="sng" algn="ctr">
              <a:solidFill>
                <a:srgbClr val="001135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189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8" name="Arrow: Left-Right 167">
              <a:extLst>
                <a:ext uri="{FF2B5EF4-FFF2-40B4-BE49-F238E27FC236}">
                  <a16:creationId xmlns:a16="http://schemas.microsoft.com/office/drawing/2014/main" id="{2203A54A-8070-F6F4-3FDE-138E9A8C21F4}"/>
                </a:ext>
              </a:extLst>
            </p:cNvPr>
            <p:cNvSpPr/>
            <p:nvPr/>
          </p:nvSpPr>
          <p:spPr>
            <a:xfrm>
              <a:off x="6661102" y="2504788"/>
              <a:ext cx="146298" cy="120591"/>
            </a:xfrm>
            <a:prstGeom prst="leftRightArrow">
              <a:avLst/>
            </a:prstGeom>
            <a:solidFill>
              <a:srgbClr val="FFFB00"/>
            </a:solidFill>
            <a:ln w="12700" cap="flat" cmpd="sng" algn="ctr">
              <a:solidFill>
                <a:srgbClr val="001135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189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69" name="Arrow: Left-Right 168">
              <a:extLst>
                <a:ext uri="{FF2B5EF4-FFF2-40B4-BE49-F238E27FC236}">
                  <a16:creationId xmlns:a16="http://schemas.microsoft.com/office/drawing/2014/main" id="{BEA9E0E2-1BD7-28CA-68D7-8C68764D9342}"/>
                </a:ext>
              </a:extLst>
            </p:cNvPr>
            <p:cNvSpPr/>
            <p:nvPr/>
          </p:nvSpPr>
          <p:spPr>
            <a:xfrm>
              <a:off x="7659249" y="2017539"/>
              <a:ext cx="146298" cy="120591"/>
            </a:xfrm>
            <a:prstGeom prst="leftRightArrow">
              <a:avLst/>
            </a:prstGeom>
            <a:solidFill>
              <a:srgbClr val="FFFB00"/>
            </a:solidFill>
            <a:ln w="12700" cap="flat" cmpd="sng" algn="ctr">
              <a:solidFill>
                <a:srgbClr val="001135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189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AD42E9D3-5C35-A3F7-FEDC-9AF9FAE34E59}"/>
                </a:ext>
              </a:extLst>
            </p:cNvPr>
            <p:cNvSpPr/>
            <p:nvPr/>
          </p:nvSpPr>
          <p:spPr>
            <a:xfrm>
              <a:off x="6913006" y="1737849"/>
              <a:ext cx="296696" cy="17624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001135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71981" tIns="71981" rIns="71981" bIns="719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05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001135"/>
                  </a:solidFill>
                  <a:effectLst/>
                  <a:uLnTx/>
                  <a:uFillTx/>
                  <a:latin typeface="Nokia Pure Text Light"/>
                  <a:ea typeface="Nokia Pure Text Light" panose="020B0403020202020204" pitchFamily="34" charset="0"/>
                  <a:cs typeface="+mn-cs"/>
                </a:rPr>
                <a:t>T-BCs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Nokia Pure Text Light" panose="020B0403020202020204" pitchFamily="34" charset="0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56EA952D-5B2D-39C6-A62E-213317B9AF43}"/>
                </a:ext>
              </a:extLst>
            </p:cNvPr>
            <p:cNvSpPr/>
            <p:nvPr/>
          </p:nvSpPr>
          <p:spPr>
            <a:xfrm>
              <a:off x="8035887" y="2004399"/>
              <a:ext cx="296696" cy="17624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001135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71981" tIns="71981" rIns="71981" bIns="719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05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001135"/>
                  </a:solidFill>
                  <a:effectLst/>
                  <a:uLnTx/>
                  <a:uFillTx/>
                  <a:latin typeface="Nokia Pure Text Light"/>
                  <a:ea typeface="Nokia Pure Text Light" panose="020B0403020202020204" pitchFamily="34" charset="0"/>
                  <a:cs typeface="+mn-cs"/>
                </a:rPr>
                <a:t>T-BCs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Nokia Pure Text Light" panose="020B0403020202020204" pitchFamily="34" charset="0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72D61C59-8C57-4B3E-4197-79476C0D9A59}"/>
                </a:ext>
              </a:extLst>
            </p:cNvPr>
            <p:cNvSpPr/>
            <p:nvPr/>
          </p:nvSpPr>
          <p:spPr>
            <a:xfrm>
              <a:off x="5892874" y="2386565"/>
              <a:ext cx="296696" cy="17624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001135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71981" tIns="71981" rIns="71981" bIns="719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05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001135"/>
                  </a:solidFill>
                  <a:effectLst/>
                  <a:uLnTx/>
                  <a:uFillTx/>
                  <a:latin typeface="Nokia Pure Text Light"/>
                  <a:ea typeface="Nokia Pure Text Light" panose="020B0403020202020204" pitchFamily="34" charset="0"/>
                  <a:cs typeface="+mn-cs"/>
                </a:rPr>
                <a:t>T-BCs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Nokia Pure Text Light" panose="020B0403020202020204" pitchFamily="34" charset="0"/>
                <a:cs typeface="+mn-c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D6FA92CA-28C2-8F15-6D08-4A4426AA1582}"/>
                </a:ext>
              </a:extLst>
            </p:cNvPr>
            <p:cNvSpPr/>
            <p:nvPr/>
          </p:nvSpPr>
          <p:spPr>
            <a:xfrm>
              <a:off x="5926843" y="1341819"/>
              <a:ext cx="296696" cy="17624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solidFill>
                <a:srgbClr val="001135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71981" tIns="71981" rIns="71981" bIns="7198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05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>
                  <a:ln>
                    <a:noFill/>
                  </a:ln>
                  <a:solidFill>
                    <a:srgbClr val="001135"/>
                  </a:solidFill>
                  <a:effectLst/>
                  <a:uLnTx/>
                  <a:uFillTx/>
                  <a:latin typeface="Nokia Pure Text Light"/>
                  <a:ea typeface="Nokia Pure Text Light" panose="020B0403020202020204" pitchFamily="34" charset="0"/>
                  <a:cs typeface="+mn-cs"/>
                </a:rPr>
                <a:t>T-BCs</a:t>
              </a:r>
              <a:endPara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Nokia Pure Text Light" panose="020B0403020202020204" pitchFamily="34" charset="0"/>
                <a:cs typeface="+mn-cs"/>
              </a:endParaRPr>
            </a:p>
          </p:txBody>
        </p: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22F38AA8-0645-10EA-14B2-E32373E0A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546" y="324997"/>
              <a:ext cx="342276" cy="341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A8BA4936-695F-6E1D-6133-6135FD1AB011}"/>
                </a:ext>
              </a:extLst>
            </p:cNvPr>
            <p:cNvCxnSpPr/>
            <p:nvPr/>
          </p:nvCxnSpPr>
          <p:spPr>
            <a:xfrm flipV="1">
              <a:off x="5188078" y="321859"/>
              <a:ext cx="618753" cy="345097"/>
            </a:xfrm>
            <a:prstGeom prst="line">
              <a:avLst/>
            </a:prstGeom>
            <a:noFill/>
            <a:ln w="12700" cap="flat" cmpd="sng" algn="ctr">
              <a:solidFill>
                <a:srgbClr val="FF3154"/>
              </a:solidFill>
              <a:prstDash val="solid"/>
            </a:ln>
            <a:effectLst/>
          </p:spPr>
        </p:cxn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40663AE1-E04B-7C54-05E9-8E8419F0B7F8}"/>
                </a:ext>
              </a:extLst>
            </p:cNvPr>
            <p:cNvSpPr txBox="1"/>
            <p:nvPr/>
          </p:nvSpPr>
          <p:spPr>
            <a:xfrm>
              <a:off x="8669541" y="2337366"/>
              <a:ext cx="32861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3598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tabLst>
                  <a:tab pos="359877" algn="l"/>
                </a:tabLst>
                <a:defRPr/>
              </a:pPr>
              <a:r>
                <a:rPr lang="en-US" sz="1000" kern="1200">
                  <a:solidFill>
                    <a:srgbClr val="001135"/>
                  </a:solidFill>
                  <a:latin typeface="Arial" panose="020B0604020202020204" pitchFamily="34" charset="0"/>
                  <a:ea typeface="Nokia Pure Text Light" panose="020B0403020202020204" pitchFamily="34" charset="0"/>
                  <a:cs typeface="+mn-cs"/>
                </a:rPr>
                <a:t>T-GM</a:t>
              </a:r>
              <a:endParaRPr lang="en-US" sz="1000" kern="1200" dirty="0">
                <a:solidFill>
                  <a:srgbClr val="001135"/>
                </a:solidFill>
                <a:latin typeface="Arial" panose="020B0604020202020204" pitchFamily="34" charset="0"/>
                <a:ea typeface="Nokia Pure Text Light" panose="020B0403020202020204" pitchFamily="34" charset="0"/>
                <a:cs typeface="+mn-cs"/>
              </a:endParaRPr>
            </a:p>
          </p:txBody>
        </p: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85EAADA7-3A7B-D65E-C396-DC180F2B9946}"/>
                </a:ext>
              </a:extLst>
            </p:cNvPr>
            <p:cNvCxnSpPr>
              <a:stCxn id="139" idx="2"/>
              <a:endCxn id="106" idx="5"/>
            </p:cNvCxnSpPr>
            <p:nvPr/>
          </p:nvCxnSpPr>
          <p:spPr>
            <a:xfrm>
              <a:off x="8782114" y="663818"/>
              <a:ext cx="7252" cy="1259879"/>
            </a:xfrm>
            <a:prstGeom prst="straightConnector1">
              <a:avLst/>
            </a:prstGeom>
            <a:noFill/>
            <a:ln w="6350" cap="flat" cmpd="sng" algn="ctr">
              <a:solidFill>
                <a:srgbClr val="4D5766"/>
              </a:solidFill>
              <a:prstDash val="solid"/>
              <a:tailEnd type="triangle"/>
            </a:ln>
            <a:effectLst/>
          </p:spPr>
        </p:cxnSp>
      </p:grpSp>
      <p:sp>
        <p:nvSpPr>
          <p:cNvPr id="182" name="Content Placeholder 1">
            <a:extLst>
              <a:ext uri="{FF2B5EF4-FFF2-40B4-BE49-F238E27FC236}">
                <a16:creationId xmlns:a16="http://schemas.microsoft.com/office/drawing/2014/main" id="{74CD365E-3D06-AD2A-1645-8E3D6981DB84}"/>
              </a:ext>
            </a:extLst>
          </p:cNvPr>
          <p:cNvSpPr txBox="1">
            <a:spLocks/>
          </p:cNvSpPr>
          <p:nvPr/>
        </p:nvSpPr>
        <p:spPr>
          <a:xfrm>
            <a:off x="538528" y="1364261"/>
            <a:ext cx="5594041" cy="3560400"/>
          </a:xfrm>
          <a:prstGeom prst="rect">
            <a:avLst/>
          </a:prstGeom>
        </p:spPr>
        <p:txBody>
          <a:bodyPr lIns="0" tIns="0" rIns="0" bIns="0"/>
          <a:lstStyle>
            <a:lvl1pPr marL="306910" indent="-306910" algn="l" defTabSz="609585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60789" indent="-304792" algn="l" defTabSz="609585" rtl="0" eaLnBrk="1" fontAlgn="base" hangingPunct="1">
              <a:spcBef>
                <a:spcPct val="0"/>
              </a:spcBef>
              <a:spcAft>
                <a:spcPts val="800"/>
              </a:spcAft>
              <a:buFont typeface="Lucida Grande"/>
              <a:buChar char="-"/>
              <a:defRPr sz="14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 marL="691183" indent="-230394" algn="l" defTabSz="609585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3pPr>
            <a:lvl4pPr marL="921577" indent="-304792" algn="l" defTabSz="609585" rtl="0" eaLnBrk="1" fontAlgn="base" hangingPunct="1">
              <a:spcBef>
                <a:spcPct val="0"/>
              </a:spcBef>
              <a:spcAft>
                <a:spcPts val="800"/>
              </a:spcAft>
              <a:buFont typeface="Lucida Grande"/>
              <a:buChar char="-"/>
              <a:defRPr sz="10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1151972" indent="-306910" algn="l" defTabSz="609585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8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BE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Distribution of sync via network (</a:t>
            </a:r>
            <a:r>
              <a:rPr kumimoji="0" lang="nl-BE" b="1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PTP</a:t>
            </a:r>
            <a:r>
              <a:rPr kumimoji="0" lang="nl-BE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BE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Network-wide sync of all RUs (air interfaces)</a:t>
            </a:r>
          </a:p>
          <a:p>
            <a:pPr marL="460789" marR="0" lvl="1" indent="-304792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TAE between any 2 RUs =&gt; TE between any RU and PRTC</a:t>
            </a:r>
          </a:p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BE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mMIMO across cluster of RUs (fronthaul)</a:t>
            </a:r>
          </a:p>
          <a:p>
            <a:pPr marL="460789" marR="0" lvl="1" indent="-304792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TAE between any 2 RUs in cluster </a:t>
            </a:r>
            <a:b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=&gt; TE between any RU and common clock reference</a:t>
            </a:r>
          </a:p>
          <a:p>
            <a:pPr marL="460789" marR="0" lvl="1" indent="-304792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Different Categories of accuracy</a:t>
            </a:r>
          </a:p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BE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Localisation accuracy</a:t>
            </a:r>
          </a:p>
          <a:p>
            <a:pPr marL="460789" marR="0" lvl="1" indent="-304792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Very accurate =&gt; only for local PtP links</a:t>
            </a:r>
          </a:p>
          <a:p>
            <a:pPr marL="155997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br>
              <a:rPr kumimoji="0" lang="nl-BE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kumimoji="0" lang="nl-BE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kumimoji="0" lang="nl-BE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kumimoji="0" lang="nl-BE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endParaRPr kumimoji="0" lang="nl-BE" b="0" i="0" u="none" strike="noStrike" kern="1200" cap="none" spc="0" normalizeH="0" baseline="0" noProof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l-BE" b="0" i="0" u="none" strike="noStrike" kern="1200" cap="none" spc="0" normalizeH="0" baseline="0" noProof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BE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Classification of intermediate nodes (T-BC)</a:t>
            </a:r>
          </a:p>
          <a:p>
            <a:pPr marL="460789" marR="0" lvl="1" indent="-304792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Max cTE and dTE and total TE per Class A / B / C </a:t>
            </a:r>
            <a:r>
              <a:rPr kumimoji="0" lang="en-BE" sz="12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/ </a:t>
            </a:r>
            <a:r>
              <a:rPr kumimoji="0" lang="en-BE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kumimoji="0" lang="en-BE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node</a:t>
            </a:r>
            <a:r>
              <a:rPr kumimoji="0" lang="en-BE" sz="12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en-BE" sz="12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(ITU-T G.8273.2)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4" name="Arrow: Down 183">
            <a:extLst>
              <a:ext uri="{FF2B5EF4-FFF2-40B4-BE49-F238E27FC236}">
                <a16:creationId xmlns:a16="http://schemas.microsoft.com/office/drawing/2014/main" id="{BCCAA660-F3C7-E083-8D26-6D33B4AFA11C}"/>
              </a:ext>
            </a:extLst>
          </p:cNvPr>
          <p:cNvSpPr/>
          <p:nvPr/>
        </p:nvSpPr>
        <p:spPr>
          <a:xfrm>
            <a:off x="2810357" y="4476116"/>
            <a:ext cx="471971" cy="637684"/>
          </a:xfrm>
          <a:prstGeom prst="downArrow">
            <a:avLst/>
          </a:prstGeom>
          <a:solidFill>
            <a:srgbClr val="001135">
              <a:lumMod val="75000"/>
              <a:lumOff val="2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18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185" name="Google Shape;103;g135c6261382_0_0">
            <a:extLst>
              <a:ext uri="{FF2B5EF4-FFF2-40B4-BE49-F238E27FC236}">
                <a16:creationId xmlns:a16="http://schemas.microsoft.com/office/drawing/2014/main" id="{891C3712-68A9-19A8-260B-AD85CE74B7C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42560" y="6462713"/>
            <a:ext cx="1706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0683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D792-B7FA-A7B8-5F5A-07C1E5A4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Role of pluggable modules for tight sync</a:t>
            </a:r>
            <a:endParaRPr lang="en-US"/>
          </a:p>
        </p:txBody>
      </p:sp>
      <p:sp>
        <p:nvSpPr>
          <p:cNvPr id="5" name="Google Shape;103;g135c6261382_0_0">
            <a:extLst>
              <a:ext uri="{FF2B5EF4-FFF2-40B4-BE49-F238E27FC236}">
                <a16:creationId xmlns:a16="http://schemas.microsoft.com/office/drawing/2014/main" id="{05F1A663-7989-D425-8458-1EC5C6FABA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42560" y="6462713"/>
            <a:ext cx="1706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B7A8118-EF6A-A564-84C6-945AAFE9E086}"/>
              </a:ext>
            </a:extLst>
          </p:cNvPr>
          <p:cNvSpPr txBox="1">
            <a:spLocks/>
          </p:cNvSpPr>
          <p:nvPr/>
        </p:nvSpPr>
        <p:spPr>
          <a:xfrm>
            <a:off x="598986" y="1657279"/>
            <a:ext cx="10972800" cy="3560400"/>
          </a:xfrm>
          <a:prstGeom prst="rect">
            <a:avLst/>
          </a:prstGeom>
        </p:spPr>
        <p:txBody>
          <a:bodyPr lIns="0" tIns="0" rIns="0" bIns="0"/>
          <a:lstStyle>
            <a:lvl1pPr marL="306910" indent="-306910" algn="l" defTabSz="609585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60789" indent="-304792" algn="l" defTabSz="609585" rtl="0" eaLnBrk="1" fontAlgn="base" hangingPunct="1">
              <a:spcBef>
                <a:spcPct val="0"/>
              </a:spcBef>
              <a:spcAft>
                <a:spcPts val="800"/>
              </a:spcAft>
              <a:buFont typeface="Lucida Grande"/>
              <a:buChar char="-"/>
              <a:defRPr sz="14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 marL="691183" indent="-230394" algn="l" defTabSz="609585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3pPr>
            <a:lvl4pPr marL="921577" indent="-304792" algn="l" defTabSz="609585" rtl="0" eaLnBrk="1" fontAlgn="base" hangingPunct="1">
              <a:spcBef>
                <a:spcPct val="0"/>
              </a:spcBef>
              <a:spcAft>
                <a:spcPts val="800"/>
              </a:spcAft>
              <a:buFont typeface="Lucida Grande"/>
              <a:buChar char="-"/>
              <a:defRPr sz="10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1151972" indent="-306910" algn="l" defTabSz="609585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8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Synchronization distribution via PTP assumes symmetrical latency in both directions.</a:t>
            </a:r>
            <a:b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Known asymmetries can be compensated for.</a:t>
            </a:r>
          </a:p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Mobile fronthaul poses highly demanding requirements in terms of end-end synchronization accuracy between T-GM and RUs</a:t>
            </a:r>
          </a:p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Contribution of the pluggables to latency (a)symmetry and hence to cTE can no longer be neglected</a:t>
            </a:r>
          </a:p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MOPA proposals;</a:t>
            </a:r>
          </a:p>
          <a:p>
            <a:pPr marL="460789" marR="0" lvl="1" indent="-304792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Allow pluggables to be characterized for their typical Tx and Rx latencies so that these can be </a:t>
            </a:r>
            <a:r>
              <a:rPr kumimoji="0" lang="en-BE" sz="1600" b="0" i="0" u="sng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taken into account by the host Sync Client (see next slide)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=&gt; How can they be measured, which info to store in module (EEPROM)</a:t>
            </a:r>
          </a:p>
          <a:p>
            <a:pPr marL="460789" marR="0" lvl="1" indent="-304792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Allow pluggables to be classified in terms of inaccuracies on their Tx and Rx latencies so that their consumption of the end-end cTE budget can be estimated.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=&gt; Definition of classes, which info to store in module (EEPROM)</a:t>
            </a:r>
          </a:p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E8900E3-87E7-0FF0-01B3-DD4F35774F95}"/>
              </a:ext>
            </a:extLst>
          </p:cNvPr>
          <p:cNvSpPr/>
          <p:nvPr/>
        </p:nvSpPr>
        <p:spPr>
          <a:xfrm>
            <a:off x="1182523" y="3361174"/>
            <a:ext cx="475455" cy="427480"/>
          </a:xfrm>
          <a:prstGeom prst="downArrow">
            <a:avLst/>
          </a:prstGeom>
          <a:solidFill>
            <a:srgbClr val="001135">
              <a:lumMod val="75000"/>
              <a:lumOff val="2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18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9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5c6261382_0_0"/>
          <p:cNvSpPr txBox="1">
            <a:spLocks noGrp="1"/>
          </p:cNvSpPr>
          <p:nvPr>
            <p:ph type="sldNum" idx="12"/>
          </p:nvPr>
        </p:nvSpPr>
        <p:spPr>
          <a:xfrm>
            <a:off x="4537913" y="6462713"/>
            <a:ext cx="1706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04" name="Google Shape;104;g135c6261382_0_0"/>
          <p:cNvSpPr txBox="1">
            <a:spLocks noGrp="1"/>
          </p:cNvSpPr>
          <p:nvPr>
            <p:ph type="title"/>
          </p:nvPr>
        </p:nvSpPr>
        <p:spPr>
          <a:xfrm>
            <a:off x="605828" y="454337"/>
            <a:ext cx="109728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nl-BE"/>
              <a:t>Initatives by MOPA members</a:t>
            </a:r>
            <a:endParaRPr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819D03-6E36-63ED-6DEA-21638F4353BE}"/>
              </a:ext>
            </a:extLst>
          </p:cNvPr>
          <p:cNvSpPr/>
          <p:nvPr/>
        </p:nvSpPr>
        <p:spPr>
          <a:xfrm>
            <a:off x="1828800" y="1639993"/>
            <a:ext cx="3807060" cy="2761569"/>
          </a:xfrm>
          <a:prstGeom prst="roundRect">
            <a:avLst>
              <a:gd name="adj" fmla="val 902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Proposed Data structure for</a:t>
            </a:r>
            <a:b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pluggable’s </a:t>
            </a:r>
            <a:b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Tx and Rx static latencies (averages)</a:t>
            </a:r>
            <a:b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Proposed latency classes</a:t>
            </a:r>
            <a:b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pluggable’s Tx and Rx latency uncertainty (deltas)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A3A65F-4445-696D-6850-FDE802379574}"/>
              </a:ext>
            </a:extLst>
          </p:cNvPr>
          <p:cNvSpPr/>
          <p:nvPr/>
        </p:nvSpPr>
        <p:spPr>
          <a:xfrm>
            <a:off x="6244613" y="1639993"/>
            <a:ext cx="2365987" cy="128618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ITU-T SG15 Q13</a:t>
            </a:r>
            <a:b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Appendix in G.8273.2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F101E2-6C55-4AFE-E7BB-0BA4DC738CF9}"/>
              </a:ext>
            </a:extLst>
          </p:cNvPr>
          <p:cNvSpPr/>
          <p:nvPr/>
        </p:nvSpPr>
        <p:spPr>
          <a:xfrm>
            <a:off x="6244613" y="3075230"/>
            <a:ext cx="2365987" cy="128618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SFP (single lane)</a:t>
            </a:r>
            <a:b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SNIA SFF 8472: </a:t>
            </a:r>
            <a:b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Update of Timing data structure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2ADEC6-ADE5-47AE-8E60-FFDE8F22C1F6}"/>
              </a:ext>
            </a:extLst>
          </p:cNvPr>
          <p:cNvSpPr/>
          <p:nvPr/>
        </p:nvSpPr>
        <p:spPr>
          <a:xfrm>
            <a:off x="9219354" y="3077339"/>
            <a:ext cx="2710140" cy="1286189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QSFP </a:t>
            </a:r>
            <a:br>
              <a:rPr lang="en-US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(multi-lane modules)</a:t>
            </a:r>
            <a:b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OIF:</a:t>
            </a:r>
            <a:b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similar update of latency data structure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6F794B-0FC0-4C1F-5A1B-0606286A80A2}"/>
              </a:ext>
            </a:extLst>
          </p:cNvPr>
          <p:cNvSpPr/>
          <p:nvPr/>
        </p:nvSpPr>
        <p:spPr>
          <a:xfrm>
            <a:off x="1828800" y="4635155"/>
            <a:ext cx="3807060" cy="12861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Implementation considerations;</a:t>
            </a:r>
            <a:b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avoiding sync inaccuracies when MII extensions and/or segmented FEC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253F14-D93B-AEBA-A25D-FA0FAD5C08D0}"/>
              </a:ext>
            </a:extLst>
          </p:cNvPr>
          <p:cNvSpPr/>
          <p:nvPr/>
        </p:nvSpPr>
        <p:spPr>
          <a:xfrm>
            <a:off x="6244613" y="4643960"/>
            <a:ext cx="2365987" cy="128618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802.3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802.3dj: </a:t>
            </a:r>
            <a:b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Raising awareness to avoid inaccuracies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E829D9-07AA-7A5A-C672-BFE62956E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88" y="2464185"/>
            <a:ext cx="751922" cy="9733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D3F2A4-5DA9-FC04-62EE-4C3798AFB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8" y="4668969"/>
            <a:ext cx="746770" cy="9698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B9B9B1-8F7F-8289-1807-4CC95E58E7AE}"/>
              </a:ext>
            </a:extLst>
          </p:cNvPr>
          <p:cNvSpPr txBox="1"/>
          <p:nvPr/>
        </p:nvSpPr>
        <p:spPr>
          <a:xfrm>
            <a:off x="363448" y="3815533"/>
            <a:ext cx="136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MOPA </a:t>
            </a:r>
            <a:br>
              <a:rPr lang="en-US" sz="1200"/>
            </a:br>
            <a:r>
              <a:rPr lang="en-US" sz="1200"/>
              <a:t>Technical Papers</a:t>
            </a:r>
            <a:br>
              <a:rPr lang="en-US" sz="1200"/>
            </a:br>
            <a:r>
              <a:rPr lang="en-US" sz="1200"/>
              <a:t>on Tight Sync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108971D-1EFA-41DF-8B85-72DD6B49AAAA}"/>
              </a:ext>
            </a:extLst>
          </p:cNvPr>
          <p:cNvSpPr/>
          <p:nvPr/>
        </p:nvSpPr>
        <p:spPr>
          <a:xfrm>
            <a:off x="5635860" y="3561910"/>
            <a:ext cx="608753" cy="2739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5EF3B06-2D26-BAD3-ADC0-E5C7D07D49EE}"/>
              </a:ext>
            </a:extLst>
          </p:cNvPr>
          <p:cNvSpPr/>
          <p:nvPr/>
        </p:nvSpPr>
        <p:spPr>
          <a:xfrm>
            <a:off x="8610600" y="3544587"/>
            <a:ext cx="608753" cy="273964"/>
          </a:xfrm>
          <a:prstGeom prst="right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0D526CD-1DE0-A0CB-CA32-78EA823F6A92}"/>
              </a:ext>
            </a:extLst>
          </p:cNvPr>
          <p:cNvSpPr/>
          <p:nvPr/>
        </p:nvSpPr>
        <p:spPr>
          <a:xfrm>
            <a:off x="5635859" y="5129093"/>
            <a:ext cx="608753" cy="2739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91ACF70-4425-1207-73BD-34007F59AA54}"/>
              </a:ext>
            </a:extLst>
          </p:cNvPr>
          <p:cNvSpPr/>
          <p:nvPr/>
        </p:nvSpPr>
        <p:spPr>
          <a:xfrm>
            <a:off x="5643011" y="2146105"/>
            <a:ext cx="608753" cy="2739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195A1B2-CE78-8B68-0BB1-BDA48C10AFFF}"/>
              </a:ext>
            </a:extLst>
          </p:cNvPr>
          <p:cNvSpPr/>
          <p:nvPr/>
        </p:nvSpPr>
        <p:spPr>
          <a:xfrm>
            <a:off x="8623160" y="5153884"/>
            <a:ext cx="608753" cy="273964"/>
          </a:xfrm>
          <a:prstGeom prst="right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27C6395-3E02-856A-AAC9-559FEF54CC5A}"/>
              </a:ext>
            </a:extLst>
          </p:cNvPr>
          <p:cNvSpPr/>
          <p:nvPr/>
        </p:nvSpPr>
        <p:spPr>
          <a:xfrm>
            <a:off x="9204280" y="4614211"/>
            <a:ext cx="2710140" cy="1286189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[TBD]</a:t>
            </a:r>
            <a:b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feedback on alignment marker position </a:t>
            </a:r>
            <a:b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when no GMP channel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E621-D866-17D4-74FA-C30D994E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592C07F-28CC-D71E-CE98-CDB0BDD0C275}"/>
              </a:ext>
            </a:extLst>
          </p:cNvPr>
          <p:cNvSpPr txBox="1">
            <a:spLocks/>
          </p:cNvSpPr>
          <p:nvPr/>
        </p:nvSpPr>
        <p:spPr>
          <a:xfrm>
            <a:off x="598986" y="1657279"/>
            <a:ext cx="10972800" cy="3560400"/>
          </a:xfrm>
          <a:prstGeom prst="rect">
            <a:avLst/>
          </a:prstGeom>
        </p:spPr>
        <p:txBody>
          <a:bodyPr lIns="0" tIns="0" rIns="0" bIns="0"/>
          <a:lstStyle>
            <a:lvl1pPr marL="306910" indent="-306910" algn="l" defTabSz="609585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60789" indent="-304792" algn="l" defTabSz="609585" rtl="0" eaLnBrk="1" fontAlgn="base" hangingPunct="1">
              <a:spcBef>
                <a:spcPct val="0"/>
              </a:spcBef>
              <a:spcAft>
                <a:spcPts val="800"/>
              </a:spcAft>
              <a:buFont typeface="Lucida Grande"/>
              <a:buChar char="-"/>
              <a:defRPr sz="14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 marL="691183" indent="-230394" algn="l" defTabSz="609585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3pPr>
            <a:lvl4pPr marL="921577" indent="-304792" algn="l" defTabSz="609585" rtl="0" eaLnBrk="1" fontAlgn="base" hangingPunct="1">
              <a:spcBef>
                <a:spcPct val="0"/>
              </a:spcBef>
              <a:spcAft>
                <a:spcPts val="800"/>
              </a:spcAft>
              <a:buFont typeface="Lucida Grande"/>
              <a:buChar char="-"/>
              <a:defRPr sz="10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1151972" indent="-306910" algn="l" defTabSz="609585" rtl="0" eaLnBrk="1" fontAlgn="base" hangingPunct="1"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8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Tight Syncronization is relevant for 5G/6G network and application use cases</a:t>
            </a:r>
          </a:p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Helping the design of nodes and of networks by characterization of pluggables</a:t>
            </a:r>
          </a:p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i="0" u="none" strike="noStrike" kern="1200" cap="none" spc="0" normalizeH="0" baseline="0" noProof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MOPA has on-going initiatives to bring this in relevant Standard organizations</a:t>
            </a:r>
          </a:p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600">
              <a:solidFill>
                <a:srgbClr val="00113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600">
                <a:solidFill>
                  <a:srgbClr val="00113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Next step: multi-lane pluggables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endParaRPr kumimoji="0" lang="en-US" i="0" u="none" strike="noStrike" kern="1200" cap="none" spc="0" normalizeH="0" baseline="0" noProof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113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3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6f6230c92_0_6"/>
          <p:cNvSpPr txBox="1">
            <a:spLocks noGrp="1"/>
          </p:cNvSpPr>
          <p:nvPr>
            <p:ph type="body" idx="1"/>
          </p:nvPr>
        </p:nvSpPr>
        <p:spPr>
          <a:xfrm>
            <a:off x="4131099" y="5557434"/>
            <a:ext cx="3929803" cy="28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E33F"/>
              </a:buClr>
              <a:buSzPct val="100000"/>
              <a:buFont typeface="Noto Sans Symbols"/>
              <a:buNone/>
            </a:pPr>
            <a:r>
              <a:rPr lang="en-US"/>
              <a:t>Copyright © 2023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494</Words>
  <Application>Microsoft Office PowerPoint</Application>
  <PresentationFormat>Widescreen</PresentationFormat>
  <Paragraphs>76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Nokia Pure Text Light</vt:lpstr>
      <vt:lpstr>Open Sans</vt:lpstr>
      <vt:lpstr>Noto Sans Symbols</vt:lpstr>
      <vt:lpstr>Arial</vt:lpstr>
      <vt:lpstr>Verdana</vt:lpstr>
      <vt:lpstr>Meiryo</vt:lpstr>
      <vt:lpstr>Lucida Grande</vt:lpstr>
      <vt:lpstr>Calibri</vt:lpstr>
      <vt:lpstr>Office Theme</vt:lpstr>
      <vt:lpstr>PowerPoint Presentation</vt:lpstr>
      <vt:lpstr>What is “tight” synchronization, why do we need it?</vt:lpstr>
      <vt:lpstr>Role of pluggable modules for tight sync</vt:lpstr>
      <vt:lpstr>Initatives by MOPA members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Dahlfort</dc:creator>
  <cp:lastModifiedBy>Francois Fredricx (Nokia)</cp:lastModifiedBy>
  <cp:revision>10</cp:revision>
  <dcterms:created xsi:type="dcterms:W3CDTF">2022-01-18T13:50:50Z</dcterms:created>
  <dcterms:modified xsi:type="dcterms:W3CDTF">2025-03-10T11:09:06Z</dcterms:modified>
</cp:coreProperties>
</file>