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7"/>
  </p:notesMasterIdLst>
  <p:handoutMasterIdLst>
    <p:handoutMasterId r:id="rId18"/>
  </p:handoutMasterIdLst>
  <p:sldIdLst>
    <p:sldId id="256" r:id="rId6"/>
    <p:sldId id="270" r:id="rId7"/>
    <p:sldId id="273" r:id="rId8"/>
    <p:sldId id="274" r:id="rId9"/>
    <p:sldId id="275" r:id="rId10"/>
    <p:sldId id="276" r:id="rId11"/>
    <p:sldId id="277" r:id="rId12"/>
    <p:sldId id="279" r:id="rId13"/>
    <p:sldId id="278" r:id="rId14"/>
    <p:sldId id="258" r:id="rId15"/>
    <p:sldId id="272" r:id="rId16"/>
  </p:sldIdLst>
  <p:sldSz cx="9144000" cy="6858000" type="screen4x3"/>
  <p:notesSz cx="7315200" cy="9601200"/>
  <p:defaultTextStyle>
    <a:defPPr>
      <a:defRPr lang="ja-JP"/>
    </a:defPPr>
    <a:lvl1pPr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defTabSz="457200" rtl="0" fontAlgn="base">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既定のセクション" id="{51C54AB3-8345-2746-B896-259123306A90}">
          <p14:sldIdLst>
            <p14:sldId id="256"/>
            <p14:sldId id="270"/>
            <p14:sldId id="273"/>
            <p14:sldId id="274"/>
            <p14:sldId id="275"/>
            <p14:sldId id="276"/>
            <p14:sldId id="277"/>
            <p14:sldId id="279"/>
            <p14:sldId id="278"/>
            <p14:sldId id="258"/>
            <p14:sldId id="2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182"/>
    <a:srgbClr val="000000"/>
    <a:srgbClr val="0000FF"/>
    <a:srgbClr val="626262"/>
    <a:srgbClr val="2E0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29F234-5392-4AB4-A4CA-FA364F3A5FE0}" v="2" dt="2025-03-30T12:12:08.3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81"/>
  </p:normalViewPr>
  <p:slideViewPr>
    <p:cSldViewPr snapToGrid="0" snapToObjects="1">
      <p:cViewPr varScale="1">
        <p:scale>
          <a:sx n="105" d="100"/>
          <a:sy n="105" d="100"/>
        </p:scale>
        <p:origin x="90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1" d="100"/>
          <a:sy n="41" d="100"/>
        </p:scale>
        <p:origin x="136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ea typeface="+mn-ea"/>
              </a:defRPr>
            </a:lvl1pPr>
          </a:lstStyle>
          <a:p>
            <a:pPr>
              <a:defRPr/>
            </a:pPr>
            <a:fld id="{EEDBEB14-AE3C-47D6-8EB9-FE974772E3B4}" type="datetimeFigureOut">
              <a:rPr lang="ja-JP" altLang="en-US"/>
              <a:pPr>
                <a:defRPr/>
              </a:pPr>
              <a:t>2025/3/30</a:t>
            </a:fld>
            <a:endParaRPr lang="ja-JP" altLang="en-US"/>
          </a:p>
        </p:txBody>
      </p:sp>
      <p:sp>
        <p:nvSpPr>
          <p:cNvPr id="4" name="フッター プレースホルダー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C8588A5C-388A-4D1D-BA80-66E6D2ADB07F}" type="slidenum">
              <a:rPr lang="ja-JP" altLang="en-US"/>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smtClean="0">
                <a:latin typeface="+mn-lt"/>
                <a:ea typeface="+mn-ea"/>
              </a:defRPr>
            </a:lvl1pPr>
          </a:lstStyle>
          <a:p>
            <a:pPr>
              <a:defRPr/>
            </a:pPr>
            <a:fld id="{DBD8035D-2A99-44A5-90A9-DF3AD42D3C0B}" type="datetimeFigureOut">
              <a:rPr lang="ja-JP" altLang="en-US"/>
              <a:pPr>
                <a:defRPr/>
              </a:pPr>
              <a:t>2025/3/30</a:t>
            </a:fld>
            <a:endParaRPr lang="ja-JP" altLang="en-US"/>
          </a:p>
        </p:txBody>
      </p:sp>
      <p:sp>
        <p:nvSpPr>
          <p:cNvPr id="4" name="スライド イメージ プレースホルダー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ja-JP" altLang="en-US" noProof="0"/>
          </a:p>
        </p:txBody>
      </p:sp>
      <p:sp>
        <p:nvSpPr>
          <p:cNvPr id="5" name="ノート プレースホルダー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B8DB44F0-DB56-413C-A29B-0E3B383D7CB3}" type="slidenum">
              <a:rPr lang="ja-JP" altLang="en-US"/>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kumimoji="1" sz="1200" kern="1200">
        <a:solidFill>
          <a:schemeClr val="tx1"/>
        </a:solidFill>
        <a:latin typeface="+mn-lt"/>
        <a:ea typeface="+mn-ea"/>
        <a:cs typeface="+mn-cs"/>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28BB571-F7C1-F048-B10E-53AEE311D2D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5" name="テキスト プレースホルダー 6"/>
          <p:cNvSpPr>
            <a:spLocks noGrp="1"/>
          </p:cNvSpPr>
          <p:nvPr>
            <p:ph type="body" sz="quarter" idx="10" hasCustomPrompt="1"/>
          </p:nvPr>
        </p:nvSpPr>
        <p:spPr>
          <a:xfrm>
            <a:off x="971550" y="2275904"/>
            <a:ext cx="7200900" cy="595026"/>
          </a:xfrm>
          <a:prstGeom prst="rect">
            <a:avLst/>
          </a:prstGeom>
        </p:spPr>
        <p:txBody>
          <a:bodyPr/>
          <a:lstStyle>
            <a:lvl1pPr marL="0" indent="0">
              <a:buNone/>
              <a:defRPr sz="3200" b="1">
                <a:solidFill>
                  <a:srgbClr val="003182"/>
                </a:solidFill>
              </a:defRPr>
            </a:lvl1pPr>
          </a:lstStyle>
          <a:p>
            <a:pPr lvl="0"/>
            <a:r>
              <a:rPr lang="en-US" altLang="ja-JP" dirty="0"/>
              <a:t>Main title sample</a:t>
            </a:r>
            <a:endParaRPr kumimoji="1" lang="ja-JP" altLang="en-US" dirty="0"/>
          </a:p>
        </p:txBody>
      </p:sp>
      <p:pic>
        <p:nvPicPr>
          <p:cNvPr id="3" name="図 2">
            <a:extLst>
              <a:ext uri="{FF2B5EF4-FFF2-40B4-BE49-F238E27FC236}">
                <a16:creationId xmlns:a16="http://schemas.microsoft.com/office/drawing/2014/main" id="{D89B38DF-4118-5647-B53C-92EFAFFEA163}"/>
              </a:ext>
            </a:extLst>
          </p:cNvPr>
          <p:cNvPicPr>
            <a:picLocks noChangeAspect="1"/>
          </p:cNvPicPr>
          <p:nvPr userDrawn="1"/>
        </p:nvPicPr>
        <p:blipFill>
          <a:blip r:embed="rId3"/>
          <a:stretch>
            <a:fillRect/>
          </a:stretch>
        </p:blipFill>
        <p:spPr>
          <a:xfrm>
            <a:off x="5388791" y="308202"/>
            <a:ext cx="3105308" cy="1552654"/>
          </a:xfrm>
          <a:prstGeom prst="rect">
            <a:avLst/>
          </a:prstGeom>
        </p:spPr>
      </p:pic>
      <p:sp>
        <p:nvSpPr>
          <p:cNvPr id="9" name="テキスト プレースホルダー 6">
            <a:extLst>
              <a:ext uri="{FF2B5EF4-FFF2-40B4-BE49-F238E27FC236}">
                <a16:creationId xmlns:a16="http://schemas.microsoft.com/office/drawing/2014/main" id="{9A53F439-32B2-8549-99D1-632E60E0DA5B}"/>
              </a:ext>
            </a:extLst>
          </p:cNvPr>
          <p:cNvSpPr>
            <a:spLocks noGrp="1"/>
          </p:cNvSpPr>
          <p:nvPr>
            <p:ph type="body" sz="quarter" idx="15" hasCustomPrompt="1"/>
          </p:nvPr>
        </p:nvSpPr>
        <p:spPr>
          <a:xfrm>
            <a:off x="971550" y="1898736"/>
            <a:ext cx="7200900" cy="280148"/>
          </a:xfrm>
          <a:prstGeom prst="rect">
            <a:avLst/>
          </a:prstGeom>
        </p:spPr>
        <p:txBody>
          <a:bodyPr/>
          <a:lstStyle>
            <a:lvl1pPr marL="0" indent="0">
              <a:buNone/>
              <a:defRPr sz="1600" b="1">
                <a:solidFill>
                  <a:srgbClr val="000000"/>
                </a:solidFill>
              </a:defRPr>
            </a:lvl1pPr>
          </a:lstStyle>
          <a:p>
            <a:pPr lvl="0"/>
            <a:r>
              <a:rPr lang="en-US" altLang="ja-JP" dirty="0"/>
              <a:t>Subtitle sample</a:t>
            </a:r>
            <a:endParaRPr kumimoji="1" lang="ja-JP" altLang="en-US" dirty="0"/>
          </a:p>
        </p:txBody>
      </p:sp>
      <p:sp>
        <p:nvSpPr>
          <p:cNvPr id="10" name="テキスト プレースホルダー 6">
            <a:extLst>
              <a:ext uri="{FF2B5EF4-FFF2-40B4-BE49-F238E27FC236}">
                <a16:creationId xmlns:a16="http://schemas.microsoft.com/office/drawing/2014/main" id="{30991E1D-7185-9240-A5A4-72C4D5A4CEB1}"/>
              </a:ext>
            </a:extLst>
          </p:cNvPr>
          <p:cNvSpPr>
            <a:spLocks noGrp="1"/>
          </p:cNvSpPr>
          <p:nvPr>
            <p:ph type="body" sz="quarter" idx="16" hasCustomPrompt="1"/>
          </p:nvPr>
        </p:nvSpPr>
        <p:spPr>
          <a:xfrm>
            <a:off x="971550" y="6033776"/>
            <a:ext cx="7200900" cy="280149"/>
          </a:xfrm>
          <a:prstGeom prst="rect">
            <a:avLst/>
          </a:prstGeom>
        </p:spPr>
        <p:txBody>
          <a:bodyPr/>
          <a:lstStyle>
            <a:lvl1pPr marL="0" indent="0" algn="r">
              <a:buNone/>
              <a:defRPr sz="1600" b="1">
                <a:solidFill>
                  <a:srgbClr val="000000"/>
                </a:solidFill>
                <a:latin typeface="+mn-lt"/>
              </a:defRPr>
            </a:lvl1pPr>
          </a:lstStyle>
          <a:p>
            <a:pPr lvl="0"/>
            <a:r>
              <a:rPr lang="en-US" altLang="ja-JP" dirty="0"/>
              <a:t>Name, department name, etc.</a:t>
            </a:r>
            <a:endParaRPr kumimoji="1" lang="ja-JP" altLang="en-US" dirty="0"/>
          </a:p>
        </p:txBody>
      </p:sp>
    </p:spTree>
    <p:extLst>
      <p:ext uri="{BB962C8B-B14F-4D97-AF65-F5344CB8AC3E}">
        <p14:creationId xmlns:p14="http://schemas.microsoft.com/office/powerpoint/2010/main" val="2566077257"/>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148" userDrawn="1">
          <p15:clr>
            <a:srgbClr val="FBAE40"/>
          </p15:clr>
        </p15:guide>
        <p15:guide id="3" orient="horz" pos="346" userDrawn="1">
          <p15:clr>
            <a:srgbClr val="FBAE40"/>
          </p15:clr>
        </p15:guide>
        <p15:guide id="4" pos="612" userDrawn="1">
          <p15:clr>
            <a:srgbClr val="FBAE40"/>
          </p15:clr>
        </p15:guide>
        <p15:guide id="5" pos="65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15"/>
          <p:cNvSpPr>
            <a:spLocks noGrp="1"/>
          </p:cNvSpPr>
          <p:nvPr>
            <p:ph type="sldNum" sz="quarter" idx="11"/>
          </p:nvPr>
        </p:nvSpPr>
        <p:spPr>
          <a:xfrm>
            <a:off x="3931920" y="6462713"/>
            <a:ext cx="1280160" cy="365125"/>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003182"/>
                </a:solidFill>
                <a:latin typeface="メイリオ" panose="020B0604030504040204" pitchFamily="50" charset="-128"/>
                <a:ea typeface="メイリオ" panose="020B0604030504040204" pitchFamily="50" charset="-128"/>
              </a:defRPr>
            </a:lvl1pPr>
          </a:lstStyle>
          <a:p>
            <a:fld id="{9C9257A7-EFC8-46D0-9082-29042601C6F3}" type="slidenum">
              <a:rPr lang="ja-JP" altLang="en-US" smtClean="0"/>
              <a:pPr/>
              <a:t>‹#›</a:t>
            </a:fld>
            <a:endParaRPr lang="ja-JP" altLang="en-US"/>
          </a:p>
        </p:txBody>
      </p:sp>
      <p:sp>
        <p:nvSpPr>
          <p:cNvPr id="8" name="タイトル プレースホルダー 1"/>
          <p:cNvSpPr>
            <a:spLocks noGrp="1"/>
          </p:cNvSpPr>
          <p:nvPr>
            <p:ph type="title" hasCustomPrompt="1"/>
          </p:nvPr>
        </p:nvSpPr>
        <p:spPr>
          <a:xfrm>
            <a:off x="454371" y="454337"/>
            <a:ext cx="8229600" cy="519504"/>
          </a:xfrm>
          <a:prstGeom prst="rect">
            <a:avLst/>
          </a:prstGeom>
        </p:spPr>
        <p:txBody>
          <a:bodyPr rtlCol="0">
            <a:noAutofit/>
          </a:bodyPr>
          <a:lstStyle>
            <a:lvl1pPr>
              <a:defRPr sz="2900">
                <a:solidFill>
                  <a:srgbClr val="003182"/>
                </a:solidFill>
                <a:latin typeface="メイリオ" panose="020B0604030504040204" pitchFamily="50" charset="-128"/>
                <a:ea typeface="メイリオ" panose="020B0604030504040204" pitchFamily="50" charset="-128"/>
              </a:defRPr>
            </a:lvl1pPr>
          </a:lstStyle>
          <a:p>
            <a:r>
              <a:rPr lang="en-US" altLang="ja-JP" dirty="0"/>
              <a:t>Heading sample</a:t>
            </a:r>
            <a:endParaRPr lang="ja-JP" altLang="en-US" dirty="0"/>
          </a:p>
        </p:txBody>
      </p:sp>
      <p:cxnSp>
        <p:nvCxnSpPr>
          <p:cNvPr id="22" name="直線コネクタ 21">
            <a:extLst>
              <a:ext uri="{FF2B5EF4-FFF2-40B4-BE49-F238E27FC236}">
                <a16:creationId xmlns:a16="http://schemas.microsoft.com/office/drawing/2014/main" id="{532841FA-8E4F-454F-BE57-D1478F3DAFE4}"/>
              </a:ext>
            </a:extLst>
          </p:cNvPr>
          <p:cNvCxnSpPr>
            <a:cxnSpLocks/>
          </p:cNvCxnSpPr>
          <p:nvPr userDrawn="1"/>
        </p:nvCxnSpPr>
        <p:spPr>
          <a:xfrm>
            <a:off x="454370" y="1029478"/>
            <a:ext cx="8229601"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4" name="直線コネクタ 23">
            <a:extLst>
              <a:ext uri="{FF2B5EF4-FFF2-40B4-BE49-F238E27FC236}">
                <a16:creationId xmlns:a16="http://schemas.microsoft.com/office/drawing/2014/main" id="{D00ED7CA-A240-EE47-A223-D43332236E96}"/>
              </a:ext>
            </a:extLst>
          </p:cNvPr>
          <p:cNvCxnSpPr>
            <a:cxnSpLocks/>
          </p:cNvCxnSpPr>
          <p:nvPr userDrawn="1"/>
        </p:nvCxnSpPr>
        <p:spPr>
          <a:xfrm>
            <a:off x="454370" y="6647813"/>
            <a:ext cx="3579150"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BA0BA1B7-2B5C-B945-8EF6-3D5C38D0B004}"/>
              </a:ext>
            </a:extLst>
          </p:cNvPr>
          <p:cNvCxnSpPr>
            <a:cxnSpLocks/>
          </p:cNvCxnSpPr>
          <p:nvPr userDrawn="1"/>
        </p:nvCxnSpPr>
        <p:spPr>
          <a:xfrm>
            <a:off x="5104821" y="6647813"/>
            <a:ext cx="3579150" cy="0"/>
          </a:xfrm>
          <a:prstGeom prst="line">
            <a:avLst/>
          </a:prstGeom>
          <a:ln w="25400" cap="sq">
            <a:solidFill>
              <a:srgbClr val="003182"/>
            </a:solidFill>
            <a:bevel/>
            <a:headEnd type="none" w="med" len="med"/>
            <a:tailEnd type="none"/>
          </a:ln>
          <a:effectLst/>
        </p:spPr>
        <p:style>
          <a:lnRef idx="2">
            <a:schemeClr val="accent1"/>
          </a:lnRef>
          <a:fillRef idx="0">
            <a:schemeClr val="accent1"/>
          </a:fillRef>
          <a:effectRef idx="1">
            <a:schemeClr val="accent1"/>
          </a:effectRef>
          <a:fontRef idx="minor">
            <a:schemeClr val="tx1"/>
          </a:fontRef>
        </p:style>
      </p:cxnSp>
      <p:sp>
        <p:nvSpPr>
          <p:cNvPr id="13" name="テキスト プレースホルダー 2">
            <a:extLst>
              <a:ext uri="{FF2B5EF4-FFF2-40B4-BE49-F238E27FC236}">
                <a16:creationId xmlns:a16="http://schemas.microsoft.com/office/drawing/2014/main" id="{DF7FC5DB-327D-BC48-9891-AB34DF40FB3B}"/>
              </a:ext>
            </a:extLst>
          </p:cNvPr>
          <p:cNvSpPr>
            <a:spLocks noGrp="1"/>
          </p:cNvSpPr>
          <p:nvPr>
            <p:ph idx="1" hasCustomPrompt="1"/>
          </p:nvPr>
        </p:nvSpPr>
        <p:spPr bwMode="auto">
          <a:xfrm>
            <a:off x="454371" y="1268414"/>
            <a:ext cx="8229600" cy="35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latin typeface="+mj-ea"/>
                <a:ea typeface="+mj-ea"/>
              </a:defRPr>
            </a:lvl1pPr>
          </a:lstStyle>
          <a:p>
            <a:pPr lvl="0"/>
            <a:r>
              <a:rPr lang="en-US" altLang="ja-JP" dirty="0"/>
              <a:t>Subheading sample</a:t>
            </a:r>
          </a:p>
        </p:txBody>
      </p:sp>
      <p:sp>
        <p:nvSpPr>
          <p:cNvPr id="14" name="テキスト プレースホルダー 6">
            <a:extLst>
              <a:ext uri="{FF2B5EF4-FFF2-40B4-BE49-F238E27FC236}">
                <a16:creationId xmlns:a16="http://schemas.microsoft.com/office/drawing/2014/main" id="{6FDE0F9E-F5CD-CA4D-93BD-F33219134911}"/>
              </a:ext>
            </a:extLst>
          </p:cNvPr>
          <p:cNvSpPr>
            <a:spLocks noGrp="1"/>
          </p:cNvSpPr>
          <p:nvPr>
            <p:ph type="body" sz="quarter" idx="12" hasCustomPrompt="1"/>
          </p:nvPr>
        </p:nvSpPr>
        <p:spPr>
          <a:xfrm>
            <a:off x="454371" y="1623315"/>
            <a:ext cx="8229599" cy="1364483"/>
          </a:xfrm>
        </p:spPr>
        <p:txBody>
          <a:bodyPr lIns="90000" rIns="90000"/>
          <a:lstStyle>
            <a:lvl1pPr marL="0" indent="0" algn="just">
              <a:lnSpc>
                <a:spcPts val="2200"/>
              </a:lnSpc>
              <a:buNone/>
              <a:defRPr sz="1300" b="0" spc="0">
                <a:solidFill>
                  <a:srgbClr val="000000"/>
                </a:solidFill>
                <a:latin typeface="+mn-ea"/>
                <a:ea typeface="+mn-ea"/>
              </a:defRPr>
            </a:lvl1pPr>
          </a:lstStyle>
          <a:p>
            <a:pPr lvl="0"/>
            <a:r>
              <a:rPr kumimoji="1" lang="en-US" altLang="ja-JP" dirty="0"/>
              <a:t>Text sample text sample text sample text sample text sample text sample text sample text sample text sample text sample text sample text sample text sample text sample text sample Text sample text sample text sample text sample text sample text sample text sample text sample</a:t>
            </a:r>
            <a:endParaRPr kumimoji="1" lang="ja-JP" altLang="en-US" dirty="0"/>
          </a:p>
        </p:txBody>
      </p:sp>
      <p:pic>
        <p:nvPicPr>
          <p:cNvPr id="3" name="図 2">
            <a:extLst>
              <a:ext uri="{FF2B5EF4-FFF2-40B4-BE49-F238E27FC236}">
                <a16:creationId xmlns:a16="http://schemas.microsoft.com/office/drawing/2014/main" id="{1B77FA47-177F-EF45-A827-14675FB13E09}"/>
              </a:ext>
            </a:extLst>
          </p:cNvPr>
          <p:cNvPicPr>
            <a:picLocks noChangeAspect="1"/>
          </p:cNvPicPr>
          <p:nvPr userDrawn="1"/>
        </p:nvPicPr>
        <p:blipFill>
          <a:blip r:embed="rId2"/>
          <a:stretch>
            <a:fillRect/>
          </a:stretch>
        </p:blipFill>
        <p:spPr>
          <a:xfrm>
            <a:off x="-2830" y="0"/>
            <a:ext cx="9144000" cy="190500"/>
          </a:xfrm>
          <a:prstGeom prst="rect">
            <a:avLst/>
          </a:prstGeom>
        </p:spPr>
      </p:pic>
    </p:spTree>
    <p:extLst>
      <p:ext uri="{BB962C8B-B14F-4D97-AF65-F5344CB8AC3E}">
        <p14:creationId xmlns:p14="http://schemas.microsoft.com/office/powerpoint/2010/main" val="252380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C0620F-D679-324D-890F-43B726FD24D3}"/>
              </a:ext>
            </a:extLst>
          </p:cNvPr>
          <p:cNvPicPr>
            <a:picLocks noChangeAspect="1"/>
          </p:cNvPicPr>
          <p:nvPr userDrawn="1"/>
        </p:nvPicPr>
        <p:blipFill>
          <a:blip r:embed="rId2"/>
          <a:stretch>
            <a:fillRect/>
          </a:stretch>
        </p:blipFill>
        <p:spPr>
          <a:xfrm>
            <a:off x="0" y="0"/>
            <a:ext cx="9144000" cy="4343400"/>
          </a:xfrm>
          <a:prstGeom prst="rect">
            <a:avLst/>
          </a:prstGeom>
        </p:spPr>
      </p:pic>
      <p:pic>
        <p:nvPicPr>
          <p:cNvPr id="2" name="図 1">
            <a:extLst>
              <a:ext uri="{FF2B5EF4-FFF2-40B4-BE49-F238E27FC236}">
                <a16:creationId xmlns:a16="http://schemas.microsoft.com/office/drawing/2014/main" id="{9A8DC962-557A-914C-BD4B-4800F7231EEF}"/>
              </a:ext>
            </a:extLst>
          </p:cNvPr>
          <p:cNvPicPr>
            <a:picLocks noChangeAspect="1"/>
          </p:cNvPicPr>
          <p:nvPr userDrawn="1"/>
        </p:nvPicPr>
        <p:blipFill>
          <a:blip r:embed="rId3"/>
          <a:stretch>
            <a:fillRect/>
          </a:stretch>
        </p:blipFill>
        <p:spPr>
          <a:xfrm>
            <a:off x="3161756" y="4147189"/>
            <a:ext cx="2820489" cy="1410245"/>
          </a:xfrm>
          <a:prstGeom prst="rect">
            <a:avLst/>
          </a:prstGeom>
        </p:spPr>
      </p:pic>
      <p:sp>
        <p:nvSpPr>
          <p:cNvPr id="7" name="テキスト プレースホルダー 10">
            <a:extLst>
              <a:ext uri="{FF2B5EF4-FFF2-40B4-BE49-F238E27FC236}">
                <a16:creationId xmlns:a16="http://schemas.microsoft.com/office/drawing/2014/main" id="{52D7705E-B9CC-0949-9808-E6796FF4C8DE}"/>
              </a:ext>
            </a:extLst>
          </p:cNvPr>
          <p:cNvSpPr>
            <a:spLocks noGrp="1"/>
          </p:cNvSpPr>
          <p:nvPr>
            <p:ph type="body" sz="quarter" idx="11" hasCustomPrompt="1"/>
          </p:nvPr>
        </p:nvSpPr>
        <p:spPr>
          <a:xfrm>
            <a:off x="3098324" y="5557434"/>
            <a:ext cx="2947352" cy="280148"/>
          </a:xfrm>
        </p:spPr>
        <p:txBody>
          <a:bodyPr/>
          <a:lstStyle>
            <a:lvl1pPr marL="0" marR="0" indent="0" algn="ctr" defTabSz="457200" rtl="0" eaLnBrk="1" fontAlgn="base" latinLnBrk="0" hangingPunct="1">
              <a:lnSpc>
                <a:spcPct val="100000"/>
              </a:lnSpc>
              <a:spcBef>
                <a:spcPct val="0"/>
              </a:spcBef>
              <a:spcAft>
                <a:spcPts val="600"/>
              </a:spcAft>
              <a:buClr>
                <a:srgbClr val="FFE33F"/>
              </a:buClr>
              <a:buSzTx/>
              <a:buFont typeface="Wingdings" panose="05000000000000000000" pitchFamily="2" charset="2"/>
              <a:buNone/>
              <a:tabLst/>
              <a:defRPr sz="1400" b="0" i="0" baseline="0">
                <a:solidFill>
                  <a:schemeClr val="bg1">
                    <a:lumMod val="50000"/>
                  </a:schemeClr>
                </a:solidFill>
                <a:latin typeface="+mn-lt"/>
                <a:ea typeface="+mj-ea"/>
              </a:defRPr>
            </a:lvl1pPr>
          </a:lstStyle>
          <a:p>
            <a:pPr marL="0" marR="0" lvl="0" indent="0" algn="l" defTabSz="457200" rtl="0" eaLnBrk="1" fontAlgn="base" latinLnBrk="0" hangingPunct="1">
              <a:lnSpc>
                <a:spcPct val="100000"/>
              </a:lnSpc>
              <a:spcBef>
                <a:spcPct val="0"/>
              </a:spcBef>
              <a:spcAft>
                <a:spcPts val="600"/>
              </a:spcAft>
              <a:buClr>
                <a:srgbClr val="FFE33F"/>
              </a:buClr>
              <a:buSzTx/>
              <a:buFont typeface="Wingdings" panose="05000000000000000000" pitchFamily="2" charset="2"/>
              <a:buNone/>
              <a:tabLst/>
              <a:defRPr/>
            </a:pPr>
            <a:r>
              <a:rPr lang="en-US" altLang="ja-JP" b="1" kern="500" spc="-80" dirty="0">
                <a:solidFill>
                  <a:srgbClr val="000000"/>
                </a:solidFill>
                <a:latin typeface="メイリオ" panose="020B0604030504040204" pitchFamily="50" charset="-128"/>
                <a:ea typeface="メイリオ" panose="020B0604030504040204" pitchFamily="50" charset="-128"/>
              </a:rPr>
              <a:t>Copyright © 2022 </a:t>
            </a:r>
            <a:r>
              <a:rPr lang="en-US" altLang="ja-JP" b="1" kern="500" spc="-80" dirty="0" err="1">
                <a:solidFill>
                  <a:srgbClr val="000000"/>
                </a:solidFill>
                <a:latin typeface="メイリオ" panose="020B0604030504040204" pitchFamily="50" charset="-128"/>
                <a:ea typeface="メイリオ" panose="020B0604030504040204" pitchFamily="50" charset="-128"/>
              </a:rPr>
              <a:t>xxxxxxxx</a:t>
            </a:r>
            <a:r>
              <a:rPr lang="en-US" altLang="ja-JP" b="1" kern="500" spc="-80" dirty="0">
                <a:solidFill>
                  <a:srgbClr val="000000"/>
                </a:solidFill>
                <a:latin typeface="メイリオ" panose="020B0604030504040204" pitchFamily="50" charset="-128"/>
                <a:ea typeface="メイリオ" panose="020B0604030504040204" pitchFamily="50" charset="-128"/>
              </a:rPr>
              <a:t>.</a:t>
            </a:r>
            <a:endParaRPr lang="ja-JP" altLang="en-US" b="1" kern="500" spc="-8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271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359569" y="476250"/>
            <a:ext cx="789146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Use this layout for document slides when you need space for a long heading and big content area</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359569" y="1844675"/>
            <a:ext cx="8424863" cy="43926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316229" y="6524626"/>
            <a:ext cx="65" cy="92333"/>
          </a:xfrm>
          <a:prstGeom prst="rect">
            <a:avLst/>
          </a:prstGeom>
          <a:noFill/>
        </p:spPr>
        <p:txBody>
          <a:bodyPr vert="horz" wrap="none" lIns="0" tIns="0" rIns="0" bIns="0" rtlCol="0">
            <a:spAutoFit/>
          </a:bodyPr>
          <a:lstStyle/>
          <a:p>
            <a:pPr marL="0" indent="0" algn="l">
              <a:buFontTx/>
              <a:buNone/>
            </a:pPr>
            <a:endParaRPr lang="en-US" sz="600" b="0" i="0" u="none" dirty="0">
              <a:solidFill>
                <a:schemeClr val="tx1"/>
              </a:solidFill>
              <a:latin typeface="+mn-lt"/>
            </a:endParaRPr>
          </a:p>
        </p:txBody>
      </p:sp>
    </p:spTree>
    <p:extLst>
      <p:ext uri="{BB962C8B-B14F-4D97-AF65-F5344CB8AC3E}">
        <p14:creationId xmlns:p14="http://schemas.microsoft.com/office/powerpoint/2010/main" val="3197650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359568" y="476250"/>
            <a:ext cx="6265070"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tx1"/>
                </a:solidFill>
              </a:defRPr>
            </a:lvl1pPr>
          </a:lstStyle>
          <a:p>
            <a:pPr lvl="0"/>
            <a:r>
              <a:rPr lang="en-US" dirty="0"/>
              <a:t>Use this layout for presentations using short and crisp headings</a:t>
            </a:r>
          </a:p>
        </p:txBody>
      </p:sp>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359568" y="1844675"/>
            <a:ext cx="6265070" cy="43926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B8BC610-C1B0-4C6A-B5C2-80DA487CE5DE}"/>
              </a:ext>
            </a:extLst>
          </p:cNvPr>
          <p:cNvSpPr txBox="1"/>
          <p:nvPr userDrawn="1"/>
        </p:nvSpPr>
        <p:spPr>
          <a:xfrm>
            <a:off x="316229" y="6524626"/>
            <a:ext cx="2648562" cy="92333"/>
          </a:xfrm>
          <a:prstGeom prst="rect">
            <a:avLst/>
          </a:prstGeom>
          <a:noFill/>
        </p:spPr>
        <p:txBody>
          <a:bodyPr vert="horz" wrap="square" lIns="0" tIns="0" rIns="0" bIns="0" rtlCol="0">
            <a:spAutoFit/>
          </a:bodyPr>
          <a:lstStyle/>
          <a:p>
            <a:pPr marL="0" indent="0" algn="l">
              <a:buFontTx/>
              <a:buNone/>
            </a:pPr>
            <a:endParaRPr lang="en-US" sz="600" b="0" i="0" u="none" dirty="0">
              <a:solidFill>
                <a:schemeClr val="tx1"/>
              </a:solidFill>
              <a:latin typeface="+mn-lt"/>
            </a:endParaRPr>
          </a:p>
        </p:txBody>
      </p:sp>
    </p:spTree>
    <p:extLst>
      <p:ext uri="{BB962C8B-B14F-4D97-AF65-F5344CB8AC3E}">
        <p14:creationId xmlns:p14="http://schemas.microsoft.com/office/powerpoint/2010/main" val="1355252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マスター タイトルの書式設定</a:t>
            </a:r>
          </a:p>
        </p:txBody>
      </p:sp>
      <p:sp>
        <p:nvSpPr>
          <p:cNvPr id="6" name="テキスト プレースホルダー 2">
            <a:extLst>
              <a:ext uri="{FF2B5EF4-FFF2-40B4-BE49-F238E27FC236}">
                <a16:creationId xmlns:a16="http://schemas.microsoft.com/office/drawing/2014/main" id="{FB157048-AA0E-BA49-A3A5-5DAB55E736F3}"/>
              </a:ext>
            </a:extLst>
          </p:cNvPr>
          <p:cNvSpPr>
            <a:spLocks noGrp="1"/>
          </p:cNvSpPr>
          <p:nvPr>
            <p:ph type="body" idx="1"/>
          </p:nvPr>
        </p:nvSpPr>
        <p:spPr bwMode="auto">
          <a:xfrm>
            <a:off x="457200" y="1268413"/>
            <a:ext cx="82296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cSld>
  <p:clrMap bg1="lt1" tx1="dk1" bg2="lt2" tx2="dk2" accent1="accent1" accent2="accent2" accent3="accent3" accent4="accent4" accent5="accent5" accent6="accent6" hlink="hlink" folHlink="folHlink"/>
  <p:sldLayoutIdLst>
    <p:sldLayoutId id="2147483659" r:id="rId1"/>
    <p:sldLayoutId id="2147483664" r:id="rId2"/>
    <p:sldLayoutId id="2147483661" r:id="rId3"/>
    <p:sldLayoutId id="2147483665" r:id="rId4"/>
    <p:sldLayoutId id="2147483666" r:id="rId5"/>
  </p:sldLayoutIdLst>
  <p:hf hdr="0" ftr="0" dt="0"/>
  <p:txStyles>
    <p:titleStyle>
      <a:lvl1pPr algn="l" defTabSz="457200" rtl="0" eaLnBrk="1" fontAlgn="base" hangingPunct="1">
        <a:spcBef>
          <a:spcPct val="0"/>
        </a:spcBef>
        <a:spcAft>
          <a:spcPct val="0"/>
        </a:spcAft>
        <a:defRPr kumimoji="1" sz="2900" b="1" kern="1200">
          <a:solidFill>
            <a:srgbClr val="003182"/>
          </a:solidFill>
          <a:latin typeface="+mj-lt"/>
          <a:ea typeface="+mj-ea"/>
          <a:cs typeface="+mj-cs"/>
        </a:defRPr>
      </a:lvl1pPr>
      <a:lvl2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2pPr>
      <a:lvl3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3pPr>
      <a:lvl4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4pPr>
      <a:lvl5pPr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5pPr>
      <a:lvl6pPr marL="4572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6pPr>
      <a:lvl7pPr marL="9144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7pPr>
      <a:lvl8pPr marL="13716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8pPr>
      <a:lvl9pPr marL="1828800" algn="l" defTabSz="457200" rtl="0" eaLnBrk="1" fontAlgn="base" hangingPunct="1">
        <a:spcBef>
          <a:spcPct val="0"/>
        </a:spcBef>
        <a:spcAft>
          <a:spcPct val="0"/>
        </a:spcAft>
        <a:defRPr kumimoji="1" sz="2800" b="1">
          <a:solidFill>
            <a:schemeClr val="bg2"/>
          </a:solidFill>
          <a:latin typeface="Verdana" panose="020B0604030504040204" pitchFamily="34" charset="0"/>
          <a:ea typeface="メイリオ" panose="020B0604030504040204" pitchFamily="50" charset="-128"/>
        </a:defRPr>
      </a:lvl9pPr>
    </p:titleStyle>
    <p:bodyStyle>
      <a:lvl1pPr marL="0" indent="0" algn="l" defTabSz="457200" rtl="0" eaLnBrk="1" fontAlgn="base" hangingPunct="1">
        <a:spcBef>
          <a:spcPct val="0"/>
        </a:spcBef>
        <a:spcAft>
          <a:spcPts val="600"/>
        </a:spcAft>
        <a:buClr>
          <a:schemeClr val="bg1"/>
        </a:buClr>
        <a:buFontTx/>
        <a:buNone/>
        <a:defRPr kumimoji="1" sz="2000" b="1" kern="1200">
          <a:solidFill>
            <a:srgbClr val="003182"/>
          </a:solidFill>
          <a:latin typeface="+mn-lt"/>
          <a:ea typeface="+mn-ea"/>
          <a:cs typeface="+mn-cs"/>
        </a:defRPr>
      </a:lvl1pPr>
      <a:lvl2pPr marL="365125"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2pPr>
      <a:lvl3pPr marL="9144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3pPr>
      <a:lvl4pPr marL="13716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4pPr>
      <a:lvl5pPr marL="1828800" indent="0" algn="l" defTabSz="457200" rtl="0" eaLnBrk="1" fontAlgn="base" hangingPunct="1">
        <a:spcBef>
          <a:spcPct val="0"/>
        </a:spcBef>
        <a:spcAft>
          <a:spcPts val="600"/>
        </a:spcAft>
        <a:buClr>
          <a:schemeClr val="bg1"/>
        </a:buClr>
        <a:buFontTx/>
        <a:buNone/>
        <a:defRPr kumimoji="1" sz="1600" kern="1200">
          <a:solidFill>
            <a:srgbClr val="000000"/>
          </a:solidFill>
          <a:latin typeface="+mn-ea"/>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3.xml"/><Relationship Id="rId1" Type="http://schemas.openxmlformats.org/officeDocument/2006/relationships/customXml" Target="../../customXml/item2.xml"/><Relationship Id="rId6" Type="http://schemas.openxmlformats.org/officeDocument/2006/relationships/hyperlink" Target="https://www.ieee802.org/3/dj/public/24_05/brown_3dj_03a_2405.pdf" TargetMode="External"/><Relationship Id="rId5" Type="http://schemas.openxmlformats.org/officeDocument/2006/relationships/hyperlink" Target="https://www.ieee802.org/3/dj/public/24_05/brown_3dj_04a_2405.pdf" TargetMode="External"/><Relationship Id="rId4" Type="http://schemas.openxmlformats.org/officeDocument/2006/relationships/hyperlink" Target="https://www.ieee802.org/3/dj/public/23_11/parkholm_3dj_02_2311.pdf"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xml"/><Relationship Id="rId1" Type="http://schemas.openxmlformats.org/officeDocument/2006/relationships/customXml" Target="../../customXml/item4.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hyperlink" Target="https://www.cpri.info/spec.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B4E25391-1397-9647-B832-9C1F12A81B77}"/>
              </a:ext>
            </a:extLst>
          </p:cNvPr>
          <p:cNvSpPr>
            <a:spLocks noGrp="1"/>
          </p:cNvSpPr>
          <p:nvPr>
            <p:ph type="body" sz="quarter" idx="10"/>
          </p:nvPr>
        </p:nvSpPr>
        <p:spPr>
          <a:xfrm>
            <a:off x="578358" y="2705672"/>
            <a:ext cx="8282178" cy="595026"/>
          </a:xfrm>
        </p:spPr>
        <p:txBody>
          <a:bodyPr/>
          <a:lstStyle/>
          <a:p>
            <a:r>
              <a:rPr lang="en-US" b="1" i="0" dirty="0">
                <a:solidFill>
                  <a:schemeClr val="bg1"/>
                </a:solidFill>
                <a:effectLst/>
                <a:latin typeface="Open Sans" panose="020B0606030504020204" pitchFamily="34" charset="0"/>
              </a:rPr>
              <a:t> Optical Rate and Technology Auto-Negotiation for Mobile Fronthaul Links</a:t>
            </a:r>
            <a:endParaRPr kumimoji="1" lang="ja-JP" altLang="en-US" dirty="0">
              <a:solidFill>
                <a:schemeClr val="bg1"/>
              </a:solidFill>
            </a:endParaRPr>
          </a:p>
        </p:txBody>
      </p:sp>
      <p:sp>
        <p:nvSpPr>
          <p:cNvPr id="4" name="テキスト プレースホルダー 3">
            <a:extLst>
              <a:ext uri="{FF2B5EF4-FFF2-40B4-BE49-F238E27FC236}">
                <a16:creationId xmlns:a16="http://schemas.microsoft.com/office/drawing/2014/main" id="{397B194D-B6A5-A647-881E-3CDC6AFAE362}"/>
              </a:ext>
            </a:extLst>
          </p:cNvPr>
          <p:cNvSpPr>
            <a:spLocks noGrp="1"/>
          </p:cNvSpPr>
          <p:nvPr>
            <p:ph type="body" sz="quarter" idx="16"/>
          </p:nvPr>
        </p:nvSpPr>
        <p:spPr/>
        <p:txBody>
          <a:bodyPr/>
          <a:lstStyle/>
          <a:p>
            <a:r>
              <a:rPr lang="en-US" altLang="ja-JP" dirty="0"/>
              <a:t>Ulf Parkholm, Antonio Tartaglia</a:t>
            </a:r>
            <a:endParaRPr kumimoji="1" lang="ja-JP" altLang="en-US" dirty="0"/>
          </a:p>
        </p:txBody>
      </p:sp>
    </p:spTree>
    <p:extLst>
      <p:ext uri="{BB962C8B-B14F-4D97-AF65-F5344CB8AC3E}">
        <p14:creationId xmlns:p14="http://schemas.microsoft.com/office/powerpoint/2010/main" val="39563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BE13E8E-8768-CA48-AEA4-ED70323344FA}"/>
              </a:ext>
            </a:extLst>
          </p:cNvPr>
          <p:cNvSpPr>
            <a:spLocks noGrp="1"/>
          </p:cNvSpPr>
          <p:nvPr>
            <p:ph type="body" sz="quarter" idx="11"/>
          </p:nvPr>
        </p:nvSpPr>
        <p:spPr/>
        <p:txBody>
          <a:bodyPr/>
          <a:lstStyle/>
          <a:p>
            <a:r>
              <a:rPr lang="en-US" altLang="ja-JP" dirty="0"/>
              <a:t>Copyright © 2022xxxx</a:t>
            </a:r>
            <a:endParaRPr kumimoji="1" lang="ja-JP" altLang="en-US"/>
          </a:p>
        </p:txBody>
      </p:sp>
    </p:spTree>
    <p:extLst>
      <p:ext uri="{BB962C8B-B14F-4D97-AF65-F5344CB8AC3E}">
        <p14:creationId xmlns:p14="http://schemas.microsoft.com/office/powerpoint/2010/main" val="34502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D82EC-811D-454E-9DFF-2EEC63AD50B4}"/>
              </a:ext>
            </a:extLst>
          </p:cNvPr>
          <p:cNvSpPr>
            <a:spLocks noGrp="1"/>
          </p:cNvSpPr>
          <p:nvPr>
            <p:ph type="title"/>
          </p:nvPr>
        </p:nvSpPr>
        <p:spPr>
          <a:xfrm>
            <a:off x="359568" y="477012"/>
            <a:ext cx="6265070" cy="1081088"/>
          </a:xfrm>
          <a:ln>
            <a:noFill/>
          </a:ln>
        </p:spPr>
        <p:txBody>
          <a:bodyPr/>
          <a:lstStyle/>
          <a:p>
            <a:r>
              <a:rPr lang="en-US" dirty="0"/>
              <a:t>Background material</a:t>
            </a:r>
          </a:p>
        </p:txBody>
      </p:sp>
      <p:sp>
        <p:nvSpPr>
          <p:cNvPr id="5" name="Content Placeholder 4">
            <a:extLst>
              <a:ext uri="{FF2B5EF4-FFF2-40B4-BE49-F238E27FC236}">
                <a16:creationId xmlns:a16="http://schemas.microsoft.com/office/drawing/2014/main" id="{80CFE1E9-2446-4327-A152-D121E1DA7E83}"/>
              </a:ext>
            </a:extLst>
          </p:cNvPr>
          <p:cNvSpPr>
            <a:spLocks noGrp="1"/>
          </p:cNvSpPr>
          <p:nvPr>
            <p:ph sz="quarter" idx="11"/>
          </p:nvPr>
        </p:nvSpPr>
        <p:spPr>
          <a:xfrm>
            <a:off x="359568" y="2719886"/>
            <a:ext cx="9713664" cy="4392612"/>
          </a:xfrm>
          <a:ln>
            <a:noFill/>
          </a:ln>
        </p:spPr>
        <p:txBody>
          <a:bodyPr/>
          <a:lstStyle/>
          <a:p>
            <a:r>
              <a:rPr lang="en-US" dirty="0"/>
              <a:t>IEEE 802.3-2022</a:t>
            </a:r>
            <a:endParaRPr lang="en-US" dirty="0">
              <a:hlinkClick r:id="rId4"/>
            </a:endParaRPr>
          </a:p>
          <a:p>
            <a:r>
              <a:rPr lang="en-US" dirty="0">
                <a:hlinkClick r:id="rId4"/>
              </a:rPr>
              <a:t>Consideration of a Auto Negotiation for Optical link training</a:t>
            </a:r>
            <a:endParaRPr lang="sv-SE" dirty="0">
              <a:hlinkClick r:id="rId5"/>
            </a:endParaRPr>
          </a:p>
          <a:p>
            <a:r>
              <a:rPr lang="sv-SE" dirty="0" err="1">
                <a:hlinkClick r:id="rId5"/>
              </a:rPr>
              <a:t>Optical</a:t>
            </a:r>
            <a:r>
              <a:rPr lang="sv-SE" dirty="0">
                <a:hlinkClick r:id="rId5"/>
              </a:rPr>
              <a:t> auto-</a:t>
            </a:r>
            <a:r>
              <a:rPr lang="sv-SE" dirty="0" err="1">
                <a:hlinkClick r:id="rId5"/>
              </a:rPr>
              <a:t>negotiation</a:t>
            </a:r>
            <a:r>
              <a:rPr lang="sv-SE" dirty="0">
                <a:hlinkClick r:id="rId5"/>
              </a:rPr>
              <a:t> (OAN) </a:t>
            </a:r>
            <a:r>
              <a:rPr lang="sv-SE" dirty="0" err="1">
                <a:hlinkClick r:id="rId5"/>
              </a:rPr>
              <a:t>baseline</a:t>
            </a:r>
            <a:endParaRPr lang="sv-SE" dirty="0"/>
          </a:p>
          <a:p>
            <a:r>
              <a:rPr lang="sv-SE" dirty="0" err="1">
                <a:hlinkClick r:id="rId6"/>
              </a:rPr>
              <a:t>Optical</a:t>
            </a:r>
            <a:r>
              <a:rPr lang="sv-SE" dirty="0">
                <a:hlinkClick r:id="rId6"/>
              </a:rPr>
              <a:t> auto-</a:t>
            </a:r>
            <a:r>
              <a:rPr lang="sv-SE" dirty="0" err="1">
                <a:hlinkClick r:id="rId6"/>
              </a:rPr>
              <a:t>negotiation</a:t>
            </a:r>
            <a:r>
              <a:rPr lang="sv-SE" dirty="0">
                <a:hlinkClick r:id="rId6"/>
              </a:rPr>
              <a:t> (OAN) </a:t>
            </a:r>
            <a:r>
              <a:rPr lang="sv-SE" dirty="0" err="1">
                <a:hlinkClick r:id="rId6"/>
              </a:rPr>
              <a:t>background</a:t>
            </a:r>
            <a:endParaRPr lang="en-US" dirty="0"/>
          </a:p>
        </p:txBody>
      </p:sp>
    </p:spTree>
    <p:custDataLst>
      <p:custData r:id="rId1"/>
      <p:custData r:id="rId2"/>
    </p:custDataLst>
    <p:extLst>
      <p:ext uri="{BB962C8B-B14F-4D97-AF65-F5344CB8AC3E}">
        <p14:creationId xmlns:p14="http://schemas.microsoft.com/office/powerpoint/2010/main" val="260420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530E3B7-5A67-48F4-82BF-02882396232E}"/>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dirty="0">
                <a:solidFill>
                  <a:srgbClr val="003182"/>
                </a:solidFill>
                <a:latin typeface="メイリオ" panose="020B0604030504040204" pitchFamily="50" charset="-128"/>
                <a:ea typeface="メイリオ" panose="020B0604030504040204" pitchFamily="50" charset="-128"/>
              </a:rPr>
              <a:t>Background</a:t>
            </a:r>
          </a:p>
        </p:txBody>
      </p:sp>
      <p:pic>
        <p:nvPicPr>
          <p:cNvPr id="9" name="Content Placeholder 8" descr="Cell Tower outline">
            <a:extLst>
              <a:ext uri="{FF2B5EF4-FFF2-40B4-BE49-F238E27FC236}">
                <a16:creationId xmlns:a16="http://schemas.microsoft.com/office/drawing/2014/main" id="{69F4F575-6EF9-A795-69C6-1347CE68ABEC}"/>
              </a:ext>
            </a:extLst>
          </p:cNvPr>
          <p:cNvPicPr>
            <a:picLocks noGrp="1" noChangeAspect="1"/>
          </p:cNvPicPr>
          <p:nvPr>
            <p:ph sz="quarter" idx="10"/>
          </p:nvPr>
        </p:nvPicPr>
        <p:blipFill>
          <a:blip r:embed="rId4">
            <a:extLst>
              <a:ext uri="{96DAC541-7B7A-43D3-8B79-37D633B846F1}">
                <asvg:svgBlip xmlns:asvg="http://schemas.microsoft.com/office/drawing/2016/SVG/main" r:embed="rId5"/>
              </a:ext>
            </a:extLst>
          </a:blip>
          <a:stretch>
            <a:fillRect/>
          </a:stretch>
        </p:blipFill>
        <p:spPr>
          <a:xfrm>
            <a:off x="5601389" y="1784729"/>
            <a:ext cx="685800" cy="685800"/>
          </a:xfrm>
        </p:spPr>
      </p:pic>
      <p:sp>
        <p:nvSpPr>
          <p:cNvPr id="2" name="Rectangle 1">
            <a:extLst>
              <a:ext uri="{FF2B5EF4-FFF2-40B4-BE49-F238E27FC236}">
                <a16:creationId xmlns:a16="http://schemas.microsoft.com/office/drawing/2014/main" id="{A5F9A024-0680-863C-C3A8-8C8961C3C00C}"/>
              </a:ext>
            </a:extLst>
          </p:cNvPr>
          <p:cNvSpPr/>
          <p:nvPr/>
        </p:nvSpPr>
        <p:spPr bwMode="auto">
          <a:xfrm>
            <a:off x="7734130" y="2711953"/>
            <a:ext cx="731520" cy="24549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400" dirty="0">
                <a:solidFill>
                  <a:srgbClr val="FFFFFF"/>
                </a:solidFill>
                <a:latin typeface="+mn-lt"/>
              </a:rPr>
              <a:t>DU</a:t>
            </a:r>
          </a:p>
        </p:txBody>
      </p:sp>
      <p:sp>
        <p:nvSpPr>
          <p:cNvPr id="3" name="Rectangle 2">
            <a:extLst>
              <a:ext uri="{FF2B5EF4-FFF2-40B4-BE49-F238E27FC236}">
                <a16:creationId xmlns:a16="http://schemas.microsoft.com/office/drawing/2014/main" id="{F4F00520-ADB1-D8A9-FE1E-40A389ED53D0}"/>
              </a:ext>
            </a:extLst>
          </p:cNvPr>
          <p:cNvSpPr/>
          <p:nvPr/>
        </p:nvSpPr>
        <p:spPr bwMode="auto">
          <a:xfrm>
            <a:off x="7734130" y="3039086"/>
            <a:ext cx="731520" cy="24549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400" dirty="0">
                <a:solidFill>
                  <a:srgbClr val="FFFFFF"/>
                </a:solidFill>
                <a:latin typeface="+mn-lt"/>
              </a:rPr>
              <a:t>DU</a:t>
            </a:r>
          </a:p>
        </p:txBody>
      </p:sp>
      <p:sp>
        <p:nvSpPr>
          <p:cNvPr id="4" name="Rectangle 3">
            <a:extLst>
              <a:ext uri="{FF2B5EF4-FFF2-40B4-BE49-F238E27FC236}">
                <a16:creationId xmlns:a16="http://schemas.microsoft.com/office/drawing/2014/main" id="{8B4AA1D2-8FF4-1EB3-39D8-9AC647306C4C}"/>
              </a:ext>
            </a:extLst>
          </p:cNvPr>
          <p:cNvSpPr/>
          <p:nvPr/>
        </p:nvSpPr>
        <p:spPr bwMode="auto">
          <a:xfrm>
            <a:off x="7734130" y="3363311"/>
            <a:ext cx="731520" cy="24549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400" dirty="0">
                <a:solidFill>
                  <a:srgbClr val="FFFFFF"/>
                </a:solidFill>
                <a:latin typeface="+mn-lt"/>
              </a:rPr>
              <a:t>DU</a:t>
            </a:r>
          </a:p>
        </p:txBody>
      </p:sp>
      <p:sp>
        <p:nvSpPr>
          <p:cNvPr id="5" name="Rectangle 4">
            <a:extLst>
              <a:ext uri="{FF2B5EF4-FFF2-40B4-BE49-F238E27FC236}">
                <a16:creationId xmlns:a16="http://schemas.microsoft.com/office/drawing/2014/main" id="{48BD6032-0504-A724-05AF-FD01D7009932}"/>
              </a:ext>
            </a:extLst>
          </p:cNvPr>
          <p:cNvSpPr/>
          <p:nvPr/>
        </p:nvSpPr>
        <p:spPr bwMode="auto">
          <a:xfrm>
            <a:off x="6942908" y="2711953"/>
            <a:ext cx="476795" cy="896848"/>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lgn="ctr">
              <a:spcBef>
                <a:spcPts val="600"/>
              </a:spcBef>
              <a:buFont typeface="Ericsson Hilda" panose="00000500000000000000" pitchFamily="2" charset="0"/>
              <a:buChar char="●"/>
            </a:pPr>
            <a:endParaRPr lang="en-US" sz="1400" dirty="0">
              <a:solidFill>
                <a:srgbClr val="FFFFFF"/>
              </a:solidFill>
              <a:latin typeface="+mn-lt"/>
            </a:endParaRPr>
          </a:p>
          <a:p>
            <a:pPr algn="ctr">
              <a:spcBef>
                <a:spcPts val="600"/>
              </a:spcBef>
            </a:pPr>
            <a:r>
              <a:rPr lang="en-US" sz="1400" dirty="0">
                <a:solidFill>
                  <a:srgbClr val="FFFFFF"/>
                </a:solidFill>
                <a:latin typeface="+mn-lt"/>
              </a:rPr>
              <a:t>X</a:t>
            </a:r>
          </a:p>
        </p:txBody>
      </p:sp>
      <p:sp>
        <p:nvSpPr>
          <p:cNvPr id="6" name="Rectangle: Rounded Corners 5">
            <a:extLst>
              <a:ext uri="{FF2B5EF4-FFF2-40B4-BE49-F238E27FC236}">
                <a16:creationId xmlns:a16="http://schemas.microsoft.com/office/drawing/2014/main" id="{3F9A0FCB-CB3B-192A-53E7-93B1DC453357}"/>
              </a:ext>
            </a:extLst>
          </p:cNvPr>
          <p:cNvSpPr/>
          <p:nvPr/>
        </p:nvSpPr>
        <p:spPr bwMode="auto">
          <a:xfrm>
            <a:off x="6799217" y="2461054"/>
            <a:ext cx="1835331" cy="1397726"/>
          </a:xfrm>
          <a:prstGeom prst="roundRect">
            <a:avLst/>
          </a:prstGeom>
          <a:noFill/>
          <a:ln w="12700" cap="flat" cmpd="sng" algn="ctr">
            <a:solidFill>
              <a:schemeClr val="tx1"/>
            </a:solidFill>
            <a:prstDash val="dashDot"/>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dirty="0" err="1">
              <a:solidFill>
                <a:srgbClr val="FFFFFF"/>
              </a:solidFill>
              <a:latin typeface="+mn-lt"/>
            </a:endParaRPr>
          </a:p>
        </p:txBody>
      </p:sp>
      <p:sp>
        <p:nvSpPr>
          <p:cNvPr id="7" name="TextBox 6">
            <a:extLst>
              <a:ext uri="{FF2B5EF4-FFF2-40B4-BE49-F238E27FC236}">
                <a16:creationId xmlns:a16="http://schemas.microsoft.com/office/drawing/2014/main" id="{11397484-EA57-8EAB-4AB7-BE326446866E}"/>
              </a:ext>
            </a:extLst>
          </p:cNvPr>
          <p:cNvSpPr txBox="1"/>
          <p:nvPr/>
        </p:nvSpPr>
        <p:spPr>
          <a:xfrm>
            <a:off x="7312852" y="2075394"/>
            <a:ext cx="1574075" cy="321724"/>
          </a:xfrm>
          <a:prstGeom prst="rect">
            <a:avLst/>
          </a:prstGeom>
        </p:spPr>
        <p:txBody>
          <a:bodyPr vert="horz" wrap="square" lIns="54000" tIns="27000" rIns="54000" bIns="27000" rtlCol="0" anchor="t">
            <a:noAutofit/>
          </a:bodyPr>
          <a:lstStyle/>
          <a:p>
            <a:pPr defTabSz="685800">
              <a:spcBef>
                <a:spcPts val="600"/>
              </a:spcBef>
            </a:pPr>
            <a:r>
              <a:rPr kumimoji="0" lang="en-US" sz="1500" kern="1000" spc="-23" dirty="0">
                <a:latin typeface="Ericsson Hilda"/>
                <a:ea typeface="+mn-ea"/>
              </a:rPr>
              <a:t>Hub Site</a:t>
            </a:r>
          </a:p>
        </p:txBody>
      </p:sp>
      <p:pic>
        <p:nvPicPr>
          <p:cNvPr id="12" name="Content Placeholder 8" descr="Cell Tower outline">
            <a:extLst>
              <a:ext uri="{FF2B5EF4-FFF2-40B4-BE49-F238E27FC236}">
                <a16:creationId xmlns:a16="http://schemas.microsoft.com/office/drawing/2014/main" id="{7A8836AF-D5B7-119D-3554-61DB1CE848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85163" y="3284576"/>
            <a:ext cx="685800" cy="685800"/>
          </a:xfrm>
          <a:prstGeom prst="rect">
            <a:avLst/>
          </a:prstGeom>
        </p:spPr>
      </p:pic>
      <p:pic>
        <p:nvPicPr>
          <p:cNvPr id="13" name="Content Placeholder 8" descr="Cell Tower outline">
            <a:extLst>
              <a:ext uri="{FF2B5EF4-FFF2-40B4-BE49-F238E27FC236}">
                <a16:creationId xmlns:a16="http://schemas.microsoft.com/office/drawing/2014/main" id="{357EB0F7-B691-3E0B-E79B-3B9F39BD77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2030" y="2001074"/>
            <a:ext cx="685800" cy="685800"/>
          </a:xfrm>
          <a:prstGeom prst="rect">
            <a:avLst/>
          </a:prstGeom>
        </p:spPr>
      </p:pic>
      <p:sp>
        <p:nvSpPr>
          <p:cNvPr id="14" name="Rectangle 13">
            <a:extLst>
              <a:ext uri="{FF2B5EF4-FFF2-40B4-BE49-F238E27FC236}">
                <a16:creationId xmlns:a16="http://schemas.microsoft.com/office/drawing/2014/main" id="{78FA68BF-D218-180E-88B8-5F106B9091E7}"/>
              </a:ext>
            </a:extLst>
          </p:cNvPr>
          <p:cNvSpPr/>
          <p:nvPr/>
        </p:nvSpPr>
        <p:spPr bwMode="auto">
          <a:xfrm>
            <a:off x="5327046" y="2746396"/>
            <a:ext cx="836276" cy="27401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lgn="ctr">
              <a:spcBef>
                <a:spcPts val="600"/>
              </a:spcBef>
            </a:pPr>
            <a:r>
              <a:rPr lang="en-US" sz="1400" dirty="0">
                <a:solidFill>
                  <a:srgbClr val="FFFFFF"/>
                </a:solidFill>
                <a:latin typeface="+mn-lt"/>
              </a:rPr>
              <a:t>X</a:t>
            </a:r>
          </a:p>
        </p:txBody>
      </p:sp>
      <p:pic>
        <p:nvPicPr>
          <p:cNvPr id="15" name="Content Placeholder 8" descr="Cell Tower outline">
            <a:extLst>
              <a:ext uri="{FF2B5EF4-FFF2-40B4-BE49-F238E27FC236}">
                <a16:creationId xmlns:a16="http://schemas.microsoft.com/office/drawing/2014/main" id="{6003B11F-529D-E4B3-DE71-63E323AE9A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98033" y="3891644"/>
            <a:ext cx="685800" cy="685800"/>
          </a:xfrm>
          <a:prstGeom prst="rect">
            <a:avLst/>
          </a:prstGeom>
        </p:spPr>
      </p:pic>
      <p:cxnSp>
        <p:nvCxnSpPr>
          <p:cNvPr id="17" name="Straight Arrow Connector 16">
            <a:extLst>
              <a:ext uri="{FF2B5EF4-FFF2-40B4-BE49-F238E27FC236}">
                <a16:creationId xmlns:a16="http://schemas.microsoft.com/office/drawing/2014/main" id="{51F630C0-B304-2DDB-94AF-8BF960BA6125}"/>
              </a:ext>
            </a:extLst>
          </p:cNvPr>
          <p:cNvCxnSpPr>
            <a:endCxn id="14" idx="3"/>
          </p:cNvCxnSpPr>
          <p:nvPr/>
        </p:nvCxnSpPr>
        <p:spPr bwMode="auto">
          <a:xfrm flipH="1" flipV="1">
            <a:off x="6163322" y="2883402"/>
            <a:ext cx="779587" cy="7404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D2004F52-D52F-05EA-9D3D-1F0E374B2A27}"/>
              </a:ext>
            </a:extLst>
          </p:cNvPr>
          <p:cNvCxnSpPr>
            <a:cxnSpLocks/>
            <a:stCxn id="5" idx="1"/>
          </p:cNvCxnSpPr>
          <p:nvPr/>
        </p:nvCxnSpPr>
        <p:spPr bwMode="auto">
          <a:xfrm flipH="1">
            <a:off x="5907830" y="3160377"/>
            <a:ext cx="1035079" cy="44842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00D1A94-9B2E-AABB-A766-8C0286796257}"/>
              </a:ext>
            </a:extLst>
          </p:cNvPr>
          <p:cNvCxnSpPr/>
          <p:nvPr/>
        </p:nvCxnSpPr>
        <p:spPr bwMode="auto">
          <a:xfrm flipH="1">
            <a:off x="6485709" y="3558110"/>
            <a:ext cx="476642" cy="67643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3" name="Rectangle 22">
            <a:extLst>
              <a:ext uri="{FF2B5EF4-FFF2-40B4-BE49-F238E27FC236}">
                <a16:creationId xmlns:a16="http://schemas.microsoft.com/office/drawing/2014/main" id="{4DD269CC-43F8-B7E7-35E9-87F52B97B005}"/>
              </a:ext>
            </a:extLst>
          </p:cNvPr>
          <p:cNvSpPr/>
          <p:nvPr/>
        </p:nvSpPr>
        <p:spPr bwMode="auto">
          <a:xfrm>
            <a:off x="6348472" y="5948597"/>
            <a:ext cx="731520" cy="24549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400" dirty="0">
                <a:solidFill>
                  <a:srgbClr val="FFFFFF"/>
                </a:solidFill>
                <a:latin typeface="+mn-lt"/>
              </a:rPr>
              <a:t>DU</a:t>
            </a:r>
          </a:p>
        </p:txBody>
      </p:sp>
      <p:pic>
        <p:nvPicPr>
          <p:cNvPr id="24" name="Content Placeholder 8" descr="Cell Tower outline">
            <a:extLst>
              <a:ext uri="{FF2B5EF4-FFF2-40B4-BE49-F238E27FC236}">
                <a16:creationId xmlns:a16="http://schemas.microsoft.com/office/drawing/2014/main" id="{1FDB9E87-9D37-5A0D-6DDA-1C6A4F709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5709" y="5239823"/>
            <a:ext cx="685800" cy="685800"/>
          </a:xfrm>
          <a:prstGeom prst="rect">
            <a:avLst/>
          </a:prstGeom>
        </p:spPr>
      </p:pic>
      <p:cxnSp>
        <p:nvCxnSpPr>
          <p:cNvPr id="26" name="Straight Arrow Connector 25">
            <a:extLst>
              <a:ext uri="{FF2B5EF4-FFF2-40B4-BE49-F238E27FC236}">
                <a16:creationId xmlns:a16="http://schemas.microsoft.com/office/drawing/2014/main" id="{99130A54-EAF4-427D-C71C-BB0E4CD9DBB2}"/>
              </a:ext>
            </a:extLst>
          </p:cNvPr>
          <p:cNvCxnSpPr>
            <a:cxnSpLocks/>
            <a:endCxn id="23" idx="3"/>
          </p:cNvCxnSpPr>
          <p:nvPr/>
        </p:nvCxnSpPr>
        <p:spPr bwMode="auto">
          <a:xfrm flipH="1">
            <a:off x="7079993" y="6071342"/>
            <a:ext cx="578108"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28" name="TextBox 27">
            <a:extLst>
              <a:ext uri="{FF2B5EF4-FFF2-40B4-BE49-F238E27FC236}">
                <a16:creationId xmlns:a16="http://schemas.microsoft.com/office/drawing/2014/main" id="{7A29BC21-223C-01D8-1B3D-E16C3A635621}"/>
              </a:ext>
            </a:extLst>
          </p:cNvPr>
          <p:cNvSpPr txBox="1"/>
          <p:nvPr/>
        </p:nvSpPr>
        <p:spPr>
          <a:xfrm>
            <a:off x="359569" y="1784729"/>
            <a:ext cx="4693562" cy="3700039"/>
          </a:xfrm>
          <a:prstGeom prst="rect">
            <a:avLst/>
          </a:prstGeom>
        </p:spPr>
        <p:txBody>
          <a:bodyPr vert="horz" wrap="square" lIns="54000" tIns="27000" rIns="54000" bIns="27000" rtlCol="0" anchor="t">
            <a:noAutofit/>
          </a:bodyPr>
          <a:lstStyle/>
          <a:p>
            <a:pPr marL="135000" indent="-135000" defTabSz="685800">
              <a:spcBef>
                <a:spcPts val="600"/>
              </a:spcBef>
              <a:buFont typeface="Ericsson Hilda" panose="00000500000000000000" pitchFamily="2" charset="0"/>
              <a:buChar char="●"/>
            </a:pPr>
            <a:endParaRPr kumimoji="0" lang="en-US" sz="1500" kern="1000" spc="-23" dirty="0">
              <a:latin typeface="Ericsson Hilda"/>
              <a:ea typeface="+mn-ea"/>
            </a:endParaRPr>
          </a:p>
        </p:txBody>
      </p:sp>
      <p:sp>
        <p:nvSpPr>
          <p:cNvPr id="29" name="TextBox 28">
            <a:extLst>
              <a:ext uri="{FF2B5EF4-FFF2-40B4-BE49-F238E27FC236}">
                <a16:creationId xmlns:a16="http://schemas.microsoft.com/office/drawing/2014/main" id="{BE1C7FF1-AFD3-DA42-C663-3D4ACF7A5B7F}"/>
              </a:ext>
            </a:extLst>
          </p:cNvPr>
          <p:cNvSpPr txBox="1"/>
          <p:nvPr/>
        </p:nvSpPr>
        <p:spPr>
          <a:xfrm>
            <a:off x="444138" y="1882685"/>
            <a:ext cx="4301098" cy="3474720"/>
          </a:xfrm>
          <a:prstGeom prst="rect">
            <a:avLst/>
          </a:prstGeom>
        </p:spPr>
        <p:txBody>
          <a:bodyPr vert="horz" wrap="square" lIns="54000" tIns="27000" rIns="54000" bIns="27000" rtlCol="0" anchor="t">
            <a:noAutofit/>
          </a:bodyPr>
          <a:lstStyle/>
          <a:p>
            <a:pPr marL="135000" indent="-135000" defTabSz="685800">
              <a:spcBef>
                <a:spcPts val="600"/>
              </a:spcBef>
              <a:buFont typeface="Ericsson Hilda" panose="00000500000000000000" pitchFamily="2" charset="0"/>
              <a:buChar char="●"/>
            </a:pPr>
            <a:endParaRPr kumimoji="0" lang="en-US" sz="1500" kern="1000" spc="-23" dirty="0">
              <a:latin typeface="Ericsson Hilda"/>
              <a:ea typeface="+mn-ea"/>
            </a:endParaRPr>
          </a:p>
        </p:txBody>
      </p:sp>
      <p:sp>
        <p:nvSpPr>
          <p:cNvPr id="30" name="TextBox 29">
            <a:extLst>
              <a:ext uri="{FF2B5EF4-FFF2-40B4-BE49-F238E27FC236}">
                <a16:creationId xmlns:a16="http://schemas.microsoft.com/office/drawing/2014/main" id="{6B68CD2F-F7D6-7112-F621-605F2184E7A0}"/>
              </a:ext>
            </a:extLst>
          </p:cNvPr>
          <p:cNvSpPr txBox="1"/>
          <p:nvPr/>
        </p:nvSpPr>
        <p:spPr>
          <a:xfrm>
            <a:off x="359569" y="1828510"/>
            <a:ext cx="4716422" cy="3362670"/>
          </a:xfrm>
          <a:prstGeom prst="rect">
            <a:avLst/>
          </a:prstGeom>
        </p:spPr>
        <p:txBody>
          <a:bodyPr vert="horz" wrap="square" lIns="54000" tIns="27000" rIns="54000" bIns="27000" rtlCol="0" anchor="t">
            <a:noAutofit/>
          </a:bodyPr>
          <a:lstStyle/>
          <a:p>
            <a:pPr marL="135000" indent="-135000" defTabSz="685800">
              <a:spcBef>
                <a:spcPts val="600"/>
              </a:spcBef>
              <a:buFont typeface="Ericsson Hilda" panose="00000500000000000000" pitchFamily="2" charset="0"/>
              <a:buChar char="●"/>
            </a:pPr>
            <a:r>
              <a:rPr kumimoji="0" lang="en-US" sz="15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Complex and heterogenous RAN transport environment, CRAN &amp; DRAN</a:t>
            </a:r>
          </a:p>
          <a:p>
            <a:pPr marL="135000" indent="-135000" defTabSz="685800">
              <a:spcBef>
                <a:spcPts val="600"/>
              </a:spcBef>
              <a:buFont typeface="Ericsson Hilda" panose="00000500000000000000" pitchFamily="2" charset="0"/>
              <a:buChar char="●"/>
            </a:pPr>
            <a:endParaRPr lang="en-US" sz="15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5000" indent="-135000" defTabSz="685800">
              <a:spcBef>
                <a:spcPts val="600"/>
              </a:spcBef>
              <a:buFont typeface="Ericsson Hilda" panose="00000500000000000000" pitchFamily="2" charset="0"/>
              <a:buChar char="●"/>
            </a:pPr>
            <a:r>
              <a:rPr kumimoji="0" lang="en-US" sz="15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Advances in silicon and optical technology loosely aligns with new generations of Baseband, Transport and Radio Units</a:t>
            </a:r>
          </a:p>
          <a:p>
            <a:pPr marL="135000" indent="-135000" defTabSz="685800">
              <a:spcBef>
                <a:spcPts val="600"/>
              </a:spcBef>
              <a:buFont typeface="Ericsson Hilda" panose="00000500000000000000" pitchFamily="2" charset="0"/>
              <a:buChar char="●"/>
            </a:pPr>
            <a:endParaRPr lang="en-US" sz="15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5000" indent="-135000" defTabSz="685800">
              <a:spcBef>
                <a:spcPts val="600"/>
              </a:spcBef>
              <a:buFont typeface="Ericsson Hilda" panose="00000500000000000000" pitchFamily="2" charset="0"/>
              <a:buChar char="●"/>
            </a:pPr>
            <a:r>
              <a:rPr kumimoji="0" lang="en-US" sz="15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“Brownfield” installation is the norm, maintaining interoperability and compatibility with previous generations is key</a:t>
            </a:r>
          </a:p>
          <a:p>
            <a:pPr marL="135000" indent="-135000" defTabSz="685800">
              <a:spcBef>
                <a:spcPts val="600"/>
              </a:spcBef>
              <a:buFont typeface="Ericsson Hilda" panose="00000500000000000000" pitchFamily="2" charset="0"/>
              <a:buChar char="●"/>
            </a:pPr>
            <a:endParaRPr lang="en-US" sz="15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5000" indent="-135000" defTabSz="685800">
              <a:spcBef>
                <a:spcPts val="600"/>
              </a:spcBef>
              <a:buFont typeface="Ericsson Hilda" panose="00000500000000000000" pitchFamily="2" charset="0"/>
              <a:buChar char="●"/>
            </a:pPr>
            <a:r>
              <a:rPr kumimoji="0" lang="en-US" sz="15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Automation and zero touch installation &amp; upgrade is highly advantageous</a:t>
            </a:r>
          </a:p>
        </p:txBody>
      </p:sp>
      <p:pic>
        <p:nvPicPr>
          <p:cNvPr id="32" name="Content Placeholder 8" descr="Cell Tower outline">
            <a:extLst>
              <a:ext uri="{FF2B5EF4-FFF2-40B4-BE49-F238E27FC236}">
                <a16:creationId xmlns:a16="http://schemas.microsoft.com/office/drawing/2014/main" id="{B9F2E519-40F6-2CA1-5044-1593415C28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2386" y="5251310"/>
            <a:ext cx="685800" cy="685800"/>
          </a:xfrm>
          <a:prstGeom prst="rect">
            <a:avLst/>
          </a:prstGeom>
        </p:spPr>
      </p:pic>
      <p:sp>
        <p:nvSpPr>
          <p:cNvPr id="33" name="TextBox 32">
            <a:extLst>
              <a:ext uri="{FF2B5EF4-FFF2-40B4-BE49-F238E27FC236}">
                <a16:creationId xmlns:a16="http://schemas.microsoft.com/office/drawing/2014/main" id="{027586DB-AA80-29B8-B761-A0B568905198}"/>
              </a:ext>
            </a:extLst>
          </p:cNvPr>
          <p:cNvSpPr txBox="1"/>
          <p:nvPr/>
        </p:nvSpPr>
        <p:spPr>
          <a:xfrm>
            <a:off x="5385164" y="4632277"/>
            <a:ext cx="3501764" cy="1017047"/>
          </a:xfrm>
          <a:prstGeom prst="rect">
            <a:avLst/>
          </a:prstGeom>
        </p:spPr>
        <p:txBody>
          <a:bodyPr vert="horz" wrap="square" lIns="54000" tIns="27000" rIns="54000" bIns="27000" rtlCol="0" anchor="t">
            <a:noAutofit/>
          </a:bodyPr>
          <a:lstStyle/>
          <a:p>
            <a:pPr defTabSz="685800">
              <a:spcBef>
                <a:spcPts val="600"/>
              </a:spcBef>
            </a:pPr>
            <a:r>
              <a:rPr kumimoji="0" lang="en-US" sz="1400" i="1" kern="1000" spc="-23" dirty="0">
                <a:latin typeface="Open Sans" panose="020B0606030504020204" pitchFamily="34" charset="0"/>
                <a:ea typeface="Open Sans" panose="020B0606030504020204" pitchFamily="34" charset="0"/>
                <a:cs typeface="Open Sans" panose="020B0606030504020204" pitchFamily="34" charset="0"/>
              </a:rPr>
              <a:t>Technology diversity: “2.5Gb/s to 50Gb/s”, 100Gb/s and  higher bandwidth in the future</a:t>
            </a:r>
          </a:p>
        </p:txBody>
      </p:sp>
    </p:spTree>
    <p:custDataLst>
      <p:custData r:id="rId1"/>
      <p:custData r:id="rId2"/>
    </p:custDataLst>
    <p:extLst>
      <p:ext uri="{BB962C8B-B14F-4D97-AF65-F5344CB8AC3E}">
        <p14:creationId xmlns:p14="http://schemas.microsoft.com/office/powerpoint/2010/main" val="370995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9C98-DB21-8D2C-CAA0-4A26246EE21F}"/>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dirty="0">
                <a:solidFill>
                  <a:srgbClr val="003182"/>
                </a:solidFill>
                <a:latin typeface="メイリオ" panose="020B0604030504040204" pitchFamily="50" charset="-128"/>
                <a:ea typeface="メイリオ" panose="020B0604030504040204" pitchFamily="50" charset="-128"/>
              </a:rPr>
              <a:t>Background, continued</a:t>
            </a:r>
          </a:p>
        </p:txBody>
      </p:sp>
      <p:sp>
        <p:nvSpPr>
          <p:cNvPr id="3" name="Content Placeholder 2">
            <a:extLst>
              <a:ext uri="{FF2B5EF4-FFF2-40B4-BE49-F238E27FC236}">
                <a16:creationId xmlns:a16="http://schemas.microsoft.com/office/drawing/2014/main" id="{533549B4-F8D5-B7FC-BB57-D79EACBB1333}"/>
              </a:ext>
            </a:extLst>
          </p:cNvPr>
          <p:cNvSpPr>
            <a:spLocks noGrp="1"/>
          </p:cNvSpPr>
          <p:nvPr>
            <p:ph sz="quarter" idx="10"/>
          </p:nvPr>
        </p:nvSpPr>
        <p:spPr>
          <a:xfrm>
            <a:off x="449774" y="1781770"/>
            <a:ext cx="8244452" cy="3294459"/>
          </a:xfrm>
        </p:spPr>
        <p:txBody>
          <a:bodyPr vert="horz" wrap="square" lIns="54000" tIns="27000" rIns="54000" bIns="27000" rtlCol="0" anchor="t">
            <a:noAutofit/>
          </a:bodyPr>
          <a:lstStyle/>
          <a:p>
            <a:pPr marL="135000" indent="-135000" defTabSz="685800">
              <a:spcBef>
                <a:spcPts val="600"/>
              </a:spcBef>
              <a:spcAft>
                <a:spcPct val="0"/>
              </a:spcAft>
              <a:buFont typeface="Ericsson Hilda" panose="00000500000000000000" pitchFamily="2" charset="0"/>
              <a:buChar char="●"/>
            </a:pPr>
            <a:r>
              <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Circuit switch technology </a:t>
            </a:r>
            <a:r>
              <a:rPr kumimoji="0" lang="en-US" sz="1800" b="0" kern="1000" spc="-23" dirty="0" err="1">
                <a:solidFill>
                  <a:schemeClr val="bg1"/>
                </a:solidFill>
                <a:latin typeface="Open Sans" panose="020B0606030504020204" pitchFamily="34" charset="0"/>
                <a:ea typeface="Open Sans" panose="020B0606030504020204" pitchFamily="34" charset="0"/>
                <a:cs typeface="Open Sans" panose="020B0606030504020204" pitchFamily="34" charset="0"/>
              </a:rPr>
              <a:t>e.i.</a:t>
            </a:r>
            <a:r>
              <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kumimoji="0" lang="en-US" sz="18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CPRI</a:t>
            </a:r>
            <a:r>
              <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 the workhorse of RAN transport, is being phased out and replaced by packet transport.</a:t>
            </a:r>
          </a:p>
          <a:p>
            <a:pPr marL="135000" indent="-135000" defTabSz="685800">
              <a:spcBef>
                <a:spcPts val="600"/>
              </a:spcBef>
              <a:spcAft>
                <a:spcPct val="0"/>
              </a:spcAft>
              <a:buFont typeface="Ericsson Hilda" panose="00000500000000000000" pitchFamily="2" charset="0"/>
              <a:buChar char="●"/>
            </a:pPr>
            <a:endPar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5000" indent="-135000" defTabSz="685800">
              <a:spcBef>
                <a:spcPts val="600"/>
              </a:spcBef>
              <a:spcAft>
                <a:spcPct val="0"/>
              </a:spcAft>
              <a:buFont typeface="Ericsson Hilda" panose="00000500000000000000" pitchFamily="2" charset="0"/>
              <a:buChar char="●"/>
            </a:pPr>
            <a:r>
              <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Predominantly supported over IEEE 802.3 Ethernet </a:t>
            </a:r>
          </a:p>
          <a:p>
            <a:pPr marL="135000" indent="-135000" defTabSz="685800">
              <a:spcBef>
                <a:spcPts val="600"/>
              </a:spcBef>
              <a:spcAft>
                <a:spcPct val="0"/>
              </a:spcAft>
              <a:buFont typeface="Ericsson Hilda" panose="00000500000000000000" pitchFamily="2" charset="0"/>
              <a:buChar char="●"/>
            </a:pPr>
            <a:endPar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5000" indent="-135000" defTabSz="685800">
              <a:spcBef>
                <a:spcPts val="600"/>
              </a:spcBef>
              <a:spcAft>
                <a:spcPct val="0"/>
              </a:spcAft>
              <a:buFont typeface="Ericsson Hilda" panose="00000500000000000000" pitchFamily="2" charset="0"/>
              <a:buChar char="●"/>
            </a:pPr>
            <a:r>
              <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CPRI offers an “auto detect” mechanism, defined by clause </a:t>
            </a:r>
            <a:r>
              <a:rPr kumimoji="0" lang="sv-SE"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4.5.3.2</a:t>
            </a:r>
          </a:p>
          <a:p>
            <a:pPr marL="135000" indent="-135000" defTabSz="685800">
              <a:spcBef>
                <a:spcPts val="600"/>
              </a:spcBef>
              <a:spcAft>
                <a:spcPct val="0"/>
              </a:spcAft>
              <a:buFont typeface="Ericsson Hilda" panose="00000500000000000000" pitchFamily="2" charset="0"/>
              <a:buChar char="●"/>
            </a:pPr>
            <a:endParaRPr kumimoji="0" lang="sv-SE"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5000" indent="-135000" defTabSz="685800">
              <a:spcBef>
                <a:spcPts val="600"/>
              </a:spcBef>
              <a:spcAft>
                <a:spcPct val="0"/>
              </a:spcAft>
              <a:buFont typeface="Ericsson Hilda" panose="00000500000000000000" pitchFamily="2" charset="0"/>
              <a:buChar char="●"/>
            </a:pPr>
            <a:r>
              <a:rPr kumimoji="0" lang="sv-SE"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CPRI ”auto detect” mechanism is needed, as CPRI </a:t>
            </a:r>
            <a:r>
              <a:rPr kumimoji="0" lang="sv-SE" sz="18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offers a wide range of rates (2.5 to 50Gbps), multiple encoding and FEC options</a:t>
            </a:r>
            <a:endParaRPr kumimoji="0" lang="en-US" sz="18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35000" indent="-135000" defTabSz="685800">
              <a:spcBef>
                <a:spcPts val="600"/>
              </a:spcBef>
              <a:spcAft>
                <a:spcPct val="0"/>
              </a:spcAft>
              <a:buFont typeface="Ericsson Hilda" panose="00000500000000000000" pitchFamily="2" charset="0"/>
              <a:buChar char="●"/>
            </a:pPr>
            <a:endParaRPr kumimoji="0" lang="en-US" sz="1800" b="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EBA4D476-1BC3-F811-A2CE-F48AB35D61E3}"/>
              </a:ext>
            </a:extLst>
          </p:cNvPr>
          <p:cNvSpPr txBox="1"/>
          <p:nvPr/>
        </p:nvSpPr>
        <p:spPr>
          <a:xfrm>
            <a:off x="2286000" y="5427553"/>
            <a:ext cx="4572000" cy="369332"/>
          </a:xfrm>
          <a:prstGeom prst="rect">
            <a:avLst/>
          </a:prstGeom>
          <a:noFill/>
        </p:spPr>
        <p:txBody>
          <a:bodyPr wrap="square">
            <a:spAutoFit/>
          </a:bodyPr>
          <a:lstStyle/>
          <a:p>
            <a:r>
              <a:rPr lang="sv-SE" dirty="0">
                <a:hlinkClick r:id="rId2"/>
              </a:rPr>
              <a:t>Common Public Radio Interface</a:t>
            </a:r>
            <a:endParaRPr lang="en-US" dirty="0"/>
          </a:p>
        </p:txBody>
      </p:sp>
    </p:spTree>
    <p:extLst>
      <p:ext uri="{BB962C8B-B14F-4D97-AF65-F5344CB8AC3E}">
        <p14:creationId xmlns:p14="http://schemas.microsoft.com/office/powerpoint/2010/main" val="382818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D79F-F964-083C-814A-57FE407ADBA2}"/>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dirty="0">
                <a:solidFill>
                  <a:srgbClr val="003182"/>
                </a:solidFill>
                <a:latin typeface="メイリオ" panose="020B0604030504040204" pitchFamily="50" charset="-128"/>
                <a:ea typeface="メイリオ" panose="020B0604030504040204" pitchFamily="50" charset="-128"/>
              </a:rPr>
              <a:t>CPRI auto detect</a:t>
            </a:r>
          </a:p>
        </p:txBody>
      </p:sp>
      <p:cxnSp>
        <p:nvCxnSpPr>
          <p:cNvPr id="4" name="Straight Arrow Connector 3">
            <a:extLst>
              <a:ext uri="{FF2B5EF4-FFF2-40B4-BE49-F238E27FC236}">
                <a16:creationId xmlns:a16="http://schemas.microsoft.com/office/drawing/2014/main" id="{13F78C74-29CE-10BC-6D90-ACA1CD47E570}"/>
              </a:ext>
            </a:extLst>
          </p:cNvPr>
          <p:cNvCxnSpPr>
            <a:cxnSpLocks/>
          </p:cNvCxnSpPr>
          <p:nvPr/>
        </p:nvCxnSpPr>
        <p:spPr>
          <a:xfrm>
            <a:off x="858356" y="2910226"/>
            <a:ext cx="3349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C04B337-298B-8A79-3C8C-E35E0673B726}"/>
              </a:ext>
            </a:extLst>
          </p:cNvPr>
          <p:cNvSpPr txBox="1"/>
          <p:nvPr/>
        </p:nvSpPr>
        <p:spPr>
          <a:xfrm>
            <a:off x="5113189" y="1544074"/>
            <a:ext cx="822960" cy="261610"/>
          </a:xfrm>
          <a:prstGeom prst="rect">
            <a:avLst/>
          </a:prstGeom>
          <a:noFill/>
        </p:spPr>
        <p:txBody>
          <a:bodyPr wrap="square" rtlCol="0">
            <a:spAutoFit/>
          </a:bodyPr>
          <a:lstStyle/>
          <a:p>
            <a:r>
              <a:rPr lang="en-US" sz="1050" dirty="0">
                <a:latin typeface="Meiryo" panose="020B0604030504040204" pitchFamily="34" charset="-128"/>
                <a:ea typeface="Meiryo" panose="020B0604030504040204" pitchFamily="34" charset="-128"/>
              </a:rPr>
              <a:t>Primary</a:t>
            </a:r>
          </a:p>
        </p:txBody>
      </p:sp>
      <p:cxnSp>
        <p:nvCxnSpPr>
          <p:cNvPr id="6" name="Straight Connector 5">
            <a:extLst>
              <a:ext uri="{FF2B5EF4-FFF2-40B4-BE49-F238E27FC236}">
                <a16:creationId xmlns:a16="http://schemas.microsoft.com/office/drawing/2014/main" id="{AD741958-A541-62F5-A397-5433DB39FEAE}"/>
              </a:ext>
            </a:extLst>
          </p:cNvPr>
          <p:cNvCxnSpPr/>
          <p:nvPr/>
        </p:nvCxnSpPr>
        <p:spPr>
          <a:xfrm>
            <a:off x="1084007" y="2812887"/>
            <a:ext cx="0" cy="238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17B8F60-71D5-A4D6-54C1-474FA776DAFF}"/>
              </a:ext>
            </a:extLst>
          </p:cNvPr>
          <p:cNvCxnSpPr/>
          <p:nvPr/>
        </p:nvCxnSpPr>
        <p:spPr>
          <a:xfrm>
            <a:off x="1791192" y="2803631"/>
            <a:ext cx="0" cy="238924"/>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42B2CC-77A7-E5CC-F93C-F3799800389A}"/>
              </a:ext>
            </a:extLst>
          </p:cNvPr>
          <p:cNvSpPr txBox="1"/>
          <p:nvPr/>
        </p:nvSpPr>
        <p:spPr>
          <a:xfrm>
            <a:off x="1114978" y="2634160"/>
            <a:ext cx="822957" cy="261610"/>
          </a:xfrm>
          <a:prstGeom prst="rect">
            <a:avLst/>
          </a:prstGeom>
          <a:noFill/>
        </p:spPr>
        <p:txBody>
          <a:bodyPr wrap="square" rtlCol="0">
            <a:spAutoFit/>
          </a:bodyPr>
          <a:lstStyle/>
          <a:p>
            <a:r>
              <a:rPr lang="en-US" sz="1050" dirty="0">
                <a:latin typeface="Meiryo" panose="020B0604030504040204" pitchFamily="34" charset="-128"/>
                <a:ea typeface="Meiryo" panose="020B0604030504040204" pitchFamily="34" charset="-128"/>
              </a:rPr>
              <a:t>Linerat1</a:t>
            </a:r>
          </a:p>
        </p:txBody>
      </p:sp>
      <p:cxnSp>
        <p:nvCxnSpPr>
          <p:cNvPr id="9" name="Straight Connector 8">
            <a:extLst>
              <a:ext uri="{FF2B5EF4-FFF2-40B4-BE49-F238E27FC236}">
                <a16:creationId xmlns:a16="http://schemas.microsoft.com/office/drawing/2014/main" id="{94382A4C-CEFA-CBD7-3C33-1610E10A8A54}"/>
              </a:ext>
            </a:extLst>
          </p:cNvPr>
          <p:cNvCxnSpPr/>
          <p:nvPr/>
        </p:nvCxnSpPr>
        <p:spPr>
          <a:xfrm>
            <a:off x="1791191" y="2812887"/>
            <a:ext cx="0" cy="238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9FADBBC-B07B-D70A-FE43-E150EFE8EFCA}"/>
              </a:ext>
            </a:extLst>
          </p:cNvPr>
          <p:cNvCxnSpPr/>
          <p:nvPr/>
        </p:nvCxnSpPr>
        <p:spPr>
          <a:xfrm>
            <a:off x="2498377" y="2843858"/>
            <a:ext cx="0" cy="23892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43D82D1-67F9-5D57-D0C6-B0CDFE66B36B}"/>
              </a:ext>
            </a:extLst>
          </p:cNvPr>
          <p:cNvSpPr txBox="1"/>
          <p:nvPr/>
        </p:nvSpPr>
        <p:spPr>
          <a:xfrm>
            <a:off x="1822163" y="2634160"/>
            <a:ext cx="822957" cy="261610"/>
          </a:xfrm>
          <a:prstGeom prst="rect">
            <a:avLst/>
          </a:prstGeom>
          <a:noFill/>
        </p:spPr>
        <p:txBody>
          <a:bodyPr wrap="square" rtlCol="0">
            <a:spAutoFit/>
          </a:bodyPr>
          <a:lstStyle/>
          <a:p>
            <a:r>
              <a:rPr lang="en-US" sz="1050" dirty="0">
                <a:latin typeface="Meiryo" panose="020B0604030504040204" pitchFamily="34" charset="-128"/>
                <a:ea typeface="Meiryo" panose="020B0604030504040204" pitchFamily="34" charset="-128"/>
              </a:rPr>
              <a:t>Linerat2</a:t>
            </a:r>
          </a:p>
        </p:txBody>
      </p:sp>
      <p:cxnSp>
        <p:nvCxnSpPr>
          <p:cNvPr id="12" name="Straight Connector 11">
            <a:extLst>
              <a:ext uri="{FF2B5EF4-FFF2-40B4-BE49-F238E27FC236}">
                <a16:creationId xmlns:a16="http://schemas.microsoft.com/office/drawing/2014/main" id="{0B3083D6-1E94-430A-D2DF-57A13EFE8172}"/>
              </a:ext>
            </a:extLst>
          </p:cNvPr>
          <p:cNvCxnSpPr/>
          <p:nvPr/>
        </p:nvCxnSpPr>
        <p:spPr>
          <a:xfrm>
            <a:off x="2498376" y="2843858"/>
            <a:ext cx="0" cy="238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7FA660-3800-4487-E5F1-52289AF3A93D}"/>
              </a:ext>
            </a:extLst>
          </p:cNvPr>
          <p:cNvCxnSpPr/>
          <p:nvPr/>
        </p:nvCxnSpPr>
        <p:spPr>
          <a:xfrm>
            <a:off x="3205562" y="2834602"/>
            <a:ext cx="0" cy="23892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26586D1-D1F8-8BDA-03A9-B00CE5F883F3}"/>
              </a:ext>
            </a:extLst>
          </p:cNvPr>
          <p:cNvSpPr txBox="1"/>
          <p:nvPr/>
        </p:nvSpPr>
        <p:spPr>
          <a:xfrm>
            <a:off x="2488362" y="2628599"/>
            <a:ext cx="822957" cy="261610"/>
          </a:xfrm>
          <a:prstGeom prst="rect">
            <a:avLst/>
          </a:prstGeom>
          <a:noFill/>
        </p:spPr>
        <p:txBody>
          <a:bodyPr wrap="square" rtlCol="0">
            <a:spAutoFit/>
          </a:bodyPr>
          <a:lstStyle/>
          <a:p>
            <a:r>
              <a:rPr lang="en-US" sz="1050" dirty="0">
                <a:latin typeface="Meiryo" panose="020B0604030504040204" pitchFamily="34" charset="-128"/>
                <a:ea typeface="Meiryo" panose="020B0604030504040204" pitchFamily="34" charset="-128"/>
              </a:rPr>
              <a:t>Linerat3</a:t>
            </a:r>
          </a:p>
        </p:txBody>
      </p:sp>
      <p:cxnSp>
        <p:nvCxnSpPr>
          <p:cNvPr id="15" name="Straight Connector 14">
            <a:extLst>
              <a:ext uri="{FF2B5EF4-FFF2-40B4-BE49-F238E27FC236}">
                <a16:creationId xmlns:a16="http://schemas.microsoft.com/office/drawing/2014/main" id="{15878A6E-DAE5-94F2-345B-8724835A3816}"/>
              </a:ext>
            </a:extLst>
          </p:cNvPr>
          <p:cNvCxnSpPr/>
          <p:nvPr/>
        </p:nvCxnSpPr>
        <p:spPr>
          <a:xfrm>
            <a:off x="3205561" y="2843858"/>
            <a:ext cx="0" cy="238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C74DDB5-3CA4-3A70-03BA-42D392C6359D}"/>
              </a:ext>
            </a:extLst>
          </p:cNvPr>
          <p:cNvCxnSpPr>
            <a:cxnSpLocks/>
          </p:cNvCxnSpPr>
          <p:nvPr/>
        </p:nvCxnSpPr>
        <p:spPr>
          <a:xfrm>
            <a:off x="1504949" y="3967754"/>
            <a:ext cx="34012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253D6BA-617F-CF20-2EA6-511BECE145BE}"/>
              </a:ext>
            </a:extLst>
          </p:cNvPr>
          <p:cNvSpPr txBox="1"/>
          <p:nvPr/>
        </p:nvSpPr>
        <p:spPr>
          <a:xfrm>
            <a:off x="7467891" y="1390140"/>
            <a:ext cx="1143140" cy="261610"/>
          </a:xfrm>
          <a:prstGeom prst="rect">
            <a:avLst/>
          </a:prstGeom>
          <a:noFill/>
        </p:spPr>
        <p:txBody>
          <a:bodyPr wrap="square" rtlCol="0">
            <a:spAutoFit/>
          </a:bodyPr>
          <a:lstStyle/>
          <a:p>
            <a:r>
              <a:rPr lang="en-US" sz="1050" dirty="0"/>
              <a:t>Secondary</a:t>
            </a:r>
          </a:p>
        </p:txBody>
      </p:sp>
      <p:cxnSp>
        <p:nvCxnSpPr>
          <p:cNvPr id="18" name="Straight Connector 17">
            <a:extLst>
              <a:ext uri="{FF2B5EF4-FFF2-40B4-BE49-F238E27FC236}">
                <a16:creationId xmlns:a16="http://schemas.microsoft.com/office/drawing/2014/main" id="{AC50F644-258A-FBAC-5F0A-1D8E0A1EA0DA}"/>
              </a:ext>
            </a:extLst>
          </p:cNvPr>
          <p:cNvCxnSpPr/>
          <p:nvPr/>
        </p:nvCxnSpPr>
        <p:spPr>
          <a:xfrm>
            <a:off x="1730600" y="3870414"/>
            <a:ext cx="0" cy="23892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D402B-E9EE-CAEA-C152-7BB0902173DA}"/>
              </a:ext>
            </a:extLst>
          </p:cNvPr>
          <p:cNvSpPr txBox="1"/>
          <p:nvPr/>
        </p:nvSpPr>
        <p:spPr>
          <a:xfrm>
            <a:off x="1761571" y="3691688"/>
            <a:ext cx="822957" cy="261610"/>
          </a:xfrm>
          <a:prstGeom prst="rect">
            <a:avLst/>
          </a:prstGeom>
          <a:noFill/>
        </p:spPr>
        <p:txBody>
          <a:bodyPr wrap="square" rtlCol="0">
            <a:spAutoFit/>
          </a:bodyPr>
          <a:lstStyle/>
          <a:p>
            <a:r>
              <a:rPr lang="en-US" sz="1050" dirty="0">
                <a:latin typeface="Meiryo" panose="020B0604030504040204" pitchFamily="34" charset="-128"/>
                <a:ea typeface="Meiryo" panose="020B0604030504040204" pitchFamily="34" charset="-128"/>
              </a:rPr>
              <a:t>Linerat3</a:t>
            </a:r>
          </a:p>
        </p:txBody>
      </p:sp>
      <p:sp>
        <p:nvSpPr>
          <p:cNvPr id="20" name="Lightning Bolt 19">
            <a:extLst>
              <a:ext uri="{FF2B5EF4-FFF2-40B4-BE49-F238E27FC236}">
                <a16:creationId xmlns:a16="http://schemas.microsoft.com/office/drawing/2014/main" id="{1C885701-B780-372B-60E4-97B56405EB6C}"/>
              </a:ext>
            </a:extLst>
          </p:cNvPr>
          <p:cNvSpPr/>
          <p:nvPr/>
        </p:nvSpPr>
        <p:spPr>
          <a:xfrm>
            <a:off x="2801453" y="3164965"/>
            <a:ext cx="278745" cy="661324"/>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latin typeface="Meiryo" panose="020B0604030504040204" pitchFamily="34" charset="-128"/>
              <a:ea typeface="Meiryo" panose="020B0604030504040204" pitchFamily="34" charset="-128"/>
            </a:endParaRPr>
          </a:p>
        </p:txBody>
      </p:sp>
      <p:sp>
        <p:nvSpPr>
          <p:cNvPr id="21" name="TextBox 20">
            <a:extLst>
              <a:ext uri="{FF2B5EF4-FFF2-40B4-BE49-F238E27FC236}">
                <a16:creationId xmlns:a16="http://schemas.microsoft.com/office/drawing/2014/main" id="{850BCA70-CC36-3598-C4B7-CE210DCB1988}"/>
              </a:ext>
            </a:extLst>
          </p:cNvPr>
          <p:cNvSpPr txBox="1"/>
          <p:nvPr/>
        </p:nvSpPr>
        <p:spPr>
          <a:xfrm>
            <a:off x="959237" y="3702065"/>
            <a:ext cx="822957" cy="261610"/>
          </a:xfrm>
          <a:prstGeom prst="rect">
            <a:avLst/>
          </a:prstGeom>
          <a:noFill/>
        </p:spPr>
        <p:txBody>
          <a:bodyPr wrap="square" rtlCol="0">
            <a:spAutoFit/>
          </a:bodyPr>
          <a:lstStyle/>
          <a:p>
            <a:r>
              <a:rPr lang="en-US" sz="1050" dirty="0">
                <a:latin typeface="Meiryo" panose="020B0604030504040204" pitchFamily="34" charset="-128"/>
                <a:ea typeface="Meiryo" panose="020B0604030504040204" pitchFamily="34" charset="-128"/>
              </a:rPr>
              <a:t>Linerat4</a:t>
            </a:r>
          </a:p>
        </p:txBody>
      </p:sp>
      <p:sp>
        <p:nvSpPr>
          <p:cNvPr id="23" name="Cube 22">
            <a:extLst>
              <a:ext uri="{FF2B5EF4-FFF2-40B4-BE49-F238E27FC236}">
                <a16:creationId xmlns:a16="http://schemas.microsoft.com/office/drawing/2014/main" id="{1C0C7244-52D4-CED7-DC03-07C3C95C5F96}"/>
              </a:ext>
            </a:extLst>
          </p:cNvPr>
          <p:cNvSpPr/>
          <p:nvPr/>
        </p:nvSpPr>
        <p:spPr>
          <a:xfrm>
            <a:off x="4959190" y="1913274"/>
            <a:ext cx="814111" cy="76544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latin typeface="Meiryo" panose="020B0604030504040204" pitchFamily="34" charset="-128"/>
              <a:ea typeface="Meiryo" panose="020B0604030504040204" pitchFamily="34" charset="-128"/>
            </a:endParaRPr>
          </a:p>
        </p:txBody>
      </p:sp>
      <p:sp>
        <p:nvSpPr>
          <p:cNvPr id="24" name="Cube 23">
            <a:extLst>
              <a:ext uri="{FF2B5EF4-FFF2-40B4-BE49-F238E27FC236}">
                <a16:creationId xmlns:a16="http://schemas.microsoft.com/office/drawing/2014/main" id="{BD505594-3FE8-927F-047D-2B26A2EC4E4B}"/>
              </a:ext>
            </a:extLst>
          </p:cNvPr>
          <p:cNvSpPr/>
          <p:nvPr/>
        </p:nvSpPr>
        <p:spPr>
          <a:xfrm>
            <a:off x="7467891" y="1740778"/>
            <a:ext cx="814111" cy="76544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25" name="Straight Arrow Connector 24">
            <a:extLst>
              <a:ext uri="{FF2B5EF4-FFF2-40B4-BE49-F238E27FC236}">
                <a16:creationId xmlns:a16="http://schemas.microsoft.com/office/drawing/2014/main" id="{1B537939-9156-9846-7A0E-FB61E86C7739}"/>
              </a:ext>
            </a:extLst>
          </p:cNvPr>
          <p:cNvCxnSpPr/>
          <p:nvPr/>
        </p:nvCxnSpPr>
        <p:spPr>
          <a:xfrm>
            <a:off x="5773301" y="2247832"/>
            <a:ext cx="1694590" cy="9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D3A068C-0465-9544-14B6-974BC4189D3F}"/>
              </a:ext>
            </a:extLst>
          </p:cNvPr>
          <p:cNvSpPr txBox="1"/>
          <p:nvPr/>
        </p:nvSpPr>
        <p:spPr>
          <a:xfrm>
            <a:off x="0" y="3381566"/>
            <a:ext cx="1125535" cy="261610"/>
          </a:xfrm>
          <a:prstGeom prst="rect">
            <a:avLst/>
          </a:prstGeom>
          <a:noFill/>
        </p:spPr>
        <p:txBody>
          <a:bodyPr wrap="square" rtlCol="0">
            <a:spAutoFit/>
          </a:bodyPr>
          <a:lstStyle/>
          <a:p>
            <a:r>
              <a:rPr lang="en-US" sz="1050" dirty="0"/>
              <a:t>Secondary</a:t>
            </a:r>
          </a:p>
        </p:txBody>
      </p:sp>
      <p:sp>
        <p:nvSpPr>
          <p:cNvPr id="27" name="TextBox 26">
            <a:extLst>
              <a:ext uri="{FF2B5EF4-FFF2-40B4-BE49-F238E27FC236}">
                <a16:creationId xmlns:a16="http://schemas.microsoft.com/office/drawing/2014/main" id="{50E56083-A41D-9275-5083-CBF4E760C861}"/>
              </a:ext>
            </a:extLst>
          </p:cNvPr>
          <p:cNvSpPr txBox="1"/>
          <p:nvPr/>
        </p:nvSpPr>
        <p:spPr>
          <a:xfrm>
            <a:off x="136277" y="2372180"/>
            <a:ext cx="822960" cy="261610"/>
          </a:xfrm>
          <a:prstGeom prst="rect">
            <a:avLst/>
          </a:prstGeom>
          <a:noFill/>
        </p:spPr>
        <p:txBody>
          <a:bodyPr wrap="square" rtlCol="0">
            <a:spAutoFit/>
          </a:bodyPr>
          <a:lstStyle/>
          <a:p>
            <a:r>
              <a:rPr lang="en-US" sz="1050" dirty="0">
                <a:latin typeface="Meiryo" panose="020B0604030504040204" pitchFamily="34" charset="-128"/>
                <a:ea typeface="Meiryo" panose="020B0604030504040204" pitchFamily="34" charset="-128"/>
              </a:rPr>
              <a:t>Primary</a:t>
            </a:r>
          </a:p>
        </p:txBody>
      </p:sp>
      <p:sp>
        <p:nvSpPr>
          <p:cNvPr id="28" name="TextBox 27">
            <a:extLst>
              <a:ext uri="{FF2B5EF4-FFF2-40B4-BE49-F238E27FC236}">
                <a16:creationId xmlns:a16="http://schemas.microsoft.com/office/drawing/2014/main" id="{E42B74CD-80B2-96EB-3B40-1B24788F2CF4}"/>
              </a:ext>
            </a:extLst>
          </p:cNvPr>
          <p:cNvSpPr txBox="1"/>
          <p:nvPr/>
        </p:nvSpPr>
        <p:spPr>
          <a:xfrm>
            <a:off x="1285705" y="3103530"/>
            <a:ext cx="438488" cy="395786"/>
          </a:xfrm>
          <a:prstGeom prst="rect">
            <a:avLst/>
          </a:prstGeom>
        </p:spPr>
        <p:txBody>
          <a:bodyPr vert="horz" wrap="square" lIns="54000" tIns="27000" rIns="54000" bIns="27000" rtlCol="0" anchor="t">
            <a:noAutofit/>
          </a:bodyPr>
          <a:lstStyle/>
          <a:p>
            <a:pPr defTabSz="685800">
              <a:spcBef>
                <a:spcPts val="600"/>
              </a:spcBef>
            </a:pPr>
            <a:r>
              <a:rPr kumimoji="0" lang="en-US" sz="1000" kern="1000" spc="-23" dirty="0">
                <a:latin typeface="Meiryo" panose="020B0604030504040204" pitchFamily="34" charset="-128"/>
                <a:ea typeface="Meiryo" panose="020B0604030504040204" pitchFamily="34" charset="-128"/>
              </a:rPr>
              <a:t>T1</a:t>
            </a:r>
          </a:p>
        </p:txBody>
      </p:sp>
      <p:sp>
        <p:nvSpPr>
          <p:cNvPr id="29" name="TextBox 28">
            <a:extLst>
              <a:ext uri="{FF2B5EF4-FFF2-40B4-BE49-F238E27FC236}">
                <a16:creationId xmlns:a16="http://schemas.microsoft.com/office/drawing/2014/main" id="{B1C1342A-A668-AC06-E0CC-756E99A9FDB9}"/>
              </a:ext>
            </a:extLst>
          </p:cNvPr>
          <p:cNvSpPr txBox="1"/>
          <p:nvPr/>
        </p:nvSpPr>
        <p:spPr>
          <a:xfrm>
            <a:off x="2986318" y="4109710"/>
            <a:ext cx="438488" cy="395786"/>
          </a:xfrm>
          <a:prstGeom prst="rect">
            <a:avLst/>
          </a:prstGeom>
        </p:spPr>
        <p:txBody>
          <a:bodyPr vert="horz" wrap="square" lIns="54000" tIns="27000" rIns="54000" bIns="27000" rtlCol="0" anchor="t">
            <a:noAutofit/>
          </a:bodyPr>
          <a:lstStyle/>
          <a:p>
            <a:pPr defTabSz="685800">
              <a:spcBef>
                <a:spcPts val="600"/>
              </a:spcBef>
            </a:pPr>
            <a:r>
              <a:rPr kumimoji="0" lang="en-US" sz="1000" kern="1000" spc="-23" dirty="0">
                <a:latin typeface="Meiryo" panose="020B0604030504040204" pitchFamily="34" charset="-128"/>
                <a:ea typeface="Meiryo" panose="020B0604030504040204" pitchFamily="34" charset="-128"/>
              </a:rPr>
              <a:t>T1’</a:t>
            </a:r>
          </a:p>
        </p:txBody>
      </p:sp>
      <p:sp>
        <p:nvSpPr>
          <p:cNvPr id="30" name="TextBox 29">
            <a:extLst>
              <a:ext uri="{FF2B5EF4-FFF2-40B4-BE49-F238E27FC236}">
                <a16:creationId xmlns:a16="http://schemas.microsoft.com/office/drawing/2014/main" id="{BBE8E438-4ACF-0BB8-F8DD-313FFF00FC11}"/>
              </a:ext>
            </a:extLst>
          </p:cNvPr>
          <p:cNvSpPr txBox="1"/>
          <p:nvPr/>
        </p:nvSpPr>
        <p:spPr>
          <a:xfrm>
            <a:off x="5936149" y="3826288"/>
            <a:ext cx="1868908" cy="395786"/>
          </a:xfrm>
          <a:prstGeom prst="rect">
            <a:avLst/>
          </a:prstGeom>
        </p:spPr>
        <p:txBody>
          <a:bodyPr vert="horz" wrap="square" lIns="54000" tIns="27000" rIns="54000" bIns="27000" rtlCol="0" anchor="t">
            <a:noAutofit/>
          </a:bodyPr>
          <a:lstStyle/>
          <a:p>
            <a:pPr defTabSz="685800">
              <a:spcBef>
                <a:spcPts val="600"/>
              </a:spcBef>
            </a:pPr>
            <a:r>
              <a:rPr kumimoji="0" lang="en-US" sz="1600" kern="1000" spc="-23" dirty="0">
                <a:latin typeface="Meiryo" panose="020B0604030504040204" pitchFamily="34" charset="-128"/>
                <a:ea typeface="Meiryo" panose="020B0604030504040204" pitchFamily="34" charset="-128"/>
              </a:rPr>
              <a:t>T1 0.9s to 1.1s</a:t>
            </a:r>
          </a:p>
        </p:txBody>
      </p:sp>
      <p:sp>
        <p:nvSpPr>
          <p:cNvPr id="31" name="TextBox 30">
            <a:extLst>
              <a:ext uri="{FF2B5EF4-FFF2-40B4-BE49-F238E27FC236}">
                <a16:creationId xmlns:a16="http://schemas.microsoft.com/office/drawing/2014/main" id="{25C1AB28-DAB4-5941-5A3D-662FF836173E}"/>
              </a:ext>
            </a:extLst>
          </p:cNvPr>
          <p:cNvSpPr txBox="1"/>
          <p:nvPr/>
        </p:nvSpPr>
        <p:spPr>
          <a:xfrm>
            <a:off x="5951548" y="4229743"/>
            <a:ext cx="2076884" cy="395786"/>
          </a:xfrm>
          <a:prstGeom prst="rect">
            <a:avLst/>
          </a:prstGeom>
        </p:spPr>
        <p:txBody>
          <a:bodyPr vert="horz" wrap="square" lIns="54000" tIns="27000" rIns="54000" bIns="27000" rtlCol="0" anchor="t">
            <a:noAutofit/>
          </a:bodyPr>
          <a:lstStyle/>
          <a:p>
            <a:pPr defTabSz="685800">
              <a:spcBef>
                <a:spcPts val="600"/>
              </a:spcBef>
            </a:pPr>
            <a:r>
              <a:rPr kumimoji="0" lang="en-US" sz="1600" kern="1000" spc="-23" dirty="0">
                <a:latin typeface="Meiryo" panose="020B0604030504040204" pitchFamily="34" charset="-128"/>
                <a:ea typeface="Meiryo" panose="020B0604030504040204" pitchFamily="34" charset="-128"/>
              </a:rPr>
              <a:t>T1’ 3.9s to 4.1s</a:t>
            </a:r>
          </a:p>
        </p:txBody>
      </p:sp>
      <p:sp>
        <p:nvSpPr>
          <p:cNvPr id="32" name="TextBox 31">
            <a:extLst>
              <a:ext uri="{FF2B5EF4-FFF2-40B4-BE49-F238E27FC236}">
                <a16:creationId xmlns:a16="http://schemas.microsoft.com/office/drawing/2014/main" id="{58D32EEE-7D2C-EECF-B19B-DC2052500F17}"/>
              </a:ext>
            </a:extLst>
          </p:cNvPr>
          <p:cNvSpPr txBox="1"/>
          <p:nvPr/>
        </p:nvSpPr>
        <p:spPr>
          <a:xfrm>
            <a:off x="959238" y="5328645"/>
            <a:ext cx="5218609" cy="765441"/>
          </a:xfrm>
          <a:prstGeom prst="rect">
            <a:avLst/>
          </a:prstGeom>
        </p:spPr>
        <p:txBody>
          <a:bodyPr vert="horz" wrap="square" lIns="54000" tIns="27000" rIns="54000" bIns="27000" rtlCol="0" anchor="t">
            <a:noAutofit/>
          </a:bodyPr>
          <a:lstStyle/>
          <a:p>
            <a:pPr defTabSz="685800">
              <a:spcBef>
                <a:spcPts val="600"/>
              </a:spcBef>
            </a:pPr>
            <a:r>
              <a:rPr kumimoji="0" lang="en-US" sz="1600" kern="1000" spc="-23" dirty="0">
                <a:latin typeface="Meiryo" panose="020B0604030504040204" pitchFamily="34" charset="-128"/>
                <a:ea typeface="Meiryo" panose="020B0604030504040204" pitchFamily="34" charset="-128"/>
              </a:rPr>
              <a:t>* Ethernet could be seen as yet another </a:t>
            </a:r>
            <a:r>
              <a:rPr kumimoji="0" lang="en-US" sz="1600" kern="1000" spc="-23" dirty="0" err="1">
                <a:latin typeface="Meiryo" panose="020B0604030504040204" pitchFamily="34" charset="-128"/>
                <a:ea typeface="Meiryo" panose="020B0604030504040204" pitchFamily="34" charset="-128"/>
              </a:rPr>
              <a:t>linerate</a:t>
            </a:r>
            <a:endParaRPr kumimoji="0" lang="en-US" sz="1600" kern="1000" spc="-23"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5145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695B-5EF2-BFA0-EB53-E03CEF5E055E}"/>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dirty="0">
                <a:solidFill>
                  <a:srgbClr val="003182"/>
                </a:solidFill>
                <a:latin typeface="メイリオ" panose="020B0604030504040204" pitchFamily="50" charset="-128"/>
                <a:ea typeface="メイリオ" panose="020B0604030504040204" pitchFamily="50" charset="-128"/>
              </a:rPr>
              <a:t>CPRI defined Auto Detect limitations</a:t>
            </a:r>
          </a:p>
        </p:txBody>
      </p:sp>
      <p:sp>
        <p:nvSpPr>
          <p:cNvPr id="4" name="TextBox 3">
            <a:extLst>
              <a:ext uri="{FF2B5EF4-FFF2-40B4-BE49-F238E27FC236}">
                <a16:creationId xmlns:a16="http://schemas.microsoft.com/office/drawing/2014/main" id="{61CC110D-25E7-AFB6-59B4-BABDA1D8DC2E}"/>
              </a:ext>
            </a:extLst>
          </p:cNvPr>
          <p:cNvSpPr txBox="1"/>
          <p:nvPr/>
        </p:nvSpPr>
        <p:spPr>
          <a:xfrm>
            <a:off x="5153297" y="3923426"/>
            <a:ext cx="1837856" cy="261610"/>
          </a:xfrm>
          <a:prstGeom prst="rect">
            <a:avLst/>
          </a:prstGeom>
          <a:noFill/>
        </p:spPr>
        <p:txBody>
          <a:bodyPr wrap="square" rtlCol="0">
            <a:spAutoFit/>
          </a:bodyPr>
          <a:lstStyle/>
          <a:p>
            <a:r>
              <a:rPr lang="en-US" sz="1100" dirty="0"/>
              <a:t>Primary</a:t>
            </a:r>
          </a:p>
        </p:txBody>
      </p:sp>
      <p:sp>
        <p:nvSpPr>
          <p:cNvPr id="5" name="Cube 4">
            <a:extLst>
              <a:ext uri="{FF2B5EF4-FFF2-40B4-BE49-F238E27FC236}">
                <a16:creationId xmlns:a16="http://schemas.microsoft.com/office/drawing/2014/main" id="{A57B7B01-05A3-DE7B-7220-6C99FB350732}"/>
              </a:ext>
            </a:extLst>
          </p:cNvPr>
          <p:cNvSpPr/>
          <p:nvPr/>
        </p:nvSpPr>
        <p:spPr>
          <a:xfrm>
            <a:off x="5042264" y="4263780"/>
            <a:ext cx="814111" cy="76544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6" name="Rectangle 5">
            <a:extLst>
              <a:ext uri="{FF2B5EF4-FFF2-40B4-BE49-F238E27FC236}">
                <a16:creationId xmlns:a16="http://schemas.microsoft.com/office/drawing/2014/main" id="{1A195D9E-3B88-6E45-8721-BE5A4342C931}"/>
              </a:ext>
            </a:extLst>
          </p:cNvPr>
          <p:cNvSpPr/>
          <p:nvPr/>
        </p:nvSpPr>
        <p:spPr bwMode="auto">
          <a:xfrm>
            <a:off x="3429000" y="6030763"/>
            <a:ext cx="3611880" cy="169817"/>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sz="1100" dirty="0" err="1">
              <a:solidFill>
                <a:srgbClr val="FFFFFF"/>
              </a:solidFill>
              <a:latin typeface="+mn-lt"/>
            </a:endParaRPr>
          </a:p>
        </p:txBody>
      </p:sp>
      <p:sp>
        <p:nvSpPr>
          <p:cNvPr id="7" name="Oval 6">
            <a:extLst>
              <a:ext uri="{FF2B5EF4-FFF2-40B4-BE49-F238E27FC236}">
                <a16:creationId xmlns:a16="http://schemas.microsoft.com/office/drawing/2014/main" id="{56B4D9EB-90A3-7780-48C1-C4A2EAA6CDCB}"/>
              </a:ext>
            </a:extLst>
          </p:cNvPr>
          <p:cNvSpPr/>
          <p:nvPr/>
        </p:nvSpPr>
        <p:spPr bwMode="auto">
          <a:xfrm>
            <a:off x="3644537" y="5886004"/>
            <a:ext cx="156754" cy="144759"/>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sz="1100" dirty="0" err="1">
              <a:solidFill>
                <a:srgbClr val="FFFFFF"/>
              </a:solidFill>
              <a:latin typeface="+mn-lt"/>
            </a:endParaRPr>
          </a:p>
        </p:txBody>
      </p:sp>
      <p:sp>
        <p:nvSpPr>
          <p:cNvPr id="8" name="Oval 7">
            <a:extLst>
              <a:ext uri="{FF2B5EF4-FFF2-40B4-BE49-F238E27FC236}">
                <a16:creationId xmlns:a16="http://schemas.microsoft.com/office/drawing/2014/main" id="{98614630-E39D-2B21-EF59-BEFC0B2C8C91}"/>
              </a:ext>
            </a:extLst>
          </p:cNvPr>
          <p:cNvSpPr/>
          <p:nvPr/>
        </p:nvSpPr>
        <p:spPr bwMode="auto">
          <a:xfrm>
            <a:off x="3860075" y="5886004"/>
            <a:ext cx="156754" cy="144759"/>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sz="1100" dirty="0" err="1">
              <a:solidFill>
                <a:srgbClr val="FFFFFF"/>
              </a:solidFill>
              <a:latin typeface="+mn-lt"/>
            </a:endParaRPr>
          </a:p>
        </p:txBody>
      </p:sp>
      <p:sp>
        <p:nvSpPr>
          <p:cNvPr id="9" name="Oval 8">
            <a:extLst>
              <a:ext uri="{FF2B5EF4-FFF2-40B4-BE49-F238E27FC236}">
                <a16:creationId xmlns:a16="http://schemas.microsoft.com/office/drawing/2014/main" id="{BEA37D74-127C-73A5-569E-52F017FC8C89}"/>
              </a:ext>
            </a:extLst>
          </p:cNvPr>
          <p:cNvSpPr/>
          <p:nvPr/>
        </p:nvSpPr>
        <p:spPr bwMode="auto">
          <a:xfrm>
            <a:off x="4075612" y="5889269"/>
            <a:ext cx="156754" cy="144759"/>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sz="1100" dirty="0" err="1">
              <a:solidFill>
                <a:srgbClr val="FFFFFF"/>
              </a:solidFill>
              <a:latin typeface="+mn-lt"/>
            </a:endParaRPr>
          </a:p>
        </p:txBody>
      </p:sp>
      <p:sp>
        <p:nvSpPr>
          <p:cNvPr id="10" name="Rectangle 9">
            <a:extLst>
              <a:ext uri="{FF2B5EF4-FFF2-40B4-BE49-F238E27FC236}">
                <a16:creationId xmlns:a16="http://schemas.microsoft.com/office/drawing/2014/main" id="{168BA8AF-252C-811E-0D38-9B82A401EE4D}"/>
              </a:ext>
            </a:extLst>
          </p:cNvPr>
          <p:cNvSpPr/>
          <p:nvPr/>
        </p:nvSpPr>
        <p:spPr bwMode="auto">
          <a:xfrm>
            <a:off x="2044338" y="5513713"/>
            <a:ext cx="2279468" cy="375557"/>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100" dirty="0">
                <a:solidFill>
                  <a:srgbClr val="FFFFFF"/>
                </a:solidFill>
                <a:latin typeface="+mn-lt"/>
              </a:rPr>
              <a:t>Host SOC</a:t>
            </a:r>
          </a:p>
        </p:txBody>
      </p:sp>
      <p:sp>
        <p:nvSpPr>
          <p:cNvPr id="11" name="Rectangle 10">
            <a:extLst>
              <a:ext uri="{FF2B5EF4-FFF2-40B4-BE49-F238E27FC236}">
                <a16:creationId xmlns:a16="http://schemas.microsoft.com/office/drawing/2014/main" id="{7E5E2B8F-8EFC-8899-CDE6-C7C362888E3E}"/>
              </a:ext>
            </a:extLst>
          </p:cNvPr>
          <p:cNvSpPr/>
          <p:nvPr/>
        </p:nvSpPr>
        <p:spPr bwMode="auto">
          <a:xfrm>
            <a:off x="3246120" y="5644341"/>
            <a:ext cx="1077686" cy="241663"/>
          </a:xfrm>
          <a:prstGeom prst="rect">
            <a:avLst/>
          </a:prstGeom>
          <a:solidFill>
            <a:srgbClr val="00B050"/>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100" dirty="0">
                <a:solidFill>
                  <a:srgbClr val="FFFFFF"/>
                </a:solidFill>
                <a:latin typeface="+mn-lt"/>
              </a:rPr>
              <a:t>Serdes</a:t>
            </a:r>
          </a:p>
        </p:txBody>
      </p:sp>
      <p:sp>
        <p:nvSpPr>
          <p:cNvPr id="12" name="Oval 11">
            <a:extLst>
              <a:ext uri="{FF2B5EF4-FFF2-40B4-BE49-F238E27FC236}">
                <a16:creationId xmlns:a16="http://schemas.microsoft.com/office/drawing/2014/main" id="{EF7A2A1B-66B2-ADBD-42C6-228FB1678B8D}"/>
              </a:ext>
            </a:extLst>
          </p:cNvPr>
          <p:cNvSpPr/>
          <p:nvPr/>
        </p:nvSpPr>
        <p:spPr bwMode="auto">
          <a:xfrm>
            <a:off x="5153297" y="5880539"/>
            <a:ext cx="156754" cy="144759"/>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sz="1100" dirty="0" err="1">
              <a:solidFill>
                <a:srgbClr val="FFFFFF"/>
              </a:solidFill>
              <a:latin typeface="+mn-lt"/>
            </a:endParaRPr>
          </a:p>
        </p:txBody>
      </p:sp>
      <p:sp>
        <p:nvSpPr>
          <p:cNvPr id="13" name="Oval 12">
            <a:extLst>
              <a:ext uri="{FF2B5EF4-FFF2-40B4-BE49-F238E27FC236}">
                <a16:creationId xmlns:a16="http://schemas.microsoft.com/office/drawing/2014/main" id="{6D4CE382-6BCD-0B56-A98B-3BD12CEBFDDA}"/>
              </a:ext>
            </a:extLst>
          </p:cNvPr>
          <p:cNvSpPr/>
          <p:nvPr/>
        </p:nvSpPr>
        <p:spPr bwMode="auto">
          <a:xfrm>
            <a:off x="5368835" y="5880539"/>
            <a:ext cx="156754" cy="144759"/>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sz="1100" dirty="0" err="1">
              <a:solidFill>
                <a:srgbClr val="FFFFFF"/>
              </a:solidFill>
              <a:latin typeface="+mn-lt"/>
            </a:endParaRPr>
          </a:p>
        </p:txBody>
      </p:sp>
      <p:sp>
        <p:nvSpPr>
          <p:cNvPr id="14" name="Oval 13">
            <a:extLst>
              <a:ext uri="{FF2B5EF4-FFF2-40B4-BE49-F238E27FC236}">
                <a16:creationId xmlns:a16="http://schemas.microsoft.com/office/drawing/2014/main" id="{8E8E4D13-0B96-FDC7-E97D-E6CED33BDD77}"/>
              </a:ext>
            </a:extLst>
          </p:cNvPr>
          <p:cNvSpPr/>
          <p:nvPr/>
        </p:nvSpPr>
        <p:spPr bwMode="auto">
          <a:xfrm>
            <a:off x="5584372" y="5883805"/>
            <a:ext cx="156754" cy="144759"/>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marL="135000" indent="-135000">
              <a:spcBef>
                <a:spcPts val="600"/>
              </a:spcBef>
              <a:buFont typeface="Ericsson Hilda" panose="00000500000000000000" pitchFamily="2" charset="0"/>
              <a:buChar char="●"/>
            </a:pPr>
            <a:endParaRPr lang="en-US" sz="1100" dirty="0" err="1">
              <a:solidFill>
                <a:srgbClr val="FFFFFF"/>
              </a:solidFill>
              <a:latin typeface="+mn-lt"/>
            </a:endParaRPr>
          </a:p>
        </p:txBody>
      </p:sp>
      <p:sp>
        <p:nvSpPr>
          <p:cNvPr id="15" name="Rectangle 14">
            <a:extLst>
              <a:ext uri="{FF2B5EF4-FFF2-40B4-BE49-F238E27FC236}">
                <a16:creationId xmlns:a16="http://schemas.microsoft.com/office/drawing/2014/main" id="{C3BD8416-B1AE-5020-DD4B-8770A55A6F4C}"/>
              </a:ext>
            </a:extLst>
          </p:cNvPr>
          <p:cNvSpPr/>
          <p:nvPr/>
        </p:nvSpPr>
        <p:spPr bwMode="auto">
          <a:xfrm>
            <a:off x="5035732" y="5633412"/>
            <a:ext cx="803366" cy="24166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100" dirty="0" err="1">
                <a:solidFill>
                  <a:srgbClr val="FFFFFF"/>
                </a:solidFill>
                <a:latin typeface="+mn-lt"/>
              </a:rPr>
              <a:t>Retimer</a:t>
            </a:r>
            <a:endParaRPr lang="en-US" sz="1100" dirty="0">
              <a:solidFill>
                <a:srgbClr val="FFFFFF"/>
              </a:solidFill>
              <a:latin typeface="+mn-lt"/>
            </a:endParaRPr>
          </a:p>
        </p:txBody>
      </p:sp>
      <p:sp>
        <p:nvSpPr>
          <p:cNvPr id="16" name="Rectangle 15">
            <a:extLst>
              <a:ext uri="{FF2B5EF4-FFF2-40B4-BE49-F238E27FC236}">
                <a16:creationId xmlns:a16="http://schemas.microsoft.com/office/drawing/2014/main" id="{62BE91B0-79B1-B7E5-85AC-D4FA6FA9AB2F}"/>
              </a:ext>
            </a:extLst>
          </p:cNvPr>
          <p:cNvSpPr/>
          <p:nvPr/>
        </p:nvSpPr>
        <p:spPr bwMode="auto">
          <a:xfrm>
            <a:off x="6348548" y="5633413"/>
            <a:ext cx="1521823" cy="40061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54000" tIns="27000" rIns="54864" bIns="27432" numCol="1" spcCol="0" rtlCol="0" fromWordArt="0" anchor="t" anchorCtr="0" forceAA="0" compatLnSpc="1">
            <a:prstTxWarp prst="textNoShape">
              <a:avLst/>
            </a:prstTxWarp>
            <a:noAutofit/>
          </a:bodyPr>
          <a:lstStyle/>
          <a:p>
            <a:pPr>
              <a:spcBef>
                <a:spcPts val="600"/>
              </a:spcBef>
            </a:pPr>
            <a:r>
              <a:rPr lang="en-US" sz="1100" dirty="0">
                <a:solidFill>
                  <a:srgbClr val="FFFFFF"/>
                </a:solidFill>
                <a:latin typeface="+mn-lt"/>
              </a:rPr>
              <a:t>Optical module</a:t>
            </a:r>
          </a:p>
        </p:txBody>
      </p:sp>
      <p:sp>
        <p:nvSpPr>
          <p:cNvPr id="18" name="TextBox 17">
            <a:extLst>
              <a:ext uri="{FF2B5EF4-FFF2-40B4-BE49-F238E27FC236}">
                <a16:creationId xmlns:a16="http://schemas.microsoft.com/office/drawing/2014/main" id="{3733DBBF-B2E7-AB69-BF08-D5809CA16AF5}"/>
              </a:ext>
            </a:extLst>
          </p:cNvPr>
          <p:cNvSpPr txBox="1"/>
          <p:nvPr/>
        </p:nvSpPr>
        <p:spPr>
          <a:xfrm>
            <a:off x="182880" y="1759376"/>
            <a:ext cx="8522207" cy="166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000" tIns="27000" rIns="54000" bIns="27000" numCol="1" rtlCol="0" anchor="t" anchorCtr="0" compatLnSpc="1">
            <a:prstTxWarp prst="textNoShape">
              <a:avLst/>
            </a:prstTxWarp>
            <a:noAutofit/>
          </a:bodyPr>
          <a:lstStyle>
            <a:lvl1pPr marL="135000" indent="-135000" defTabSz="685800" eaLnBrk="1" hangingPunct="1">
              <a:spcBef>
                <a:spcPts val="600"/>
              </a:spcBef>
              <a:buClr>
                <a:schemeClr val="bg1"/>
              </a:buClr>
              <a:buFont typeface="Ericsson Hilda" panose="00000500000000000000" pitchFamily="2" charset="0"/>
              <a:buChar char="●"/>
              <a:defRPr kumimoji="0" sz="1800" b="0" kern="1000" spc="-23">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125" indent="0" eaLnBrk="1" hangingPunct="1">
              <a:spcAft>
                <a:spcPts val="600"/>
              </a:spcAft>
              <a:buClr>
                <a:schemeClr val="bg1"/>
              </a:buClr>
              <a:buFontTx/>
              <a:buNone/>
              <a:defRPr sz="1600">
                <a:latin typeface="+mn-ea"/>
                <a:ea typeface="+mn-ea"/>
              </a:defRPr>
            </a:lvl2pPr>
            <a:lvl3pPr indent="0" eaLnBrk="1" hangingPunct="1">
              <a:spcAft>
                <a:spcPts val="600"/>
              </a:spcAft>
              <a:buClr>
                <a:schemeClr val="bg1"/>
              </a:buClr>
              <a:buFontTx/>
              <a:buNone/>
              <a:defRPr sz="1600">
                <a:latin typeface="+mn-ea"/>
                <a:ea typeface="+mn-ea"/>
              </a:defRPr>
            </a:lvl3pPr>
            <a:lvl4pPr indent="0" eaLnBrk="1" hangingPunct="1">
              <a:spcAft>
                <a:spcPts val="600"/>
              </a:spcAft>
              <a:buClr>
                <a:schemeClr val="bg1"/>
              </a:buClr>
              <a:buFontTx/>
              <a:buNone/>
              <a:defRPr sz="1600">
                <a:latin typeface="+mn-ea"/>
                <a:ea typeface="+mn-ea"/>
              </a:defRPr>
            </a:lvl4pPr>
            <a:lvl5pPr indent="0" eaLnBrk="1" hangingPunct="1">
              <a:spcAft>
                <a:spcPts val="600"/>
              </a:spcAft>
              <a:buClr>
                <a:schemeClr val="bg1"/>
              </a:buClr>
              <a:buFontTx/>
              <a:buNone/>
              <a:defRPr sz="1600">
                <a:solidFill>
                  <a:srgbClr val="000000"/>
                </a:solidFill>
                <a:latin typeface="+mn-ea"/>
                <a:ea typeface="+mn-ea"/>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en-US" dirty="0"/>
              <a:t>Not guaranteed to converge with more than four speed / FEC combinations</a:t>
            </a:r>
          </a:p>
          <a:p>
            <a:r>
              <a:rPr lang="en-US" dirty="0"/>
              <a:t>T1 Timer 0.9 to 1.1 seconds : very challenging to have short enough RX and TX reconfiguration procedure to allow for sufficient RX adaptation and data link to declare “link up”</a:t>
            </a:r>
            <a:endParaRPr kumimoji="1" lang="en-US" sz="1600" kern="1200" spc="0" dirty="0">
              <a:solidFill>
                <a:schemeClr val="tx1"/>
              </a:solidFill>
              <a:latin typeface="+mn-ea"/>
              <a:ea typeface="+mn-ea"/>
              <a:cs typeface="+mn-cs"/>
            </a:endParaRPr>
          </a:p>
          <a:p>
            <a:r>
              <a:rPr kumimoji="0" lang="en-US" sz="18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Doesn't resolve multi lane or “breakout” scenario ( like 100G </a:t>
            </a:r>
            <a:r>
              <a:rPr kumimoji="0" lang="en-US" sz="18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 4x 25G )</a:t>
            </a:r>
            <a:endParaRPr kumimoji="0" lang="en-US" sz="18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kumimoji="0" lang="en-US" sz="1800" kern="1000" spc="-23" dirty="0">
                <a:solidFill>
                  <a:schemeClr val="bg1"/>
                </a:solidFill>
                <a:latin typeface="Open Sans" panose="020B0606030504020204" pitchFamily="34" charset="0"/>
                <a:ea typeface="Open Sans" panose="020B0606030504020204" pitchFamily="34" charset="0"/>
                <a:cs typeface="Open Sans" panose="020B0606030504020204" pitchFamily="34" charset="0"/>
              </a:rPr>
              <a:t>Advanced  retimer based on DSP may require extended time for RX adaptation</a:t>
            </a:r>
          </a:p>
          <a:p>
            <a:endParaRPr lang="en-US" dirty="0"/>
          </a:p>
        </p:txBody>
      </p:sp>
    </p:spTree>
    <p:extLst>
      <p:ext uri="{BB962C8B-B14F-4D97-AF65-F5344CB8AC3E}">
        <p14:creationId xmlns:p14="http://schemas.microsoft.com/office/powerpoint/2010/main" val="135773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96AB-7548-07A4-4A4D-8064ACA9EA33}"/>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dirty="0">
                <a:solidFill>
                  <a:srgbClr val="003182"/>
                </a:solidFill>
                <a:latin typeface="Meiryo" panose="020B0604030504040204" pitchFamily="34" charset="-128"/>
                <a:ea typeface="Meiryo" panose="020B0604030504040204" pitchFamily="34" charset="-128"/>
              </a:rPr>
              <a:t>IEEE 802.3 Auto Negotiation</a:t>
            </a:r>
          </a:p>
        </p:txBody>
      </p:sp>
      <p:sp>
        <p:nvSpPr>
          <p:cNvPr id="3" name="Content Placeholder 2">
            <a:extLst>
              <a:ext uri="{FF2B5EF4-FFF2-40B4-BE49-F238E27FC236}">
                <a16:creationId xmlns:a16="http://schemas.microsoft.com/office/drawing/2014/main" id="{7616F017-53EA-8B4A-BE70-38E57125C645}"/>
              </a:ext>
            </a:extLst>
          </p:cNvPr>
          <p:cNvSpPr>
            <a:spLocks noGrp="1"/>
          </p:cNvSpPr>
          <p:nvPr>
            <p:ph sz="quarter" idx="10"/>
          </p:nvPr>
        </p:nvSpPr>
        <p:spPr>
          <a:xfrm>
            <a:off x="283257" y="1557338"/>
            <a:ext cx="8424863" cy="608579"/>
          </a:xfrm>
        </p:spPr>
        <p:txBody>
          <a:bodyPr/>
          <a:lstStyle/>
          <a:p>
            <a:r>
              <a:rPr lang="en-US" dirty="0">
                <a:latin typeface="Meiryo" panose="020B0604030504040204" pitchFamily="34" charset="-128"/>
                <a:ea typeface="Meiryo" panose="020B0604030504040204" pitchFamily="34" charset="-128"/>
              </a:rPr>
              <a:t>Auto-Negotiation for backplane and copper cable assembly</a:t>
            </a:r>
          </a:p>
          <a:p>
            <a:r>
              <a:rPr lang="en-US" sz="1600" dirty="0">
                <a:latin typeface="Meiryo" panose="020B0604030504040204" pitchFamily="34" charset="-128"/>
                <a:ea typeface="Meiryo" panose="020B0604030504040204" pitchFamily="34" charset="-128"/>
              </a:rPr>
              <a:t>(Clause 73)</a:t>
            </a:r>
          </a:p>
          <a:p>
            <a:endParaRPr lang="en-US" sz="1350" b="0" dirty="0">
              <a:latin typeface="Meiryo" panose="020B0604030504040204" pitchFamily="34" charset="-128"/>
              <a:ea typeface="Meiryo" panose="020B0604030504040204" pitchFamily="34" charset="-128"/>
            </a:endParaRPr>
          </a:p>
          <a:p>
            <a:r>
              <a:rPr lang="en-US" sz="1350" b="0" dirty="0">
                <a:latin typeface="Meiryo" panose="020B0604030504040204" pitchFamily="34" charset="-128"/>
                <a:ea typeface="Meiryo" panose="020B0604030504040204" pitchFamily="34" charset="-128"/>
              </a:rPr>
              <a:t>The Auto-Negotiation function shall provide the following:</a:t>
            </a:r>
          </a:p>
          <a:p>
            <a:r>
              <a:rPr lang="en-US" sz="1350" b="0" dirty="0">
                <a:latin typeface="Meiryo" panose="020B0604030504040204" pitchFamily="34" charset="-128"/>
                <a:ea typeface="Meiryo" panose="020B0604030504040204" pitchFamily="34" charset="-128"/>
              </a:rPr>
              <a:t>a) Auto-Negotiation transmit</a:t>
            </a:r>
          </a:p>
          <a:p>
            <a:r>
              <a:rPr lang="en-US" sz="1350" b="0" dirty="0">
                <a:latin typeface="Meiryo" panose="020B0604030504040204" pitchFamily="34" charset="-128"/>
                <a:ea typeface="Meiryo" panose="020B0604030504040204" pitchFamily="34" charset="-128"/>
              </a:rPr>
              <a:t>b) Auto-Negotiation receive</a:t>
            </a:r>
          </a:p>
          <a:p>
            <a:r>
              <a:rPr lang="en-US" sz="1350" b="0" dirty="0">
                <a:latin typeface="Meiryo" panose="020B0604030504040204" pitchFamily="34" charset="-128"/>
                <a:ea typeface="Meiryo" panose="020B0604030504040204" pitchFamily="34" charset="-128"/>
              </a:rPr>
              <a:t>c) Auto-Negotiation arbitration</a:t>
            </a:r>
            <a:endParaRPr lang="en-US" dirty="0">
              <a:latin typeface="Meiryo" panose="020B0604030504040204" pitchFamily="34" charset="-128"/>
              <a:ea typeface="Meiryo" panose="020B0604030504040204" pitchFamily="34" charset="-128"/>
            </a:endParaRPr>
          </a:p>
        </p:txBody>
      </p:sp>
      <p:sp>
        <p:nvSpPr>
          <p:cNvPr id="7" name="TextBox 6">
            <a:extLst>
              <a:ext uri="{FF2B5EF4-FFF2-40B4-BE49-F238E27FC236}">
                <a16:creationId xmlns:a16="http://schemas.microsoft.com/office/drawing/2014/main" id="{1AF6A6FC-A516-CF1E-881A-ED7E0A998C40}"/>
              </a:ext>
            </a:extLst>
          </p:cNvPr>
          <p:cNvSpPr txBox="1"/>
          <p:nvPr/>
        </p:nvSpPr>
        <p:spPr>
          <a:xfrm>
            <a:off x="642619" y="4252560"/>
            <a:ext cx="1694590" cy="369332"/>
          </a:xfrm>
          <a:prstGeom prst="rect">
            <a:avLst/>
          </a:prstGeom>
          <a:noFill/>
        </p:spPr>
        <p:txBody>
          <a:bodyPr wrap="square" rtlCol="0">
            <a:spAutoFit/>
          </a:bodyPr>
          <a:lstStyle/>
          <a:p>
            <a:r>
              <a:rPr lang="en-US" dirty="0">
                <a:latin typeface="Meiryo" panose="020B0604030504040204" pitchFamily="34" charset="-128"/>
                <a:ea typeface="Meiryo" panose="020B0604030504040204" pitchFamily="34" charset="-128"/>
              </a:rPr>
              <a:t>Peer 1</a:t>
            </a:r>
          </a:p>
        </p:txBody>
      </p:sp>
      <p:sp>
        <p:nvSpPr>
          <p:cNvPr id="8" name="Cube 7">
            <a:extLst>
              <a:ext uri="{FF2B5EF4-FFF2-40B4-BE49-F238E27FC236}">
                <a16:creationId xmlns:a16="http://schemas.microsoft.com/office/drawing/2014/main" id="{6273DF05-8DB0-450F-AC66-9EE6D9014078}"/>
              </a:ext>
            </a:extLst>
          </p:cNvPr>
          <p:cNvSpPr/>
          <p:nvPr/>
        </p:nvSpPr>
        <p:spPr>
          <a:xfrm>
            <a:off x="566945" y="4551376"/>
            <a:ext cx="814111" cy="76544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eiryo" panose="020B0604030504040204" pitchFamily="34" charset="-128"/>
              <a:ea typeface="Meiryo" panose="020B0604030504040204" pitchFamily="34" charset="-128"/>
            </a:endParaRPr>
          </a:p>
        </p:txBody>
      </p:sp>
      <p:sp>
        <p:nvSpPr>
          <p:cNvPr id="9" name="Cube 8">
            <a:extLst>
              <a:ext uri="{FF2B5EF4-FFF2-40B4-BE49-F238E27FC236}">
                <a16:creationId xmlns:a16="http://schemas.microsoft.com/office/drawing/2014/main" id="{B478AB01-306F-A80B-A0C0-6C4FA2A16606}"/>
              </a:ext>
            </a:extLst>
          </p:cNvPr>
          <p:cNvSpPr/>
          <p:nvPr/>
        </p:nvSpPr>
        <p:spPr>
          <a:xfrm>
            <a:off x="3075645" y="4405366"/>
            <a:ext cx="814111" cy="765442"/>
          </a:xfrm>
          <a:prstGeom prst="cub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eiryo" panose="020B0604030504040204" pitchFamily="34" charset="-128"/>
              <a:ea typeface="Meiryo" panose="020B0604030504040204" pitchFamily="34" charset="-128"/>
            </a:endParaRPr>
          </a:p>
        </p:txBody>
      </p:sp>
      <p:cxnSp>
        <p:nvCxnSpPr>
          <p:cNvPr id="10" name="Straight Arrow Connector 9">
            <a:extLst>
              <a:ext uri="{FF2B5EF4-FFF2-40B4-BE49-F238E27FC236}">
                <a16:creationId xmlns:a16="http://schemas.microsoft.com/office/drawing/2014/main" id="{8856CC98-39DB-3C65-939E-8C24D4BEB624}"/>
              </a:ext>
            </a:extLst>
          </p:cNvPr>
          <p:cNvCxnSpPr>
            <a:stCxn id="8" idx="5"/>
          </p:cNvCxnSpPr>
          <p:nvPr/>
        </p:nvCxnSpPr>
        <p:spPr>
          <a:xfrm>
            <a:off x="1381056" y="4838417"/>
            <a:ext cx="1694590" cy="940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32B695E-B291-7B97-8FA3-39DE9AC6B3BE}"/>
              </a:ext>
            </a:extLst>
          </p:cNvPr>
          <p:cNvSpPr txBox="1"/>
          <p:nvPr/>
        </p:nvSpPr>
        <p:spPr>
          <a:xfrm>
            <a:off x="3252934" y="4128367"/>
            <a:ext cx="1694590" cy="369332"/>
          </a:xfrm>
          <a:prstGeom prst="rect">
            <a:avLst/>
          </a:prstGeom>
          <a:noFill/>
        </p:spPr>
        <p:txBody>
          <a:bodyPr wrap="square" rtlCol="0">
            <a:spAutoFit/>
          </a:bodyPr>
          <a:lstStyle/>
          <a:p>
            <a:r>
              <a:rPr lang="en-US" dirty="0">
                <a:latin typeface="Meiryo" panose="020B0604030504040204" pitchFamily="34" charset="-128"/>
                <a:ea typeface="Meiryo" panose="020B0604030504040204" pitchFamily="34" charset="-128"/>
              </a:rPr>
              <a:t>Peer 2</a:t>
            </a:r>
          </a:p>
        </p:txBody>
      </p:sp>
      <p:cxnSp>
        <p:nvCxnSpPr>
          <p:cNvPr id="4" name="Google Shape;114;p3">
            <a:extLst>
              <a:ext uri="{FF2B5EF4-FFF2-40B4-BE49-F238E27FC236}">
                <a16:creationId xmlns:a16="http://schemas.microsoft.com/office/drawing/2014/main" id="{B2F04078-6B20-E985-8C41-56AA0CD060B6}"/>
              </a:ext>
            </a:extLst>
          </p:cNvPr>
          <p:cNvCxnSpPr>
            <a:cxnSpLocks/>
            <a:stCxn id="5" idx="2"/>
            <a:endCxn id="16" idx="0"/>
          </p:cNvCxnSpPr>
          <p:nvPr/>
        </p:nvCxnSpPr>
        <p:spPr>
          <a:xfrm>
            <a:off x="7253423" y="3429000"/>
            <a:ext cx="28665" cy="2690816"/>
          </a:xfrm>
          <a:prstGeom prst="straightConnector1">
            <a:avLst/>
          </a:prstGeom>
          <a:noFill/>
          <a:ln w="9525" cap="flat" cmpd="sng">
            <a:solidFill>
              <a:schemeClr val="accent1"/>
            </a:solidFill>
            <a:prstDash val="solid"/>
            <a:miter lim="800000"/>
            <a:headEnd type="none" w="sm" len="sm"/>
            <a:tailEnd type="triangle" w="med" len="med"/>
          </a:ln>
        </p:spPr>
      </p:cxnSp>
      <p:sp>
        <p:nvSpPr>
          <p:cNvPr id="5" name="Google Shape;115;p3">
            <a:extLst>
              <a:ext uri="{FF2B5EF4-FFF2-40B4-BE49-F238E27FC236}">
                <a16:creationId xmlns:a16="http://schemas.microsoft.com/office/drawing/2014/main" id="{361797A8-B6EF-707C-BBEA-59E3E78403EB}"/>
              </a:ext>
            </a:extLst>
          </p:cNvPr>
          <p:cNvSpPr txBox="1"/>
          <p:nvPr/>
        </p:nvSpPr>
        <p:spPr>
          <a:xfrm>
            <a:off x="5987120" y="3121223"/>
            <a:ext cx="2532605" cy="307777"/>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MAC</a:t>
            </a:r>
            <a:endParaRPr dirty="0"/>
          </a:p>
        </p:txBody>
      </p:sp>
      <p:sp>
        <p:nvSpPr>
          <p:cNvPr id="6" name="Google Shape;118;p3">
            <a:extLst>
              <a:ext uri="{FF2B5EF4-FFF2-40B4-BE49-F238E27FC236}">
                <a16:creationId xmlns:a16="http://schemas.microsoft.com/office/drawing/2014/main" id="{FB7AB868-E125-C24C-53FE-17A8D30E58C7}"/>
              </a:ext>
            </a:extLst>
          </p:cNvPr>
          <p:cNvSpPr txBox="1"/>
          <p:nvPr/>
        </p:nvSpPr>
        <p:spPr>
          <a:xfrm>
            <a:off x="5987120" y="3903236"/>
            <a:ext cx="2532605" cy="523220"/>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PCS</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 </a:t>
            </a:r>
            <a:endParaRPr/>
          </a:p>
        </p:txBody>
      </p:sp>
      <p:sp>
        <p:nvSpPr>
          <p:cNvPr id="12" name="Google Shape;119;p3">
            <a:extLst>
              <a:ext uri="{FF2B5EF4-FFF2-40B4-BE49-F238E27FC236}">
                <a16:creationId xmlns:a16="http://schemas.microsoft.com/office/drawing/2014/main" id="{B831A2A0-852A-3C0A-F765-D486606C36E8}"/>
              </a:ext>
            </a:extLst>
          </p:cNvPr>
          <p:cNvSpPr txBox="1"/>
          <p:nvPr/>
        </p:nvSpPr>
        <p:spPr>
          <a:xfrm>
            <a:off x="5987120" y="4496357"/>
            <a:ext cx="2532605" cy="307777"/>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PMA</a:t>
            </a:r>
            <a:endParaRPr/>
          </a:p>
        </p:txBody>
      </p:sp>
      <p:sp>
        <p:nvSpPr>
          <p:cNvPr id="15" name="Google Shape;121;p3">
            <a:extLst>
              <a:ext uri="{FF2B5EF4-FFF2-40B4-BE49-F238E27FC236}">
                <a16:creationId xmlns:a16="http://schemas.microsoft.com/office/drawing/2014/main" id="{D1431788-6FEA-CAD0-6649-37409AF8EBBF}"/>
              </a:ext>
            </a:extLst>
          </p:cNvPr>
          <p:cNvSpPr txBox="1"/>
          <p:nvPr/>
        </p:nvSpPr>
        <p:spPr>
          <a:xfrm>
            <a:off x="5987120" y="4900692"/>
            <a:ext cx="2532605" cy="307777"/>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PMD</a:t>
            </a:r>
            <a:endParaRPr/>
          </a:p>
        </p:txBody>
      </p:sp>
      <p:sp>
        <p:nvSpPr>
          <p:cNvPr id="16" name="Google Shape;116;p3">
            <a:extLst>
              <a:ext uri="{FF2B5EF4-FFF2-40B4-BE49-F238E27FC236}">
                <a16:creationId xmlns:a16="http://schemas.microsoft.com/office/drawing/2014/main" id="{E6265820-CAD8-0EE3-5094-3D90187E3374}"/>
              </a:ext>
            </a:extLst>
          </p:cNvPr>
          <p:cNvSpPr txBox="1"/>
          <p:nvPr/>
        </p:nvSpPr>
        <p:spPr>
          <a:xfrm>
            <a:off x="5987120" y="6119816"/>
            <a:ext cx="2589935" cy="307777"/>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Medium</a:t>
            </a:r>
            <a:endParaRPr/>
          </a:p>
        </p:txBody>
      </p:sp>
      <p:sp>
        <p:nvSpPr>
          <p:cNvPr id="17" name="Google Shape;121;p3">
            <a:extLst>
              <a:ext uri="{FF2B5EF4-FFF2-40B4-BE49-F238E27FC236}">
                <a16:creationId xmlns:a16="http://schemas.microsoft.com/office/drawing/2014/main" id="{0D2A9ED6-64FC-C73A-C812-9CEB3C01D11E}"/>
              </a:ext>
            </a:extLst>
          </p:cNvPr>
          <p:cNvSpPr txBox="1"/>
          <p:nvPr/>
        </p:nvSpPr>
        <p:spPr>
          <a:xfrm>
            <a:off x="5987120" y="5337803"/>
            <a:ext cx="2567005" cy="307777"/>
          </a:xfrm>
          <a:prstGeom prst="rect">
            <a:avLst/>
          </a:prstGeom>
          <a:solidFill>
            <a:schemeClr val="accent1">
              <a:lumMod val="20000"/>
              <a:lumOff val="80000"/>
            </a:schemeClr>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AN</a:t>
            </a:r>
            <a:endParaRPr dirty="0"/>
          </a:p>
        </p:txBody>
      </p:sp>
      <p:sp>
        <p:nvSpPr>
          <p:cNvPr id="20" name="Google Shape;115;p3">
            <a:extLst>
              <a:ext uri="{FF2B5EF4-FFF2-40B4-BE49-F238E27FC236}">
                <a16:creationId xmlns:a16="http://schemas.microsoft.com/office/drawing/2014/main" id="{24C46490-2A09-679D-E537-FB0D32698097}"/>
              </a:ext>
            </a:extLst>
          </p:cNvPr>
          <p:cNvSpPr txBox="1"/>
          <p:nvPr/>
        </p:nvSpPr>
        <p:spPr>
          <a:xfrm>
            <a:off x="5987120" y="3483611"/>
            <a:ext cx="2532606" cy="307777"/>
          </a:xfrm>
          <a:prstGeom prst="rect">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dk1"/>
                </a:solidFill>
                <a:latin typeface="Arial"/>
                <a:ea typeface="Arial"/>
                <a:cs typeface="Arial"/>
                <a:sym typeface="Arial"/>
              </a:rPr>
              <a:t>Reconciliation sublayer</a:t>
            </a:r>
            <a:endParaRPr dirty="0"/>
          </a:p>
        </p:txBody>
      </p:sp>
      <p:sp>
        <p:nvSpPr>
          <p:cNvPr id="25" name="Left Brace 24">
            <a:extLst>
              <a:ext uri="{FF2B5EF4-FFF2-40B4-BE49-F238E27FC236}">
                <a16:creationId xmlns:a16="http://schemas.microsoft.com/office/drawing/2014/main" id="{CB218F96-72F2-4C3E-D29F-B983A937C7E2}"/>
              </a:ext>
            </a:extLst>
          </p:cNvPr>
          <p:cNvSpPr/>
          <p:nvPr/>
        </p:nvSpPr>
        <p:spPr>
          <a:xfrm>
            <a:off x="5558320" y="3916915"/>
            <a:ext cx="397137" cy="1742344"/>
          </a:xfrm>
          <a:prstGeom prst="leftBrace">
            <a:avLst/>
          </a:prstGeom>
          <a:ln w="3175">
            <a:solidFill>
              <a:schemeClr val="accent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B65C3427-ECEC-40AE-0865-82C1491DD733}"/>
              </a:ext>
            </a:extLst>
          </p:cNvPr>
          <p:cNvSpPr txBox="1"/>
          <p:nvPr/>
        </p:nvSpPr>
        <p:spPr>
          <a:xfrm>
            <a:off x="4938533" y="4595543"/>
            <a:ext cx="799209" cy="338554"/>
          </a:xfrm>
          <a:prstGeom prst="rect">
            <a:avLst/>
          </a:prstGeom>
          <a:noFill/>
        </p:spPr>
        <p:txBody>
          <a:bodyPr wrap="square" rtlCol="0">
            <a:spAutoFit/>
          </a:bodyPr>
          <a:lstStyle/>
          <a:p>
            <a:r>
              <a:rPr kumimoji="1" lang="en-US" sz="1600" dirty="0"/>
              <a:t>PHY</a:t>
            </a:r>
          </a:p>
        </p:txBody>
      </p:sp>
      <p:sp>
        <p:nvSpPr>
          <p:cNvPr id="27" name="TextBox 26">
            <a:extLst>
              <a:ext uri="{FF2B5EF4-FFF2-40B4-BE49-F238E27FC236}">
                <a16:creationId xmlns:a16="http://schemas.microsoft.com/office/drawing/2014/main" id="{050ECC56-788F-1456-F430-EC682140D8BA}"/>
              </a:ext>
            </a:extLst>
          </p:cNvPr>
          <p:cNvSpPr txBox="1"/>
          <p:nvPr/>
        </p:nvSpPr>
        <p:spPr>
          <a:xfrm>
            <a:off x="7394320" y="5713421"/>
            <a:ext cx="799209" cy="261610"/>
          </a:xfrm>
          <a:prstGeom prst="rect">
            <a:avLst/>
          </a:prstGeom>
          <a:noFill/>
        </p:spPr>
        <p:txBody>
          <a:bodyPr wrap="square" rtlCol="0">
            <a:spAutoFit/>
          </a:bodyPr>
          <a:lstStyle/>
          <a:p>
            <a:r>
              <a:rPr lang="en-US" sz="1100" dirty="0"/>
              <a:t>MDI</a:t>
            </a:r>
            <a:endParaRPr kumimoji="1" lang="en-US" sz="1100" dirty="0"/>
          </a:p>
        </p:txBody>
      </p:sp>
    </p:spTree>
    <p:extLst>
      <p:ext uri="{BB962C8B-B14F-4D97-AF65-F5344CB8AC3E}">
        <p14:creationId xmlns:p14="http://schemas.microsoft.com/office/powerpoint/2010/main" val="37013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FA72-7DF6-7A99-4A3F-7B45E07C17CF}"/>
              </a:ext>
            </a:extLst>
          </p:cNvPr>
          <p:cNvSpPr>
            <a:spLocks noGrp="1"/>
          </p:cNvSpPr>
          <p:nvPr>
            <p:ph type="title"/>
          </p:nvPr>
        </p:nvSpPr>
        <p:spPr>
          <a:xfrm>
            <a:off x="161752" y="-6054"/>
            <a:ext cx="9374188" cy="1081088"/>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sz="2400" dirty="0">
                <a:solidFill>
                  <a:srgbClr val="003182"/>
                </a:solidFill>
                <a:latin typeface="Meiryo" panose="020B0604030504040204" pitchFamily="34" charset="-128"/>
                <a:ea typeface="Meiryo" panose="020B0604030504040204" pitchFamily="34" charset="-128"/>
              </a:rPr>
              <a:t>IEEE 802.3 Auto Negotiation for CR and KR</a:t>
            </a:r>
            <a:br>
              <a:rPr lang="en-US" sz="2400" dirty="0">
                <a:solidFill>
                  <a:srgbClr val="003182"/>
                </a:solidFill>
                <a:latin typeface="Meiryo" panose="020B0604030504040204" pitchFamily="34" charset="-128"/>
                <a:ea typeface="Meiryo" panose="020B0604030504040204" pitchFamily="34" charset="-128"/>
              </a:rPr>
            </a:br>
            <a:r>
              <a:rPr lang="en-US" sz="1600" dirty="0">
                <a:solidFill>
                  <a:srgbClr val="003182"/>
                </a:solidFill>
                <a:latin typeface="Meiryo" panose="020B0604030504040204" pitchFamily="34" charset="-128"/>
                <a:ea typeface="Meiryo" panose="020B0604030504040204" pitchFamily="34" charset="-128"/>
              </a:rPr>
              <a:t>Clause 73</a:t>
            </a:r>
          </a:p>
        </p:txBody>
      </p:sp>
      <p:sp>
        <p:nvSpPr>
          <p:cNvPr id="8" name="TextBox 7">
            <a:extLst>
              <a:ext uri="{FF2B5EF4-FFF2-40B4-BE49-F238E27FC236}">
                <a16:creationId xmlns:a16="http://schemas.microsoft.com/office/drawing/2014/main" id="{A6E4BCEE-E160-6D4A-957D-FBE095801477}"/>
              </a:ext>
            </a:extLst>
          </p:cNvPr>
          <p:cNvSpPr txBox="1"/>
          <p:nvPr/>
        </p:nvSpPr>
        <p:spPr>
          <a:xfrm>
            <a:off x="3043212" y="4607923"/>
            <a:ext cx="1756955" cy="548640"/>
          </a:xfrm>
          <a:prstGeom prst="rect">
            <a:avLst/>
          </a:prstGeom>
        </p:spPr>
        <p:txBody>
          <a:bodyPr vert="horz" wrap="square" lIns="54000" tIns="27000" rIns="54000" bIns="27000" rtlCol="0" anchor="t">
            <a:noAutofit/>
          </a:bodyPr>
          <a:lstStyle/>
          <a:p>
            <a:pPr marL="135000" indent="-135000" defTabSz="685800">
              <a:spcBef>
                <a:spcPts val="600"/>
              </a:spcBef>
              <a:buFont typeface="Ericsson Hilda" panose="00000500000000000000" pitchFamily="2" charset="0"/>
              <a:buChar char="●"/>
            </a:pPr>
            <a:endParaRPr kumimoji="0" lang="en-US" sz="1500" kern="1000" spc="-23" dirty="0">
              <a:latin typeface="Ericsson Hilda"/>
              <a:ea typeface="+mn-ea"/>
            </a:endParaRPr>
          </a:p>
        </p:txBody>
      </p:sp>
      <p:sp>
        <p:nvSpPr>
          <p:cNvPr id="9" name="TextBox 8">
            <a:extLst>
              <a:ext uri="{FF2B5EF4-FFF2-40B4-BE49-F238E27FC236}">
                <a16:creationId xmlns:a16="http://schemas.microsoft.com/office/drawing/2014/main" id="{7086CFB6-B1A9-E409-5E34-25D927E44E64}"/>
              </a:ext>
            </a:extLst>
          </p:cNvPr>
          <p:cNvSpPr txBox="1"/>
          <p:nvPr/>
        </p:nvSpPr>
        <p:spPr>
          <a:xfrm>
            <a:off x="2141064" y="5587533"/>
            <a:ext cx="1848828" cy="888275"/>
          </a:xfrm>
          <a:prstGeom prst="rect">
            <a:avLst/>
          </a:prstGeom>
        </p:spPr>
        <p:txBody>
          <a:bodyPr vert="horz" wrap="square" lIns="54000" tIns="27000" rIns="54000" bIns="27000" rtlCol="0" anchor="t">
            <a:noAutofit/>
          </a:bodyPr>
          <a:lstStyle/>
          <a:p>
            <a:pPr defTabSz="685800">
              <a:spcBef>
                <a:spcPts val="600"/>
              </a:spcBef>
            </a:pPr>
            <a:r>
              <a:rPr kumimoji="0" lang="en-US" sz="1500" kern="1000" spc="-23" dirty="0">
                <a:latin typeface="Ericsson Hilda"/>
                <a:ea typeface="+mn-ea"/>
              </a:rPr>
              <a:t>~300 Mbit</a:t>
            </a:r>
          </a:p>
        </p:txBody>
      </p:sp>
      <p:sp>
        <p:nvSpPr>
          <p:cNvPr id="3" name="Freeform: Shape 2">
            <a:extLst>
              <a:ext uri="{FF2B5EF4-FFF2-40B4-BE49-F238E27FC236}">
                <a16:creationId xmlns:a16="http://schemas.microsoft.com/office/drawing/2014/main" id="{999B99B0-67FB-BA3E-E0EF-717988620E09}"/>
              </a:ext>
            </a:extLst>
          </p:cNvPr>
          <p:cNvSpPr/>
          <p:nvPr/>
        </p:nvSpPr>
        <p:spPr>
          <a:xfrm>
            <a:off x="199526" y="5441698"/>
            <a:ext cx="2066544" cy="448056"/>
          </a:xfrm>
          <a:custGeom>
            <a:avLst/>
            <a:gdLst>
              <a:gd name="connsiteX0" fmla="*/ 0 w 2066544"/>
              <a:gd name="connsiteY0" fmla="*/ 438912 h 448056"/>
              <a:gd name="connsiteX1" fmla="*/ 493776 w 2066544"/>
              <a:gd name="connsiteY1" fmla="*/ 448056 h 448056"/>
              <a:gd name="connsiteX2" fmla="*/ 493776 w 2066544"/>
              <a:gd name="connsiteY2" fmla="*/ 27432 h 448056"/>
              <a:gd name="connsiteX3" fmla="*/ 1115568 w 2066544"/>
              <a:gd name="connsiteY3" fmla="*/ 27432 h 448056"/>
              <a:gd name="connsiteX4" fmla="*/ 1124712 w 2066544"/>
              <a:gd name="connsiteY4" fmla="*/ 438912 h 448056"/>
              <a:gd name="connsiteX5" fmla="*/ 1764792 w 2066544"/>
              <a:gd name="connsiteY5" fmla="*/ 438912 h 448056"/>
              <a:gd name="connsiteX6" fmla="*/ 1773936 w 2066544"/>
              <a:gd name="connsiteY6" fmla="*/ 0 h 448056"/>
              <a:gd name="connsiteX7" fmla="*/ 2066544 w 2066544"/>
              <a:gd name="connsiteY7" fmla="*/ 9144 h 44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6544" h="448056">
                <a:moveTo>
                  <a:pt x="0" y="438912"/>
                </a:moveTo>
                <a:lnTo>
                  <a:pt x="493776" y="448056"/>
                </a:lnTo>
                <a:lnTo>
                  <a:pt x="493776" y="27432"/>
                </a:lnTo>
                <a:lnTo>
                  <a:pt x="1115568" y="27432"/>
                </a:lnTo>
                <a:lnTo>
                  <a:pt x="1124712" y="438912"/>
                </a:lnTo>
                <a:lnTo>
                  <a:pt x="1764792" y="438912"/>
                </a:lnTo>
                <a:lnTo>
                  <a:pt x="1773936" y="0"/>
                </a:lnTo>
                <a:lnTo>
                  <a:pt x="2066544" y="9144"/>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93D45314-327B-A7EA-16F9-326A38B6AD10}"/>
              </a:ext>
            </a:extLst>
          </p:cNvPr>
          <p:cNvCxnSpPr>
            <a:cxnSpLocks/>
            <a:endCxn id="3" idx="1"/>
          </p:cNvCxnSpPr>
          <p:nvPr/>
        </p:nvCxnSpPr>
        <p:spPr>
          <a:xfrm>
            <a:off x="693302" y="4655314"/>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7685AAC-3454-CCDB-1608-8D6BA7A89D94}"/>
              </a:ext>
            </a:extLst>
          </p:cNvPr>
          <p:cNvCxnSpPr>
            <a:cxnSpLocks/>
          </p:cNvCxnSpPr>
          <p:nvPr/>
        </p:nvCxnSpPr>
        <p:spPr>
          <a:xfrm>
            <a:off x="1312046" y="4984498"/>
            <a:ext cx="0" cy="905256"/>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39868BF-C7BE-A389-4C4F-85BB20D7945B}"/>
              </a:ext>
            </a:extLst>
          </p:cNvPr>
          <p:cNvCxnSpPr>
            <a:cxnSpLocks/>
          </p:cNvCxnSpPr>
          <p:nvPr/>
        </p:nvCxnSpPr>
        <p:spPr>
          <a:xfrm>
            <a:off x="1970414" y="4655314"/>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0BC8769-8499-8B88-8830-056813996F3C}"/>
              </a:ext>
            </a:extLst>
          </p:cNvPr>
          <p:cNvCxnSpPr/>
          <p:nvPr/>
        </p:nvCxnSpPr>
        <p:spPr>
          <a:xfrm>
            <a:off x="693302" y="4984498"/>
            <a:ext cx="618744" cy="0"/>
          </a:xfrm>
          <a:prstGeom prst="line">
            <a:avLst/>
          </a:prstGeom>
          <a:ln w="19050">
            <a:solidFill>
              <a:schemeClr val="accent1"/>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C2F31B7-99E0-58FB-1750-EDFA6B1B189B}"/>
              </a:ext>
            </a:extLst>
          </p:cNvPr>
          <p:cNvCxnSpPr>
            <a:cxnSpLocks/>
          </p:cNvCxnSpPr>
          <p:nvPr/>
        </p:nvCxnSpPr>
        <p:spPr>
          <a:xfrm>
            <a:off x="693302" y="4655314"/>
            <a:ext cx="1277112" cy="0"/>
          </a:xfrm>
          <a:prstGeom prst="line">
            <a:avLst/>
          </a:prstGeom>
          <a:ln w="19050">
            <a:solidFill>
              <a:schemeClr val="accent1"/>
            </a:solidFill>
            <a:headEnd type="triangl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4EB29C2-BD73-2BD8-CFE5-3CFA6CE3DE6B}"/>
              </a:ext>
            </a:extLst>
          </p:cNvPr>
          <p:cNvSpPr txBox="1"/>
          <p:nvPr/>
        </p:nvSpPr>
        <p:spPr>
          <a:xfrm>
            <a:off x="859250" y="4725199"/>
            <a:ext cx="1848828" cy="888275"/>
          </a:xfrm>
          <a:prstGeom prst="rect">
            <a:avLst/>
          </a:prstGeom>
        </p:spPr>
        <p:txBody>
          <a:bodyPr vert="horz" wrap="square" lIns="54000" tIns="27000" rIns="54000" bIns="27000" rtlCol="0" anchor="t">
            <a:noAutofit/>
          </a:bodyPr>
          <a:lstStyle/>
          <a:p>
            <a:pPr defTabSz="685800">
              <a:spcBef>
                <a:spcPts val="600"/>
              </a:spcBef>
            </a:pPr>
            <a:r>
              <a:rPr kumimoji="0" lang="en-US" sz="1200" kern="1000" spc="-23" dirty="0">
                <a:latin typeface="Ericsson Hilda"/>
                <a:ea typeface="+mn-ea"/>
              </a:rPr>
              <a:t>T3</a:t>
            </a:r>
          </a:p>
        </p:txBody>
      </p:sp>
      <p:sp>
        <p:nvSpPr>
          <p:cNvPr id="20" name="TextBox 19">
            <a:extLst>
              <a:ext uri="{FF2B5EF4-FFF2-40B4-BE49-F238E27FC236}">
                <a16:creationId xmlns:a16="http://schemas.microsoft.com/office/drawing/2014/main" id="{C2471B79-8B0F-7CA3-FCF1-C5B9510129E8}"/>
              </a:ext>
            </a:extLst>
          </p:cNvPr>
          <p:cNvSpPr txBox="1"/>
          <p:nvPr/>
        </p:nvSpPr>
        <p:spPr>
          <a:xfrm>
            <a:off x="1232798" y="4387088"/>
            <a:ext cx="1848828" cy="888275"/>
          </a:xfrm>
          <a:prstGeom prst="rect">
            <a:avLst/>
          </a:prstGeom>
        </p:spPr>
        <p:txBody>
          <a:bodyPr vert="horz" wrap="square" lIns="54000" tIns="27000" rIns="54000" bIns="27000" rtlCol="0" anchor="t">
            <a:noAutofit/>
          </a:bodyPr>
          <a:lstStyle/>
          <a:p>
            <a:pPr defTabSz="685800">
              <a:spcBef>
                <a:spcPts val="600"/>
              </a:spcBef>
            </a:pPr>
            <a:r>
              <a:rPr kumimoji="0" lang="en-US" sz="1200" kern="1000" spc="-23" dirty="0">
                <a:latin typeface="Ericsson Hilda"/>
                <a:ea typeface="+mn-ea"/>
              </a:rPr>
              <a:t>T2</a:t>
            </a:r>
          </a:p>
        </p:txBody>
      </p:sp>
      <p:graphicFrame>
        <p:nvGraphicFramePr>
          <p:cNvPr id="21" name="Table 20">
            <a:extLst>
              <a:ext uri="{FF2B5EF4-FFF2-40B4-BE49-F238E27FC236}">
                <a16:creationId xmlns:a16="http://schemas.microsoft.com/office/drawing/2014/main" id="{9CE2ADE1-002D-943D-C091-93F6A8E3C619}"/>
              </a:ext>
            </a:extLst>
          </p:cNvPr>
          <p:cNvGraphicFramePr>
            <a:graphicFrameLocks noGrp="1"/>
          </p:cNvGraphicFramePr>
          <p:nvPr>
            <p:extLst>
              <p:ext uri="{D42A27DB-BD31-4B8C-83A1-F6EECF244321}">
                <p14:modId xmlns:p14="http://schemas.microsoft.com/office/powerpoint/2010/main" val="3752539393"/>
              </p:ext>
            </p:extLst>
          </p:nvPr>
        </p:nvGraphicFramePr>
        <p:xfrm>
          <a:off x="3819242" y="4461643"/>
          <a:ext cx="5049011" cy="2251780"/>
        </p:xfrm>
        <a:graphic>
          <a:graphicData uri="http://schemas.openxmlformats.org/drawingml/2006/table">
            <a:tbl>
              <a:tblPr firstRow="1" bandRow="1">
                <a:tableStyleId>{5C22544A-7EE6-4342-B048-85BDC9FD1C3A}</a:tableStyleId>
              </a:tblPr>
              <a:tblGrid>
                <a:gridCol w="411494">
                  <a:extLst>
                    <a:ext uri="{9D8B030D-6E8A-4147-A177-3AD203B41FA5}">
                      <a16:colId xmlns:a16="http://schemas.microsoft.com/office/drawing/2014/main" val="3758521114"/>
                    </a:ext>
                  </a:extLst>
                </a:gridCol>
                <a:gridCol w="1385138">
                  <a:extLst>
                    <a:ext uri="{9D8B030D-6E8A-4147-A177-3AD203B41FA5}">
                      <a16:colId xmlns:a16="http://schemas.microsoft.com/office/drawing/2014/main" val="1080795698"/>
                    </a:ext>
                  </a:extLst>
                </a:gridCol>
                <a:gridCol w="864197">
                  <a:extLst>
                    <a:ext uri="{9D8B030D-6E8A-4147-A177-3AD203B41FA5}">
                      <a16:colId xmlns:a16="http://schemas.microsoft.com/office/drawing/2014/main" val="2640419079"/>
                    </a:ext>
                  </a:extLst>
                </a:gridCol>
                <a:gridCol w="705178">
                  <a:extLst>
                    <a:ext uri="{9D8B030D-6E8A-4147-A177-3AD203B41FA5}">
                      <a16:colId xmlns:a16="http://schemas.microsoft.com/office/drawing/2014/main" val="48590568"/>
                    </a:ext>
                  </a:extLst>
                </a:gridCol>
                <a:gridCol w="970498">
                  <a:extLst>
                    <a:ext uri="{9D8B030D-6E8A-4147-A177-3AD203B41FA5}">
                      <a16:colId xmlns:a16="http://schemas.microsoft.com/office/drawing/2014/main" val="963942781"/>
                    </a:ext>
                  </a:extLst>
                </a:gridCol>
                <a:gridCol w="712506">
                  <a:extLst>
                    <a:ext uri="{9D8B030D-6E8A-4147-A177-3AD203B41FA5}">
                      <a16:colId xmlns:a16="http://schemas.microsoft.com/office/drawing/2014/main" val="3901088594"/>
                    </a:ext>
                  </a:extLst>
                </a:gridCol>
              </a:tblGrid>
              <a:tr h="222739">
                <a:tc>
                  <a:txBody>
                    <a:bodyPr/>
                    <a:lstStyle/>
                    <a:p>
                      <a:pPr algn="ctr"/>
                      <a:endParaRPr lang="en-US" sz="800"/>
                    </a:p>
                  </a:txBody>
                  <a:tcPr/>
                </a:tc>
                <a:tc>
                  <a:txBody>
                    <a:bodyPr/>
                    <a:lstStyle/>
                    <a:p>
                      <a:pPr algn="ctr"/>
                      <a:r>
                        <a:rPr lang="en-US" sz="800" dirty="0">
                          <a:solidFill>
                            <a:srgbClr val="FFFFFF"/>
                          </a:solidFill>
                        </a:rPr>
                        <a:t>Parameter</a:t>
                      </a:r>
                    </a:p>
                  </a:txBody>
                  <a:tcPr/>
                </a:tc>
                <a:tc>
                  <a:txBody>
                    <a:bodyPr/>
                    <a:lstStyle/>
                    <a:p>
                      <a:pPr algn="ctr"/>
                      <a:r>
                        <a:rPr lang="en-US" sz="800" dirty="0">
                          <a:solidFill>
                            <a:srgbClr val="FFFFFF"/>
                          </a:solidFill>
                        </a:rPr>
                        <a:t>Min</a:t>
                      </a:r>
                    </a:p>
                  </a:txBody>
                  <a:tcPr/>
                </a:tc>
                <a:tc>
                  <a:txBody>
                    <a:bodyPr/>
                    <a:lstStyle/>
                    <a:p>
                      <a:pPr algn="ctr"/>
                      <a:r>
                        <a:rPr lang="en-US" sz="800" dirty="0" err="1">
                          <a:solidFill>
                            <a:srgbClr val="FFFFFF"/>
                          </a:solidFill>
                        </a:rPr>
                        <a:t>Typ</a:t>
                      </a:r>
                      <a:endParaRPr lang="en-US" sz="800" dirty="0">
                        <a:solidFill>
                          <a:srgbClr val="FFFFFF"/>
                        </a:solidFill>
                      </a:endParaRPr>
                    </a:p>
                  </a:txBody>
                  <a:tcPr/>
                </a:tc>
                <a:tc>
                  <a:txBody>
                    <a:bodyPr/>
                    <a:lstStyle/>
                    <a:p>
                      <a:pPr algn="ctr"/>
                      <a:r>
                        <a:rPr lang="en-US" sz="800" dirty="0">
                          <a:solidFill>
                            <a:srgbClr val="FFFFFF"/>
                          </a:solidFill>
                        </a:rPr>
                        <a:t>Max</a:t>
                      </a:r>
                    </a:p>
                  </a:txBody>
                  <a:tcPr/>
                </a:tc>
                <a:tc>
                  <a:txBody>
                    <a:bodyPr/>
                    <a:lstStyle/>
                    <a:p>
                      <a:pPr algn="ctr"/>
                      <a:r>
                        <a:rPr lang="en-US" sz="800" dirty="0">
                          <a:solidFill>
                            <a:srgbClr val="FFFFFF"/>
                          </a:solidFill>
                        </a:rPr>
                        <a:t>Units</a:t>
                      </a:r>
                    </a:p>
                  </a:txBody>
                  <a:tcPr/>
                </a:tc>
                <a:extLst>
                  <a:ext uri="{0D108BD9-81ED-4DB2-BD59-A6C34878D82A}">
                    <a16:rowId xmlns:a16="http://schemas.microsoft.com/office/drawing/2014/main" val="2814777825"/>
                  </a:ext>
                </a:extLst>
              </a:tr>
              <a:tr h="261656">
                <a:tc>
                  <a:txBody>
                    <a:bodyPr/>
                    <a:lstStyle/>
                    <a:p>
                      <a:pPr algn="ctr"/>
                      <a:r>
                        <a:rPr lang="en-US" sz="800" dirty="0"/>
                        <a:t>T1</a:t>
                      </a:r>
                    </a:p>
                  </a:txBody>
                  <a:tcPr/>
                </a:tc>
                <a:tc>
                  <a:txBody>
                    <a:bodyPr/>
                    <a:lstStyle/>
                    <a:p>
                      <a:pPr algn="l"/>
                      <a:r>
                        <a:rPr lang="en-US" sz="800" dirty="0"/>
                        <a:t>Transition position spacing (period)</a:t>
                      </a:r>
                    </a:p>
                  </a:txBody>
                  <a:tcPr/>
                </a:tc>
                <a:tc>
                  <a:txBody>
                    <a:bodyPr/>
                    <a:lstStyle/>
                    <a:p>
                      <a:pPr algn="ctr"/>
                      <a:r>
                        <a:rPr lang="en-US" sz="800" dirty="0"/>
                        <a:t>3.2 – 0.01%</a:t>
                      </a:r>
                    </a:p>
                  </a:txBody>
                  <a:tcPr/>
                </a:tc>
                <a:tc>
                  <a:txBody>
                    <a:bodyPr/>
                    <a:lstStyle/>
                    <a:p>
                      <a:pPr algn="ctr"/>
                      <a:r>
                        <a:rPr lang="en-US" sz="800" dirty="0"/>
                        <a:t>3.2</a:t>
                      </a:r>
                    </a:p>
                  </a:txBody>
                  <a:tcPr/>
                </a:tc>
                <a:tc>
                  <a:txBody>
                    <a:bodyPr/>
                    <a:lstStyle/>
                    <a:p>
                      <a:pPr algn="ctr"/>
                      <a:r>
                        <a:rPr lang="en-US" sz="800" dirty="0"/>
                        <a:t>3.2+0.01%</a:t>
                      </a:r>
                    </a:p>
                  </a:txBody>
                  <a:tcPr/>
                </a:tc>
                <a:tc>
                  <a:txBody>
                    <a:bodyPr/>
                    <a:lstStyle/>
                    <a:p>
                      <a:pPr algn="ctr"/>
                      <a:r>
                        <a:rPr lang="en-US" sz="800" dirty="0"/>
                        <a:t>ns</a:t>
                      </a:r>
                    </a:p>
                  </a:txBody>
                  <a:tcPr/>
                </a:tc>
                <a:extLst>
                  <a:ext uri="{0D108BD9-81ED-4DB2-BD59-A6C34878D82A}">
                    <a16:rowId xmlns:a16="http://schemas.microsoft.com/office/drawing/2014/main" val="1097427210"/>
                  </a:ext>
                </a:extLst>
              </a:tr>
              <a:tr h="261656">
                <a:tc>
                  <a:txBody>
                    <a:bodyPr/>
                    <a:lstStyle/>
                    <a:p>
                      <a:pPr algn="ctr"/>
                      <a:r>
                        <a:rPr lang="en-US" sz="800" dirty="0"/>
                        <a:t>T2</a:t>
                      </a:r>
                    </a:p>
                  </a:txBody>
                  <a:tcPr/>
                </a:tc>
                <a:tc>
                  <a:txBody>
                    <a:bodyPr/>
                    <a:lstStyle/>
                    <a:p>
                      <a:pPr algn="l"/>
                      <a:r>
                        <a:rPr lang="en-US" sz="800" dirty="0"/>
                        <a:t>Clock transition to clock transition</a:t>
                      </a:r>
                    </a:p>
                  </a:txBody>
                  <a:tcPr/>
                </a:tc>
                <a:tc>
                  <a:txBody>
                    <a:bodyPr/>
                    <a:lstStyle/>
                    <a:p>
                      <a:pPr algn="ctr"/>
                      <a:r>
                        <a:rPr lang="en-US" sz="800" dirty="0"/>
                        <a:t>6.2</a:t>
                      </a:r>
                    </a:p>
                  </a:txBody>
                  <a:tcPr/>
                </a:tc>
                <a:tc>
                  <a:txBody>
                    <a:bodyPr/>
                    <a:lstStyle/>
                    <a:p>
                      <a:pPr algn="ctr"/>
                      <a:r>
                        <a:rPr lang="en-US" sz="800" dirty="0"/>
                        <a:t>6.4</a:t>
                      </a:r>
                    </a:p>
                  </a:txBody>
                  <a:tcPr/>
                </a:tc>
                <a:tc>
                  <a:txBody>
                    <a:bodyPr/>
                    <a:lstStyle/>
                    <a:p>
                      <a:pPr algn="ctr"/>
                      <a:r>
                        <a:rPr lang="en-US" sz="800" dirty="0"/>
                        <a:t>6.6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rgbClr val="0075C2"/>
                          </a:solidFill>
                          <a:effectLst/>
                          <a:uLnTx/>
                          <a:uFillTx/>
                          <a:latin typeface="Verdana"/>
                          <a:ea typeface="メイリオ"/>
                          <a:cs typeface="+mn-cs"/>
                        </a:rPr>
                        <a:t>ns</a:t>
                      </a:r>
                      <a:endParaRPr kumimoji="1" lang="en-US" sz="800" b="0" i="0" u="none" strike="noStrike" kern="1200" cap="none" spc="0" normalizeH="0" baseline="0" noProof="0" dirty="0">
                        <a:ln>
                          <a:noFill/>
                        </a:ln>
                        <a:solidFill>
                          <a:srgbClr val="0075C2"/>
                        </a:solidFill>
                        <a:effectLst/>
                        <a:uLnTx/>
                        <a:uFillTx/>
                        <a:latin typeface="Verdana"/>
                        <a:ea typeface="メイリオ"/>
                        <a:cs typeface="+mn-cs"/>
                      </a:endParaRPr>
                    </a:p>
                  </a:txBody>
                  <a:tcPr/>
                </a:tc>
                <a:extLst>
                  <a:ext uri="{0D108BD9-81ED-4DB2-BD59-A6C34878D82A}">
                    <a16:rowId xmlns:a16="http://schemas.microsoft.com/office/drawing/2014/main" val="4280113380"/>
                  </a:ext>
                </a:extLst>
              </a:tr>
              <a:tr h="343262">
                <a:tc>
                  <a:txBody>
                    <a:bodyPr/>
                    <a:lstStyle/>
                    <a:p>
                      <a:pPr algn="ctr"/>
                      <a:r>
                        <a:rPr lang="en-US" sz="800" dirty="0"/>
                        <a:t>T3</a:t>
                      </a:r>
                    </a:p>
                  </a:txBody>
                  <a:tcPr/>
                </a:tc>
                <a:tc>
                  <a:txBody>
                    <a:bodyPr/>
                    <a:lstStyle/>
                    <a:p>
                      <a:pPr algn="l"/>
                      <a:r>
                        <a:rPr lang="en-US" sz="800" dirty="0"/>
                        <a:t>Clock transition to data transition (data =1 )</a:t>
                      </a:r>
                    </a:p>
                  </a:txBody>
                  <a:tcPr/>
                </a:tc>
                <a:tc>
                  <a:txBody>
                    <a:bodyPr/>
                    <a:lstStyle/>
                    <a:p>
                      <a:pPr algn="ctr"/>
                      <a:r>
                        <a:rPr lang="en-US" sz="800" dirty="0"/>
                        <a:t>3.0</a:t>
                      </a:r>
                    </a:p>
                  </a:txBody>
                  <a:tcPr/>
                </a:tc>
                <a:tc>
                  <a:txBody>
                    <a:bodyPr/>
                    <a:lstStyle/>
                    <a:p>
                      <a:pPr algn="ctr"/>
                      <a:r>
                        <a:rPr lang="en-US" sz="800" dirty="0"/>
                        <a:t>3.2</a:t>
                      </a:r>
                    </a:p>
                  </a:txBody>
                  <a:tcPr/>
                </a:tc>
                <a:tc>
                  <a:txBody>
                    <a:bodyPr/>
                    <a:lstStyle/>
                    <a:p>
                      <a:pPr algn="ctr"/>
                      <a:r>
                        <a:rPr lang="en-US" sz="800" dirty="0"/>
                        <a:t>3.4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rgbClr val="0075C2"/>
                          </a:solidFill>
                          <a:effectLst/>
                          <a:uLnTx/>
                          <a:uFillTx/>
                          <a:latin typeface="Verdana"/>
                          <a:ea typeface="メイリオ"/>
                          <a:cs typeface="+mn-cs"/>
                        </a:rPr>
                        <a:t>ns</a:t>
                      </a:r>
                      <a:endParaRPr kumimoji="1" lang="en-US" sz="800" b="0" i="0" u="none" strike="noStrike" kern="1200" cap="none" spc="0" normalizeH="0" baseline="0" noProof="0" dirty="0">
                        <a:ln>
                          <a:noFill/>
                        </a:ln>
                        <a:solidFill>
                          <a:srgbClr val="0075C2"/>
                        </a:solidFill>
                        <a:effectLst/>
                        <a:uLnTx/>
                        <a:uFillTx/>
                        <a:latin typeface="Verdana"/>
                        <a:ea typeface="メイリオ"/>
                        <a:cs typeface="+mn-cs"/>
                      </a:endParaRPr>
                    </a:p>
                  </a:txBody>
                  <a:tcPr/>
                </a:tc>
                <a:extLst>
                  <a:ext uri="{0D108BD9-81ED-4DB2-BD59-A6C34878D82A}">
                    <a16:rowId xmlns:a16="http://schemas.microsoft.com/office/drawing/2014/main" val="765353615"/>
                  </a:ext>
                </a:extLst>
              </a:tr>
              <a:tr h="261656">
                <a:tc>
                  <a:txBody>
                    <a:bodyPr/>
                    <a:lstStyle/>
                    <a:p>
                      <a:pPr algn="ctr"/>
                      <a:r>
                        <a:rPr lang="en-US" sz="800" dirty="0"/>
                        <a:t>T4</a:t>
                      </a:r>
                    </a:p>
                  </a:txBody>
                  <a:tcPr/>
                </a:tc>
                <a:tc>
                  <a:txBody>
                    <a:bodyPr/>
                    <a:lstStyle/>
                    <a:p>
                      <a:pPr algn="l"/>
                      <a:r>
                        <a:rPr lang="en-US" sz="800" dirty="0"/>
                        <a:t>Transitions in an DME page</a:t>
                      </a:r>
                    </a:p>
                  </a:txBody>
                  <a:tcPr/>
                </a:tc>
                <a:tc>
                  <a:txBody>
                    <a:bodyPr/>
                    <a:lstStyle/>
                    <a:p>
                      <a:pPr algn="ctr"/>
                      <a:r>
                        <a:rPr lang="en-US" sz="800" dirty="0"/>
                        <a:t>51</a:t>
                      </a:r>
                    </a:p>
                  </a:txBody>
                  <a:tcPr/>
                </a:tc>
                <a:tc>
                  <a:txBody>
                    <a:bodyPr/>
                    <a:lstStyle/>
                    <a:p>
                      <a:pPr algn="ctr"/>
                      <a:r>
                        <a:rPr lang="en-US" sz="800" dirty="0"/>
                        <a:t>-</a:t>
                      </a:r>
                    </a:p>
                  </a:txBody>
                  <a:tcPr/>
                </a:tc>
                <a:tc>
                  <a:txBody>
                    <a:bodyPr/>
                    <a:lstStyle/>
                    <a:p>
                      <a:pPr algn="ctr"/>
                      <a:r>
                        <a:rPr lang="en-US" sz="800" dirty="0"/>
                        <a:t>100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dirty="0">
                          <a:ln>
                            <a:noFill/>
                          </a:ln>
                          <a:solidFill>
                            <a:srgbClr val="0075C2"/>
                          </a:solidFill>
                          <a:effectLst/>
                          <a:uLnTx/>
                          <a:uFillTx/>
                          <a:latin typeface="Verdana"/>
                          <a:ea typeface="メイリオ"/>
                          <a:cs typeface="+mn-cs"/>
                        </a:rPr>
                        <a:t> -</a:t>
                      </a:r>
                    </a:p>
                  </a:txBody>
                  <a:tcPr/>
                </a:tc>
                <a:extLst>
                  <a:ext uri="{0D108BD9-81ED-4DB2-BD59-A6C34878D82A}">
                    <a16:rowId xmlns:a16="http://schemas.microsoft.com/office/drawing/2014/main" val="3366860376"/>
                  </a:ext>
                </a:extLst>
              </a:tr>
              <a:tr h="222739">
                <a:tc>
                  <a:txBody>
                    <a:bodyPr/>
                    <a:lstStyle/>
                    <a:p>
                      <a:pPr algn="ctr"/>
                      <a:r>
                        <a:rPr lang="en-US" sz="800" dirty="0"/>
                        <a:t>T5</a:t>
                      </a:r>
                    </a:p>
                  </a:txBody>
                  <a:tcPr/>
                </a:tc>
                <a:tc>
                  <a:txBody>
                    <a:bodyPr/>
                    <a:lstStyle/>
                    <a:p>
                      <a:pPr algn="l"/>
                      <a:r>
                        <a:rPr lang="en-US" sz="800" dirty="0"/>
                        <a:t>DME page width</a:t>
                      </a:r>
                    </a:p>
                  </a:txBody>
                  <a:tcPr/>
                </a:tc>
                <a:tc>
                  <a:txBody>
                    <a:bodyPr/>
                    <a:lstStyle/>
                    <a:p>
                      <a:pPr algn="ctr"/>
                      <a:r>
                        <a:rPr lang="en-US" sz="800" dirty="0"/>
                        <a:t>338.8</a:t>
                      </a:r>
                    </a:p>
                  </a:txBody>
                  <a:tcPr/>
                </a:tc>
                <a:tc>
                  <a:txBody>
                    <a:bodyPr/>
                    <a:lstStyle/>
                    <a:p>
                      <a:pPr algn="ctr"/>
                      <a:r>
                        <a:rPr lang="en-US" sz="800" dirty="0"/>
                        <a:t>339.2</a:t>
                      </a:r>
                    </a:p>
                  </a:txBody>
                  <a:tcPr/>
                </a:tc>
                <a:tc>
                  <a:txBody>
                    <a:bodyPr/>
                    <a:lstStyle/>
                    <a:p>
                      <a:pPr algn="ctr"/>
                      <a:r>
                        <a:rPr lang="en-US" sz="800" dirty="0"/>
                        <a:t>339.6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a:ln>
                            <a:noFill/>
                          </a:ln>
                          <a:solidFill>
                            <a:srgbClr val="0075C2"/>
                          </a:solidFill>
                          <a:effectLst/>
                          <a:uLnTx/>
                          <a:uFillTx/>
                          <a:latin typeface="Verdana"/>
                          <a:ea typeface="メイリオ"/>
                          <a:cs typeface="+mn-cs"/>
                        </a:rPr>
                        <a:t>ns</a:t>
                      </a:r>
                      <a:endParaRPr kumimoji="1" lang="en-US" sz="800" b="0" i="0" u="none" strike="noStrike" kern="1200" cap="none" spc="0" normalizeH="0" baseline="0" noProof="0" dirty="0">
                        <a:ln>
                          <a:noFill/>
                        </a:ln>
                        <a:solidFill>
                          <a:srgbClr val="0075C2"/>
                        </a:solidFill>
                        <a:effectLst/>
                        <a:uLnTx/>
                        <a:uFillTx/>
                        <a:latin typeface="Verdana"/>
                        <a:ea typeface="メイリオ"/>
                        <a:cs typeface="+mn-cs"/>
                      </a:endParaRPr>
                    </a:p>
                  </a:txBody>
                  <a:tcPr/>
                </a:tc>
                <a:extLst>
                  <a:ext uri="{0D108BD9-81ED-4DB2-BD59-A6C34878D82A}">
                    <a16:rowId xmlns:a16="http://schemas.microsoft.com/office/drawing/2014/main" val="4088194886"/>
                  </a:ext>
                </a:extLst>
              </a:tr>
              <a:tr h="0">
                <a:tc>
                  <a:txBody>
                    <a:bodyPr/>
                    <a:lstStyle/>
                    <a:p>
                      <a:pPr algn="ctr"/>
                      <a:r>
                        <a:rPr lang="en-US" sz="800" dirty="0"/>
                        <a:t>T6</a:t>
                      </a:r>
                    </a:p>
                  </a:txBody>
                  <a:tcPr/>
                </a:tc>
                <a:tc>
                  <a:txBody>
                    <a:bodyPr/>
                    <a:lstStyle/>
                    <a:p>
                      <a:pPr algn="l"/>
                      <a:r>
                        <a:rPr lang="en-US" sz="800" dirty="0"/>
                        <a:t>DME Manchester violation delimiter width</a:t>
                      </a:r>
                    </a:p>
                  </a:txBody>
                  <a:tcPr/>
                </a:tc>
                <a:tc>
                  <a:txBody>
                    <a:bodyPr/>
                    <a:lstStyle/>
                    <a:p>
                      <a:pPr algn="ctr"/>
                      <a:r>
                        <a:rPr lang="en-US" sz="800" dirty="0"/>
                        <a:t>12.6</a:t>
                      </a:r>
                    </a:p>
                  </a:txBody>
                  <a:tcPr/>
                </a:tc>
                <a:tc>
                  <a:txBody>
                    <a:bodyPr/>
                    <a:lstStyle/>
                    <a:p>
                      <a:pPr algn="ctr"/>
                      <a:r>
                        <a:rPr lang="en-US" sz="800" dirty="0"/>
                        <a:t>12.8</a:t>
                      </a:r>
                    </a:p>
                  </a:txBody>
                  <a:tcPr/>
                </a:tc>
                <a:tc>
                  <a:txBody>
                    <a:bodyPr/>
                    <a:lstStyle/>
                    <a:p>
                      <a:pPr algn="ctr"/>
                      <a:r>
                        <a:rPr lang="en-US" sz="800" dirty="0"/>
                        <a:t>13.0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800" b="0" i="0" u="none" strike="noStrike" kern="1200" cap="none" spc="0" normalizeH="0" baseline="0" noProof="0" dirty="0">
                          <a:ln>
                            <a:noFill/>
                          </a:ln>
                          <a:solidFill>
                            <a:srgbClr val="0075C2"/>
                          </a:solidFill>
                          <a:effectLst/>
                          <a:uLnTx/>
                          <a:uFillTx/>
                          <a:latin typeface="Verdana"/>
                          <a:ea typeface="メイリオ"/>
                          <a:cs typeface="+mn-cs"/>
                        </a:rPr>
                        <a:t>ns</a:t>
                      </a:r>
                    </a:p>
                  </a:txBody>
                  <a:tcPr/>
                </a:tc>
                <a:extLst>
                  <a:ext uri="{0D108BD9-81ED-4DB2-BD59-A6C34878D82A}">
                    <a16:rowId xmlns:a16="http://schemas.microsoft.com/office/drawing/2014/main" val="1692055357"/>
                  </a:ext>
                </a:extLst>
              </a:tr>
            </a:tbl>
          </a:graphicData>
        </a:graphic>
      </p:graphicFrame>
      <p:sp>
        <p:nvSpPr>
          <p:cNvPr id="22" name="Freeform: Shape 21">
            <a:extLst>
              <a:ext uri="{FF2B5EF4-FFF2-40B4-BE49-F238E27FC236}">
                <a16:creationId xmlns:a16="http://schemas.microsoft.com/office/drawing/2014/main" id="{20E3ACA7-E98A-B62C-6FFA-57041078F2D0}"/>
              </a:ext>
            </a:extLst>
          </p:cNvPr>
          <p:cNvSpPr/>
          <p:nvPr/>
        </p:nvSpPr>
        <p:spPr>
          <a:xfrm>
            <a:off x="789024" y="2249382"/>
            <a:ext cx="3196330" cy="290863"/>
          </a:xfrm>
          <a:custGeom>
            <a:avLst/>
            <a:gdLst>
              <a:gd name="connsiteX0" fmla="*/ 0 w 2066544"/>
              <a:gd name="connsiteY0" fmla="*/ 438912 h 448056"/>
              <a:gd name="connsiteX1" fmla="*/ 493776 w 2066544"/>
              <a:gd name="connsiteY1" fmla="*/ 448056 h 448056"/>
              <a:gd name="connsiteX2" fmla="*/ 493776 w 2066544"/>
              <a:gd name="connsiteY2" fmla="*/ 27432 h 448056"/>
              <a:gd name="connsiteX3" fmla="*/ 1115568 w 2066544"/>
              <a:gd name="connsiteY3" fmla="*/ 27432 h 448056"/>
              <a:gd name="connsiteX4" fmla="*/ 1124712 w 2066544"/>
              <a:gd name="connsiteY4" fmla="*/ 438912 h 448056"/>
              <a:gd name="connsiteX5" fmla="*/ 1764792 w 2066544"/>
              <a:gd name="connsiteY5" fmla="*/ 438912 h 448056"/>
              <a:gd name="connsiteX6" fmla="*/ 1773936 w 2066544"/>
              <a:gd name="connsiteY6" fmla="*/ 0 h 448056"/>
              <a:gd name="connsiteX7" fmla="*/ 2066544 w 2066544"/>
              <a:gd name="connsiteY7" fmla="*/ 9144 h 448056"/>
              <a:gd name="connsiteX0" fmla="*/ 0 w 2404872"/>
              <a:gd name="connsiteY0" fmla="*/ 448461 h 457605"/>
              <a:gd name="connsiteX1" fmla="*/ 493776 w 2404872"/>
              <a:gd name="connsiteY1" fmla="*/ 457605 h 457605"/>
              <a:gd name="connsiteX2" fmla="*/ 493776 w 2404872"/>
              <a:gd name="connsiteY2" fmla="*/ 36981 h 457605"/>
              <a:gd name="connsiteX3" fmla="*/ 1115568 w 2404872"/>
              <a:gd name="connsiteY3" fmla="*/ 36981 h 457605"/>
              <a:gd name="connsiteX4" fmla="*/ 1124712 w 2404872"/>
              <a:gd name="connsiteY4" fmla="*/ 448461 h 457605"/>
              <a:gd name="connsiteX5" fmla="*/ 1764792 w 2404872"/>
              <a:gd name="connsiteY5" fmla="*/ 448461 h 457605"/>
              <a:gd name="connsiteX6" fmla="*/ 1773936 w 2404872"/>
              <a:gd name="connsiteY6" fmla="*/ 9549 h 457605"/>
              <a:gd name="connsiteX7" fmla="*/ 2404872 w 2404872"/>
              <a:gd name="connsiteY7" fmla="*/ 405 h 457605"/>
              <a:gd name="connsiteX0" fmla="*/ 0 w 2443064"/>
              <a:gd name="connsiteY0" fmla="*/ 452531 h 461675"/>
              <a:gd name="connsiteX1" fmla="*/ 493776 w 2443064"/>
              <a:gd name="connsiteY1" fmla="*/ 461675 h 461675"/>
              <a:gd name="connsiteX2" fmla="*/ 493776 w 2443064"/>
              <a:gd name="connsiteY2" fmla="*/ 41051 h 461675"/>
              <a:gd name="connsiteX3" fmla="*/ 1115568 w 2443064"/>
              <a:gd name="connsiteY3" fmla="*/ 41051 h 461675"/>
              <a:gd name="connsiteX4" fmla="*/ 1124712 w 2443064"/>
              <a:gd name="connsiteY4" fmla="*/ 452531 h 461675"/>
              <a:gd name="connsiteX5" fmla="*/ 1764792 w 2443064"/>
              <a:gd name="connsiteY5" fmla="*/ 452531 h 461675"/>
              <a:gd name="connsiteX6" fmla="*/ 1773936 w 2443064"/>
              <a:gd name="connsiteY6" fmla="*/ 13619 h 461675"/>
              <a:gd name="connsiteX7" fmla="*/ 2404872 w 2443064"/>
              <a:gd name="connsiteY7" fmla="*/ 4475 h 461675"/>
              <a:gd name="connsiteX8" fmla="*/ 2371631 w 2443064"/>
              <a:gd name="connsiteY8" fmla="*/ 0 h 461675"/>
              <a:gd name="connsiteX0" fmla="*/ 0 w 2449179"/>
              <a:gd name="connsiteY0" fmla="*/ 448462 h 526284"/>
              <a:gd name="connsiteX1" fmla="*/ 493776 w 2449179"/>
              <a:gd name="connsiteY1" fmla="*/ 457606 h 526284"/>
              <a:gd name="connsiteX2" fmla="*/ 493776 w 2449179"/>
              <a:gd name="connsiteY2" fmla="*/ 36982 h 526284"/>
              <a:gd name="connsiteX3" fmla="*/ 1115568 w 2449179"/>
              <a:gd name="connsiteY3" fmla="*/ 36982 h 526284"/>
              <a:gd name="connsiteX4" fmla="*/ 1124712 w 2449179"/>
              <a:gd name="connsiteY4" fmla="*/ 448462 h 526284"/>
              <a:gd name="connsiteX5" fmla="*/ 1764792 w 2449179"/>
              <a:gd name="connsiteY5" fmla="*/ 448462 h 526284"/>
              <a:gd name="connsiteX6" fmla="*/ 1773936 w 2449179"/>
              <a:gd name="connsiteY6" fmla="*/ 9550 h 526284"/>
              <a:gd name="connsiteX7" fmla="*/ 2404872 w 2449179"/>
              <a:gd name="connsiteY7" fmla="*/ 406 h 526284"/>
              <a:gd name="connsiteX8" fmla="*/ 2399063 w 2449179"/>
              <a:gd name="connsiteY8" fmla="*/ 526283 h 526284"/>
              <a:gd name="connsiteX0" fmla="*/ 0 w 2404872"/>
              <a:gd name="connsiteY0" fmla="*/ 448462 h 526283"/>
              <a:gd name="connsiteX1" fmla="*/ 493776 w 2404872"/>
              <a:gd name="connsiteY1" fmla="*/ 457606 h 526283"/>
              <a:gd name="connsiteX2" fmla="*/ 493776 w 2404872"/>
              <a:gd name="connsiteY2" fmla="*/ 36982 h 526283"/>
              <a:gd name="connsiteX3" fmla="*/ 1115568 w 2404872"/>
              <a:gd name="connsiteY3" fmla="*/ 36982 h 526283"/>
              <a:gd name="connsiteX4" fmla="*/ 1124712 w 2404872"/>
              <a:gd name="connsiteY4" fmla="*/ 448462 h 526283"/>
              <a:gd name="connsiteX5" fmla="*/ 1764792 w 2404872"/>
              <a:gd name="connsiteY5" fmla="*/ 448462 h 526283"/>
              <a:gd name="connsiteX6" fmla="*/ 1773936 w 2404872"/>
              <a:gd name="connsiteY6" fmla="*/ 9550 h 526283"/>
              <a:gd name="connsiteX7" fmla="*/ 2404872 w 2404872"/>
              <a:gd name="connsiteY7" fmla="*/ 406 h 526283"/>
              <a:gd name="connsiteX8" fmla="*/ 2399063 w 2404872"/>
              <a:gd name="connsiteY8" fmla="*/ 526283 h 526283"/>
              <a:gd name="connsiteX0" fmla="*/ 0 w 2404872"/>
              <a:gd name="connsiteY0" fmla="*/ 448462 h 457606"/>
              <a:gd name="connsiteX1" fmla="*/ 493776 w 2404872"/>
              <a:gd name="connsiteY1" fmla="*/ 457606 h 457606"/>
              <a:gd name="connsiteX2" fmla="*/ 493776 w 2404872"/>
              <a:gd name="connsiteY2" fmla="*/ 36982 h 457606"/>
              <a:gd name="connsiteX3" fmla="*/ 1115568 w 2404872"/>
              <a:gd name="connsiteY3" fmla="*/ 36982 h 457606"/>
              <a:gd name="connsiteX4" fmla="*/ 1124712 w 2404872"/>
              <a:gd name="connsiteY4" fmla="*/ 448462 h 457606"/>
              <a:gd name="connsiteX5" fmla="*/ 1764792 w 2404872"/>
              <a:gd name="connsiteY5" fmla="*/ 448462 h 457606"/>
              <a:gd name="connsiteX6" fmla="*/ 1773936 w 2404872"/>
              <a:gd name="connsiteY6" fmla="*/ 9550 h 457606"/>
              <a:gd name="connsiteX7" fmla="*/ 2404872 w 2404872"/>
              <a:gd name="connsiteY7" fmla="*/ 406 h 457606"/>
              <a:gd name="connsiteX8" fmla="*/ 2389919 w 2404872"/>
              <a:gd name="connsiteY8" fmla="*/ 434843 h 457606"/>
              <a:gd name="connsiteX0" fmla="*/ 0 w 2417510"/>
              <a:gd name="connsiteY0" fmla="*/ 448462 h 457606"/>
              <a:gd name="connsiteX1" fmla="*/ 493776 w 2417510"/>
              <a:gd name="connsiteY1" fmla="*/ 457606 h 457606"/>
              <a:gd name="connsiteX2" fmla="*/ 493776 w 2417510"/>
              <a:gd name="connsiteY2" fmla="*/ 36982 h 457606"/>
              <a:gd name="connsiteX3" fmla="*/ 1115568 w 2417510"/>
              <a:gd name="connsiteY3" fmla="*/ 36982 h 457606"/>
              <a:gd name="connsiteX4" fmla="*/ 1124712 w 2417510"/>
              <a:gd name="connsiteY4" fmla="*/ 448462 h 457606"/>
              <a:gd name="connsiteX5" fmla="*/ 1764792 w 2417510"/>
              <a:gd name="connsiteY5" fmla="*/ 448462 h 457606"/>
              <a:gd name="connsiteX6" fmla="*/ 1773936 w 2417510"/>
              <a:gd name="connsiteY6" fmla="*/ 9550 h 457606"/>
              <a:gd name="connsiteX7" fmla="*/ 2404872 w 2417510"/>
              <a:gd name="connsiteY7" fmla="*/ 406 h 457606"/>
              <a:gd name="connsiteX8" fmla="*/ 2417351 w 2417510"/>
              <a:gd name="connsiteY8" fmla="*/ 443987 h 457606"/>
              <a:gd name="connsiteX0" fmla="*/ 0 w 2426495"/>
              <a:gd name="connsiteY0" fmla="*/ 448462 h 472034"/>
              <a:gd name="connsiteX1" fmla="*/ 493776 w 2426495"/>
              <a:gd name="connsiteY1" fmla="*/ 457606 h 472034"/>
              <a:gd name="connsiteX2" fmla="*/ 493776 w 2426495"/>
              <a:gd name="connsiteY2" fmla="*/ 36982 h 472034"/>
              <a:gd name="connsiteX3" fmla="*/ 1115568 w 2426495"/>
              <a:gd name="connsiteY3" fmla="*/ 36982 h 472034"/>
              <a:gd name="connsiteX4" fmla="*/ 1124712 w 2426495"/>
              <a:gd name="connsiteY4" fmla="*/ 448462 h 472034"/>
              <a:gd name="connsiteX5" fmla="*/ 1764792 w 2426495"/>
              <a:gd name="connsiteY5" fmla="*/ 448462 h 472034"/>
              <a:gd name="connsiteX6" fmla="*/ 1773936 w 2426495"/>
              <a:gd name="connsiteY6" fmla="*/ 9550 h 472034"/>
              <a:gd name="connsiteX7" fmla="*/ 2404872 w 2426495"/>
              <a:gd name="connsiteY7" fmla="*/ 406 h 472034"/>
              <a:gd name="connsiteX8" fmla="*/ 2417351 w 2426495"/>
              <a:gd name="connsiteY8" fmla="*/ 443987 h 472034"/>
              <a:gd name="connsiteX9" fmla="*/ 2426495 w 2426495"/>
              <a:gd name="connsiteY9" fmla="*/ 425699 h 472034"/>
              <a:gd name="connsiteX0" fmla="*/ 0 w 3130583"/>
              <a:gd name="connsiteY0" fmla="*/ 448462 h 474043"/>
              <a:gd name="connsiteX1" fmla="*/ 493776 w 3130583"/>
              <a:gd name="connsiteY1" fmla="*/ 457606 h 474043"/>
              <a:gd name="connsiteX2" fmla="*/ 493776 w 3130583"/>
              <a:gd name="connsiteY2" fmla="*/ 36982 h 474043"/>
              <a:gd name="connsiteX3" fmla="*/ 1115568 w 3130583"/>
              <a:gd name="connsiteY3" fmla="*/ 36982 h 474043"/>
              <a:gd name="connsiteX4" fmla="*/ 1124712 w 3130583"/>
              <a:gd name="connsiteY4" fmla="*/ 448462 h 474043"/>
              <a:gd name="connsiteX5" fmla="*/ 1764792 w 3130583"/>
              <a:gd name="connsiteY5" fmla="*/ 448462 h 474043"/>
              <a:gd name="connsiteX6" fmla="*/ 1773936 w 3130583"/>
              <a:gd name="connsiteY6" fmla="*/ 9550 h 474043"/>
              <a:gd name="connsiteX7" fmla="*/ 2404872 w 3130583"/>
              <a:gd name="connsiteY7" fmla="*/ 406 h 474043"/>
              <a:gd name="connsiteX8" fmla="*/ 2417351 w 3130583"/>
              <a:gd name="connsiteY8" fmla="*/ 443987 h 474043"/>
              <a:gd name="connsiteX9" fmla="*/ 3130583 w 3130583"/>
              <a:gd name="connsiteY9" fmla="*/ 434843 h 474043"/>
              <a:gd name="connsiteX0" fmla="*/ 0 w 3130583"/>
              <a:gd name="connsiteY0" fmla="*/ 448462 h 457606"/>
              <a:gd name="connsiteX1" fmla="*/ 493776 w 3130583"/>
              <a:gd name="connsiteY1" fmla="*/ 457606 h 457606"/>
              <a:gd name="connsiteX2" fmla="*/ 493776 w 3130583"/>
              <a:gd name="connsiteY2" fmla="*/ 36982 h 457606"/>
              <a:gd name="connsiteX3" fmla="*/ 1115568 w 3130583"/>
              <a:gd name="connsiteY3" fmla="*/ 36982 h 457606"/>
              <a:gd name="connsiteX4" fmla="*/ 1124712 w 3130583"/>
              <a:gd name="connsiteY4" fmla="*/ 448462 h 457606"/>
              <a:gd name="connsiteX5" fmla="*/ 1764792 w 3130583"/>
              <a:gd name="connsiteY5" fmla="*/ 448462 h 457606"/>
              <a:gd name="connsiteX6" fmla="*/ 1773936 w 3130583"/>
              <a:gd name="connsiteY6" fmla="*/ 9550 h 457606"/>
              <a:gd name="connsiteX7" fmla="*/ 2404872 w 3130583"/>
              <a:gd name="connsiteY7" fmla="*/ 406 h 457606"/>
              <a:gd name="connsiteX8" fmla="*/ 2417351 w 3130583"/>
              <a:gd name="connsiteY8" fmla="*/ 443987 h 457606"/>
              <a:gd name="connsiteX9" fmla="*/ 3130583 w 3130583"/>
              <a:gd name="connsiteY9" fmla="*/ 434843 h 457606"/>
              <a:gd name="connsiteX0" fmla="*/ 0 w 3130583"/>
              <a:gd name="connsiteY0" fmla="*/ 448462 h 457606"/>
              <a:gd name="connsiteX1" fmla="*/ 493776 w 3130583"/>
              <a:gd name="connsiteY1" fmla="*/ 457606 h 457606"/>
              <a:gd name="connsiteX2" fmla="*/ 493776 w 3130583"/>
              <a:gd name="connsiteY2" fmla="*/ 36982 h 457606"/>
              <a:gd name="connsiteX3" fmla="*/ 1115568 w 3130583"/>
              <a:gd name="connsiteY3" fmla="*/ 36982 h 457606"/>
              <a:gd name="connsiteX4" fmla="*/ 1124712 w 3130583"/>
              <a:gd name="connsiteY4" fmla="*/ 448462 h 457606"/>
              <a:gd name="connsiteX5" fmla="*/ 1764792 w 3130583"/>
              <a:gd name="connsiteY5" fmla="*/ 448462 h 457606"/>
              <a:gd name="connsiteX6" fmla="*/ 1773936 w 3130583"/>
              <a:gd name="connsiteY6" fmla="*/ 9550 h 457606"/>
              <a:gd name="connsiteX7" fmla="*/ 2404872 w 3130583"/>
              <a:gd name="connsiteY7" fmla="*/ 406 h 457606"/>
              <a:gd name="connsiteX8" fmla="*/ 2417351 w 3130583"/>
              <a:gd name="connsiteY8" fmla="*/ 443987 h 457606"/>
              <a:gd name="connsiteX9" fmla="*/ 3130583 w 3130583"/>
              <a:gd name="connsiteY9" fmla="*/ 434843 h 457606"/>
              <a:gd name="connsiteX10" fmla="*/ 3130583 w 3130583"/>
              <a:gd name="connsiteY10" fmla="*/ 434843 h 457606"/>
              <a:gd name="connsiteX0" fmla="*/ 0 w 3130583"/>
              <a:gd name="connsiteY0" fmla="*/ 448462 h 457606"/>
              <a:gd name="connsiteX1" fmla="*/ 493776 w 3130583"/>
              <a:gd name="connsiteY1" fmla="*/ 457606 h 457606"/>
              <a:gd name="connsiteX2" fmla="*/ 493776 w 3130583"/>
              <a:gd name="connsiteY2" fmla="*/ 36982 h 457606"/>
              <a:gd name="connsiteX3" fmla="*/ 1115568 w 3130583"/>
              <a:gd name="connsiteY3" fmla="*/ 36982 h 457606"/>
              <a:gd name="connsiteX4" fmla="*/ 1124712 w 3130583"/>
              <a:gd name="connsiteY4" fmla="*/ 448462 h 457606"/>
              <a:gd name="connsiteX5" fmla="*/ 1764792 w 3130583"/>
              <a:gd name="connsiteY5" fmla="*/ 448462 h 457606"/>
              <a:gd name="connsiteX6" fmla="*/ 1773936 w 3130583"/>
              <a:gd name="connsiteY6" fmla="*/ 9550 h 457606"/>
              <a:gd name="connsiteX7" fmla="*/ 2404872 w 3130583"/>
              <a:gd name="connsiteY7" fmla="*/ 406 h 457606"/>
              <a:gd name="connsiteX8" fmla="*/ 2417351 w 3130583"/>
              <a:gd name="connsiteY8" fmla="*/ 443987 h 457606"/>
              <a:gd name="connsiteX9" fmla="*/ 3130583 w 3130583"/>
              <a:gd name="connsiteY9" fmla="*/ 434843 h 457606"/>
              <a:gd name="connsiteX10" fmla="*/ 3112295 w 3130583"/>
              <a:gd name="connsiteY10" fmla="*/ 69083 h 457606"/>
              <a:gd name="connsiteX0" fmla="*/ 0 w 3130583"/>
              <a:gd name="connsiteY0" fmla="*/ 498251 h 507395"/>
              <a:gd name="connsiteX1" fmla="*/ 493776 w 3130583"/>
              <a:gd name="connsiteY1" fmla="*/ 507395 h 507395"/>
              <a:gd name="connsiteX2" fmla="*/ 493776 w 3130583"/>
              <a:gd name="connsiteY2" fmla="*/ 86771 h 507395"/>
              <a:gd name="connsiteX3" fmla="*/ 1115568 w 3130583"/>
              <a:gd name="connsiteY3" fmla="*/ 86771 h 507395"/>
              <a:gd name="connsiteX4" fmla="*/ 1124712 w 3130583"/>
              <a:gd name="connsiteY4" fmla="*/ 498251 h 507395"/>
              <a:gd name="connsiteX5" fmla="*/ 1764792 w 3130583"/>
              <a:gd name="connsiteY5" fmla="*/ 498251 h 507395"/>
              <a:gd name="connsiteX6" fmla="*/ 1773936 w 3130583"/>
              <a:gd name="connsiteY6" fmla="*/ 59339 h 507395"/>
              <a:gd name="connsiteX7" fmla="*/ 2404872 w 3130583"/>
              <a:gd name="connsiteY7" fmla="*/ 50195 h 507395"/>
              <a:gd name="connsiteX8" fmla="*/ 2417351 w 3130583"/>
              <a:gd name="connsiteY8" fmla="*/ 493776 h 507395"/>
              <a:gd name="connsiteX9" fmla="*/ 3130583 w 3130583"/>
              <a:gd name="connsiteY9" fmla="*/ 484632 h 507395"/>
              <a:gd name="connsiteX10" fmla="*/ 3121439 w 3130583"/>
              <a:gd name="connsiteY10" fmla="*/ 0 h 507395"/>
              <a:gd name="connsiteX0" fmla="*/ 0 w 3130583"/>
              <a:gd name="connsiteY0" fmla="*/ 539874 h 549018"/>
              <a:gd name="connsiteX1" fmla="*/ 493776 w 3130583"/>
              <a:gd name="connsiteY1" fmla="*/ 549018 h 549018"/>
              <a:gd name="connsiteX2" fmla="*/ 493776 w 3130583"/>
              <a:gd name="connsiteY2" fmla="*/ 128394 h 549018"/>
              <a:gd name="connsiteX3" fmla="*/ 1115568 w 3130583"/>
              <a:gd name="connsiteY3" fmla="*/ 128394 h 549018"/>
              <a:gd name="connsiteX4" fmla="*/ 1124712 w 3130583"/>
              <a:gd name="connsiteY4" fmla="*/ 539874 h 549018"/>
              <a:gd name="connsiteX5" fmla="*/ 1764792 w 3130583"/>
              <a:gd name="connsiteY5" fmla="*/ 539874 h 549018"/>
              <a:gd name="connsiteX6" fmla="*/ 1773936 w 3130583"/>
              <a:gd name="connsiteY6" fmla="*/ 100962 h 549018"/>
              <a:gd name="connsiteX7" fmla="*/ 2404872 w 3130583"/>
              <a:gd name="connsiteY7" fmla="*/ 91818 h 549018"/>
              <a:gd name="connsiteX8" fmla="*/ 2417351 w 3130583"/>
              <a:gd name="connsiteY8" fmla="*/ 535399 h 549018"/>
              <a:gd name="connsiteX9" fmla="*/ 3130583 w 3130583"/>
              <a:gd name="connsiteY9" fmla="*/ 526255 h 549018"/>
              <a:gd name="connsiteX10" fmla="*/ 3121439 w 3130583"/>
              <a:gd name="connsiteY10" fmla="*/ 41623 h 549018"/>
              <a:gd name="connsiteX11" fmla="*/ 3121439 w 3130583"/>
              <a:gd name="connsiteY11" fmla="*/ 23336 h 549018"/>
              <a:gd name="connsiteX0" fmla="*/ 0 w 3395759"/>
              <a:gd name="connsiteY0" fmla="*/ 543064 h 552208"/>
              <a:gd name="connsiteX1" fmla="*/ 493776 w 3395759"/>
              <a:gd name="connsiteY1" fmla="*/ 552208 h 552208"/>
              <a:gd name="connsiteX2" fmla="*/ 493776 w 3395759"/>
              <a:gd name="connsiteY2" fmla="*/ 131584 h 552208"/>
              <a:gd name="connsiteX3" fmla="*/ 1115568 w 3395759"/>
              <a:gd name="connsiteY3" fmla="*/ 131584 h 552208"/>
              <a:gd name="connsiteX4" fmla="*/ 1124712 w 3395759"/>
              <a:gd name="connsiteY4" fmla="*/ 543064 h 552208"/>
              <a:gd name="connsiteX5" fmla="*/ 1764792 w 3395759"/>
              <a:gd name="connsiteY5" fmla="*/ 543064 h 552208"/>
              <a:gd name="connsiteX6" fmla="*/ 1773936 w 3395759"/>
              <a:gd name="connsiteY6" fmla="*/ 104152 h 552208"/>
              <a:gd name="connsiteX7" fmla="*/ 2404872 w 3395759"/>
              <a:gd name="connsiteY7" fmla="*/ 95008 h 552208"/>
              <a:gd name="connsiteX8" fmla="*/ 2417351 w 3395759"/>
              <a:gd name="connsiteY8" fmla="*/ 538589 h 552208"/>
              <a:gd name="connsiteX9" fmla="*/ 3130583 w 3395759"/>
              <a:gd name="connsiteY9" fmla="*/ 529445 h 552208"/>
              <a:gd name="connsiteX10" fmla="*/ 3121439 w 3395759"/>
              <a:gd name="connsiteY10" fmla="*/ 44813 h 552208"/>
              <a:gd name="connsiteX11" fmla="*/ 3395759 w 3395759"/>
              <a:gd name="connsiteY11" fmla="*/ 17382 h 552208"/>
              <a:gd name="connsiteX0" fmla="*/ 0 w 3395759"/>
              <a:gd name="connsiteY0" fmla="*/ 525682 h 534826"/>
              <a:gd name="connsiteX1" fmla="*/ 493776 w 3395759"/>
              <a:gd name="connsiteY1" fmla="*/ 534826 h 534826"/>
              <a:gd name="connsiteX2" fmla="*/ 493776 w 3395759"/>
              <a:gd name="connsiteY2" fmla="*/ 114202 h 534826"/>
              <a:gd name="connsiteX3" fmla="*/ 1115568 w 3395759"/>
              <a:gd name="connsiteY3" fmla="*/ 114202 h 534826"/>
              <a:gd name="connsiteX4" fmla="*/ 1124712 w 3395759"/>
              <a:gd name="connsiteY4" fmla="*/ 525682 h 534826"/>
              <a:gd name="connsiteX5" fmla="*/ 1764792 w 3395759"/>
              <a:gd name="connsiteY5" fmla="*/ 525682 h 534826"/>
              <a:gd name="connsiteX6" fmla="*/ 1773936 w 3395759"/>
              <a:gd name="connsiteY6" fmla="*/ 86770 h 534826"/>
              <a:gd name="connsiteX7" fmla="*/ 2404872 w 3395759"/>
              <a:gd name="connsiteY7" fmla="*/ 77626 h 534826"/>
              <a:gd name="connsiteX8" fmla="*/ 2417351 w 3395759"/>
              <a:gd name="connsiteY8" fmla="*/ 521207 h 534826"/>
              <a:gd name="connsiteX9" fmla="*/ 3130583 w 3395759"/>
              <a:gd name="connsiteY9" fmla="*/ 512063 h 534826"/>
              <a:gd name="connsiteX10" fmla="*/ 3121439 w 3395759"/>
              <a:gd name="connsiteY10" fmla="*/ 27431 h 534826"/>
              <a:gd name="connsiteX11" fmla="*/ 3395759 w 3395759"/>
              <a:gd name="connsiteY11" fmla="*/ 0 h 534826"/>
              <a:gd name="connsiteX0" fmla="*/ 0 w 3414047"/>
              <a:gd name="connsiteY0" fmla="*/ 498251 h 507395"/>
              <a:gd name="connsiteX1" fmla="*/ 493776 w 3414047"/>
              <a:gd name="connsiteY1" fmla="*/ 507395 h 507395"/>
              <a:gd name="connsiteX2" fmla="*/ 493776 w 3414047"/>
              <a:gd name="connsiteY2" fmla="*/ 86771 h 507395"/>
              <a:gd name="connsiteX3" fmla="*/ 1115568 w 3414047"/>
              <a:gd name="connsiteY3" fmla="*/ 86771 h 507395"/>
              <a:gd name="connsiteX4" fmla="*/ 1124712 w 3414047"/>
              <a:gd name="connsiteY4" fmla="*/ 498251 h 507395"/>
              <a:gd name="connsiteX5" fmla="*/ 1764792 w 3414047"/>
              <a:gd name="connsiteY5" fmla="*/ 498251 h 507395"/>
              <a:gd name="connsiteX6" fmla="*/ 1773936 w 3414047"/>
              <a:gd name="connsiteY6" fmla="*/ 59339 h 507395"/>
              <a:gd name="connsiteX7" fmla="*/ 2404872 w 3414047"/>
              <a:gd name="connsiteY7" fmla="*/ 50195 h 507395"/>
              <a:gd name="connsiteX8" fmla="*/ 2417351 w 3414047"/>
              <a:gd name="connsiteY8" fmla="*/ 493776 h 507395"/>
              <a:gd name="connsiteX9" fmla="*/ 3130583 w 3414047"/>
              <a:gd name="connsiteY9" fmla="*/ 484632 h 507395"/>
              <a:gd name="connsiteX10" fmla="*/ 3121439 w 3414047"/>
              <a:gd name="connsiteY10" fmla="*/ 0 h 507395"/>
              <a:gd name="connsiteX11" fmla="*/ 3414047 w 3414047"/>
              <a:gd name="connsiteY11" fmla="*/ 9145 h 507395"/>
              <a:gd name="connsiteX0" fmla="*/ 0 w 4168192"/>
              <a:gd name="connsiteY0" fmla="*/ 507960 h 517104"/>
              <a:gd name="connsiteX1" fmla="*/ 493776 w 4168192"/>
              <a:gd name="connsiteY1" fmla="*/ 517104 h 517104"/>
              <a:gd name="connsiteX2" fmla="*/ 493776 w 4168192"/>
              <a:gd name="connsiteY2" fmla="*/ 96480 h 517104"/>
              <a:gd name="connsiteX3" fmla="*/ 1115568 w 4168192"/>
              <a:gd name="connsiteY3" fmla="*/ 96480 h 517104"/>
              <a:gd name="connsiteX4" fmla="*/ 1124712 w 4168192"/>
              <a:gd name="connsiteY4" fmla="*/ 507960 h 517104"/>
              <a:gd name="connsiteX5" fmla="*/ 1764792 w 4168192"/>
              <a:gd name="connsiteY5" fmla="*/ 507960 h 517104"/>
              <a:gd name="connsiteX6" fmla="*/ 1773936 w 4168192"/>
              <a:gd name="connsiteY6" fmla="*/ 69048 h 517104"/>
              <a:gd name="connsiteX7" fmla="*/ 2404872 w 4168192"/>
              <a:gd name="connsiteY7" fmla="*/ 59904 h 517104"/>
              <a:gd name="connsiteX8" fmla="*/ 2417351 w 4168192"/>
              <a:gd name="connsiteY8" fmla="*/ 503485 h 517104"/>
              <a:gd name="connsiteX9" fmla="*/ 3130583 w 4168192"/>
              <a:gd name="connsiteY9" fmla="*/ 494341 h 517104"/>
              <a:gd name="connsiteX10" fmla="*/ 3121439 w 4168192"/>
              <a:gd name="connsiteY10" fmla="*/ 9709 h 517104"/>
              <a:gd name="connsiteX11" fmla="*/ 4168192 w 4168192"/>
              <a:gd name="connsiteY11" fmla="*/ 0 h 517104"/>
              <a:gd name="connsiteX0" fmla="*/ 0 w 4257260"/>
              <a:gd name="connsiteY0" fmla="*/ 507960 h 517104"/>
              <a:gd name="connsiteX1" fmla="*/ 493776 w 4257260"/>
              <a:gd name="connsiteY1" fmla="*/ 517104 h 517104"/>
              <a:gd name="connsiteX2" fmla="*/ 493776 w 4257260"/>
              <a:gd name="connsiteY2" fmla="*/ 96480 h 517104"/>
              <a:gd name="connsiteX3" fmla="*/ 1115568 w 4257260"/>
              <a:gd name="connsiteY3" fmla="*/ 96480 h 517104"/>
              <a:gd name="connsiteX4" fmla="*/ 1124712 w 4257260"/>
              <a:gd name="connsiteY4" fmla="*/ 507960 h 517104"/>
              <a:gd name="connsiteX5" fmla="*/ 1764792 w 4257260"/>
              <a:gd name="connsiteY5" fmla="*/ 507960 h 517104"/>
              <a:gd name="connsiteX6" fmla="*/ 1773936 w 4257260"/>
              <a:gd name="connsiteY6" fmla="*/ 69048 h 517104"/>
              <a:gd name="connsiteX7" fmla="*/ 2404872 w 4257260"/>
              <a:gd name="connsiteY7" fmla="*/ 59904 h 517104"/>
              <a:gd name="connsiteX8" fmla="*/ 2417351 w 4257260"/>
              <a:gd name="connsiteY8" fmla="*/ 503485 h 517104"/>
              <a:gd name="connsiteX9" fmla="*/ 3130583 w 4257260"/>
              <a:gd name="connsiteY9" fmla="*/ 494341 h 517104"/>
              <a:gd name="connsiteX10" fmla="*/ 3121439 w 4257260"/>
              <a:gd name="connsiteY10" fmla="*/ 9709 h 517104"/>
              <a:gd name="connsiteX11" fmla="*/ 4168192 w 4257260"/>
              <a:gd name="connsiteY11" fmla="*/ 0 h 517104"/>
              <a:gd name="connsiteX12" fmla="*/ 4205238 w 4257260"/>
              <a:gd name="connsiteY12" fmla="*/ 13292 h 517104"/>
              <a:gd name="connsiteX0" fmla="*/ 0 w 4257260"/>
              <a:gd name="connsiteY0" fmla="*/ 507960 h 517104"/>
              <a:gd name="connsiteX1" fmla="*/ 493776 w 4257260"/>
              <a:gd name="connsiteY1" fmla="*/ 517104 h 517104"/>
              <a:gd name="connsiteX2" fmla="*/ 493776 w 4257260"/>
              <a:gd name="connsiteY2" fmla="*/ 96480 h 517104"/>
              <a:gd name="connsiteX3" fmla="*/ 1115568 w 4257260"/>
              <a:gd name="connsiteY3" fmla="*/ 96480 h 517104"/>
              <a:gd name="connsiteX4" fmla="*/ 1124712 w 4257260"/>
              <a:gd name="connsiteY4" fmla="*/ 507960 h 517104"/>
              <a:gd name="connsiteX5" fmla="*/ 1764792 w 4257260"/>
              <a:gd name="connsiteY5" fmla="*/ 507960 h 517104"/>
              <a:gd name="connsiteX6" fmla="*/ 1773936 w 4257260"/>
              <a:gd name="connsiteY6" fmla="*/ 69048 h 517104"/>
              <a:gd name="connsiteX7" fmla="*/ 2404872 w 4257260"/>
              <a:gd name="connsiteY7" fmla="*/ 59904 h 517104"/>
              <a:gd name="connsiteX8" fmla="*/ 2417351 w 4257260"/>
              <a:gd name="connsiteY8" fmla="*/ 503485 h 517104"/>
              <a:gd name="connsiteX9" fmla="*/ 3130583 w 4257260"/>
              <a:gd name="connsiteY9" fmla="*/ 494341 h 517104"/>
              <a:gd name="connsiteX10" fmla="*/ 3121439 w 4257260"/>
              <a:gd name="connsiteY10" fmla="*/ 9709 h 517104"/>
              <a:gd name="connsiteX11" fmla="*/ 4168192 w 4257260"/>
              <a:gd name="connsiteY11" fmla="*/ 0 h 517104"/>
              <a:gd name="connsiteX12" fmla="*/ 4205238 w 4257260"/>
              <a:gd name="connsiteY12" fmla="*/ 484632 h 517104"/>
              <a:gd name="connsiteX0" fmla="*/ 0 w 4205238"/>
              <a:gd name="connsiteY0" fmla="*/ 507960 h 517104"/>
              <a:gd name="connsiteX1" fmla="*/ 493776 w 4205238"/>
              <a:gd name="connsiteY1" fmla="*/ 517104 h 517104"/>
              <a:gd name="connsiteX2" fmla="*/ 493776 w 4205238"/>
              <a:gd name="connsiteY2" fmla="*/ 96480 h 517104"/>
              <a:gd name="connsiteX3" fmla="*/ 1115568 w 4205238"/>
              <a:gd name="connsiteY3" fmla="*/ 96480 h 517104"/>
              <a:gd name="connsiteX4" fmla="*/ 1124712 w 4205238"/>
              <a:gd name="connsiteY4" fmla="*/ 507960 h 517104"/>
              <a:gd name="connsiteX5" fmla="*/ 1764792 w 4205238"/>
              <a:gd name="connsiteY5" fmla="*/ 507960 h 517104"/>
              <a:gd name="connsiteX6" fmla="*/ 1773936 w 4205238"/>
              <a:gd name="connsiteY6" fmla="*/ 69048 h 517104"/>
              <a:gd name="connsiteX7" fmla="*/ 2404872 w 4205238"/>
              <a:gd name="connsiteY7" fmla="*/ 59904 h 517104"/>
              <a:gd name="connsiteX8" fmla="*/ 2417351 w 4205238"/>
              <a:gd name="connsiteY8" fmla="*/ 503485 h 517104"/>
              <a:gd name="connsiteX9" fmla="*/ 3130583 w 4205238"/>
              <a:gd name="connsiteY9" fmla="*/ 494341 h 517104"/>
              <a:gd name="connsiteX10" fmla="*/ 3121439 w 4205238"/>
              <a:gd name="connsiteY10" fmla="*/ 9709 h 517104"/>
              <a:gd name="connsiteX11" fmla="*/ 4168192 w 4205238"/>
              <a:gd name="connsiteY11" fmla="*/ 0 h 517104"/>
              <a:gd name="connsiteX12" fmla="*/ 4205238 w 4205238"/>
              <a:gd name="connsiteY12" fmla="*/ 484632 h 517104"/>
              <a:gd name="connsiteX0" fmla="*/ 0 w 4168192"/>
              <a:gd name="connsiteY0" fmla="*/ 507960 h 517104"/>
              <a:gd name="connsiteX1" fmla="*/ 493776 w 4168192"/>
              <a:gd name="connsiteY1" fmla="*/ 517104 h 517104"/>
              <a:gd name="connsiteX2" fmla="*/ 493776 w 4168192"/>
              <a:gd name="connsiteY2" fmla="*/ 96480 h 517104"/>
              <a:gd name="connsiteX3" fmla="*/ 1115568 w 4168192"/>
              <a:gd name="connsiteY3" fmla="*/ 96480 h 517104"/>
              <a:gd name="connsiteX4" fmla="*/ 1124712 w 4168192"/>
              <a:gd name="connsiteY4" fmla="*/ 507960 h 517104"/>
              <a:gd name="connsiteX5" fmla="*/ 1764792 w 4168192"/>
              <a:gd name="connsiteY5" fmla="*/ 507960 h 517104"/>
              <a:gd name="connsiteX6" fmla="*/ 1773936 w 4168192"/>
              <a:gd name="connsiteY6" fmla="*/ 69048 h 517104"/>
              <a:gd name="connsiteX7" fmla="*/ 2404872 w 4168192"/>
              <a:gd name="connsiteY7" fmla="*/ 59904 h 517104"/>
              <a:gd name="connsiteX8" fmla="*/ 2417351 w 4168192"/>
              <a:gd name="connsiteY8" fmla="*/ 503485 h 517104"/>
              <a:gd name="connsiteX9" fmla="*/ 3130583 w 4168192"/>
              <a:gd name="connsiteY9" fmla="*/ 494341 h 517104"/>
              <a:gd name="connsiteX10" fmla="*/ 3121439 w 4168192"/>
              <a:gd name="connsiteY10" fmla="*/ 9709 h 517104"/>
              <a:gd name="connsiteX11" fmla="*/ 4168192 w 4168192"/>
              <a:gd name="connsiteY11" fmla="*/ 0 h 517104"/>
              <a:gd name="connsiteX12" fmla="*/ 4167531 w 4168192"/>
              <a:gd name="connsiteY12" fmla="*/ 512912 h 517104"/>
              <a:gd name="connsiteX0" fmla="*/ 0 w 4176957"/>
              <a:gd name="connsiteY0" fmla="*/ 507960 h 548305"/>
              <a:gd name="connsiteX1" fmla="*/ 493776 w 4176957"/>
              <a:gd name="connsiteY1" fmla="*/ 517104 h 548305"/>
              <a:gd name="connsiteX2" fmla="*/ 493776 w 4176957"/>
              <a:gd name="connsiteY2" fmla="*/ 96480 h 548305"/>
              <a:gd name="connsiteX3" fmla="*/ 1115568 w 4176957"/>
              <a:gd name="connsiteY3" fmla="*/ 96480 h 548305"/>
              <a:gd name="connsiteX4" fmla="*/ 1124712 w 4176957"/>
              <a:gd name="connsiteY4" fmla="*/ 507960 h 548305"/>
              <a:gd name="connsiteX5" fmla="*/ 1764792 w 4176957"/>
              <a:gd name="connsiteY5" fmla="*/ 507960 h 548305"/>
              <a:gd name="connsiteX6" fmla="*/ 1773936 w 4176957"/>
              <a:gd name="connsiteY6" fmla="*/ 69048 h 548305"/>
              <a:gd name="connsiteX7" fmla="*/ 2404872 w 4176957"/>
              <a:gd name="connsiteY7" fmla="*/ 59904 h 548305"/>
              <a:gd name="connsiteX8" fmla="*/ 2417351 w 4176957"/>
              <a:gd name="connsiteY8" fmla="*/ 503485 h 548305"/>
              <a:gd name="connsiteX9" fmla="*/ 3130583 w 4176957"/>
              <a:gd name="connsiteY9" fmla="*/ 494341 h 548305"/>
              <a:gd name="connsiteX10" fmla="*/ 3121439 w 4176957"/>
              <a:gd name="connsiteY10" fmla="*/ 9709 h 548305"/>
              <a:gd name="connsiteX11" fmla="*/ 4168192 w 4176957"/>
              <a:gd name="connsiteY11" fmla="*/ 0 h 548305"/>
              <a:gd name="connsiteX12" fmla="*/ 4167531 w 4176957"/>
              <a:gd name="connsiteY12" fmla="*/ 512912 h 548305"/>
              <a:gd name="connsiteX13" fmla="*/ 4176957 w 4176957"/>
              <a:gd name="connsiteY13" fmla="*/ 503486 h 548305"/>
              <a:gd name="connsiteX0" fmla="*/ 0 w 4723711"/>
              <a:gd name="connsiteY0" fmla="*/ 507960 h 550647"/>
              <a:gd name="connsiteX1" fmla="*/ 493776 w 4723711"/>
              <a:gd name="connsiteY1" fmla="*/ 517104 h 550647"/>
              <a:gd name="connsiteX2" fmla="*/ 493776 w 4723711"/>
              <a:gd name="connsiteY2" fmla="*/ 96480 h 550647"/>
              <a:gd name="connsiteX3" fmla="*/ 1115568 w 4723711"/>
              <a:gd name="connsiteY3" fmla="*/ 96480 h 550647"/>
              <a:gd name="connsiteX4" fmla="*/ 1124712 w 4723711"/>
              <a:gd name="connsiteY4" fmla="*/ 507960 h 550647"/>
              <a:gd name="connsiteX5" fmla="*/ 1764792 w 4723711"/>
              <a:gd name="connsiteY5" fmla="*/ 507960 h 550647"/>
              <a:gd name="connsiteX6" fmla="*/ 1773936 w 4723711"/>
              <a:gd name="connsiteY6" fmla="*/ 69048 h 550647"/>
              <a:gd name="connsiteX7" fmla="*/ 2404872 w 4723711"/>
              <a:gd name="connsiteY7" fmla="*/ 59904 h 550647"/>
              <a:gd name="connsiteX8" fmla="*/ 2417351 w 4723711"/>
              <a:gd name="connsiteY8" fmla="*/ 503485 h 550647"/>
              <a:gd name="connsiteX9" fmla="*/ 3130583 w 4723711"/>
              <a:gd name="connsiteY9" fmla="*/ 494341 h 550647"/>
              <a:gd name="connsiteX10" fmla="*/ 3121439 w 4723711"/>
              <a:gd name="connsiteY10" fmla="*/ 9709 h 550647"/>
              <a:gd name="connsiteX11" fmla="*/ 4168192 w 4723711"/>
              <a:gd name="connsiteY11" fmla="*/ 0 h 550647"/>
              <a:gd name="connsiteX12" fmla="*/ 4167531 w 4723711"/>
              <a:gd name="connsiteY12" fmla="*/ 512912 h 550647"/>
              <a:gd name="connsiteX13" fmla="*/ 4723711 w 4723711"/>
              <a:gd name="connsiteY13" fmla="*/ 512913 h 550647"/>
              <a:gd name="connsiteX0" fmla="*/ 0 w 4723711"/>
              <a:gd name="connsiteY0" fmla="*/ 507960 h 517104"/>
              <a:gd name="connsiteX1" fmla="*/ 493776 w 4723711"/>
              <a:gd name="connsiteY1" fmla="*/ 517104 h 517104"/>
              <a:gd name="connsiteX2" fmla="*/ 493776 w 4723711"/>
              <a:gd name="connsiteY2" fmla="*/ 96480 h 517104"/>
              <a:gd name="connsiteX3" fmla="*/ 1115568 w 4723711"/>
              <a:gd name="connsiteY3" fmla="*/ 96480 h 517104"/>
              <a:gd name="connsiteX4" fmla="*/ 1124712 w 4723711"/>
              <a:gd name="connsiteY4" fmla="*/ 507960 h 517104"/>
              <a:gd name="connsiteX5" fmla="*/ 1764792 w 4723711"/>
              <a:gd name="connsiteY5" fmla="*/ 507960 h 517104"/>
              <a:gd name="connsiteX6" fmla="*/ 1773936 w 4723711"/>
              <a:gd name="connsiteY6" fmla="*/ 69048 h 517104"/>
              <a:gd name="connsiteX7" fmla="*/ 2404872 w 4723711"/>
              <a:gd name="connsiteY7" fmla="*/ 59904 h 517104"/>
              <a:gd name="connsiteX8" fmla="*/ 2417351 w 4723711"/>
              <a:gd name="connsiteY8" fmla="*/ 503485 h 517104"/>
              <a:gd name="connsiteX9" fmla="*/ 3130583 w 4723711"/>
              <a:gd name="connsiteY9" fmla="*/ 494341 h 517104"/>
              <a:gd name="connsiteX10" fmla="*/ 3121439 w 4723711"/>
              <a:gd name="connsiteY10" fmla="*/ 9709 h 517104"/>
              <a:gd name="connsiteX11" fmla="*/ 4168192 w 4723711"/>
              <a:gd name="connsiteY11" fmla="*/ 0 h 517104"/>
              <a:gd name="connsiteX12" fmla="*/ 4167531 w 4723711"/>
              <a:gd name="connsiteY12" fmla="*/ 512912 h 517104"/>
              <a:gd name="connsiteX13" fmla="*/ 4723711 w 4723711"/>
              <a:gd name="connsiteY13" fmla="*/ 512913 h 51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3711" h="517104">
                <a:moveTo>
                  <a:pt x="0" y="507960"/>
                </a:moveTo>
                <a:lnTo>
                  <a:pt x="493776" y="517104"/>
                </a:lnTo>
                <a:lnTo>
                  <a:pt x="493776" y="96480"/>
                </a:lnTo>
                <a:lnTo>
                  <a:pt x="1115568" y="96480"/>
                </a:lnTo>
                <a:lnTo>
                  <a:pt x="1124712" y="507960"/>
                </a:lnTo>
                <a:lnTo>
                  <a:pt x="1764792" y="507960"/>
                </a:lnTo>
                <a:lnTo>
                  <a:pt x="1773936" y="69048"/>
                </a:lnTo>
                <a:cubicBezTo>
                  <a:pt x="1871472" y="72096"/>
                  <a:pt x="2307336" y="56856"/>
                  <a:pt x="2404872" y="59904"/>
                </a:cubicBezTo>
                <a:cubicBezTo>
                  <a:pt x="2402936" y="235196"/>
                  <a:pt x="2419287" y="328193"/>
                  <a:pt x="2417351" y="503485"/>
                </a:cubicBezTo>
                <a:lnTo>
                  <a:pt x="3130583" y="494341"/>
                </a:lnTo>
                <a:lnTo>
                  <a:pt x="3121439" y="9709"/>
                </a:lnTo>
                <a:lnTo>
                  <a:pt x="4168192" y="0"/>
                </a:lnTo>
                <a:cubicBezTo>
                  <a:pt x="4167972" y="170971"/>
                  <a:pt x="4167751" y="341941"/>
                  <a:pt x="4167531" y="512912"/>
                </a:cubicBezTo>
                <a:lnTo>
                  <a:pt x="4723711" y="512913"/>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C9101DF1-6371-0895-7624-3B508AAB7D4F}"/>
              </a:ext>
            </a:extLst>
          </p:cNvPr>
          <p:cNvCxnSpPr>
            <a:cxnSpLocks/>
          </p:cNvCxnSpPr>
          <p:nvPr/>
        </p:nvCxnSpPr>
        <p:spPr>
          <a:xfrm flipH="1">
            <a:off x="1206631" y="1611740"/>
            <a:ext cx="678369" cy="565852"/>
          </a:xfrm>
          <a:prstGeom prst="straightConnector1">
            <a:avLst/>
          </a:prstGeom>
          <a:ln w="19050">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4385BE8C-FBF2-7A4E-44B4-C474C5D8B2B9}"/>
              </a:ext>
            </a:extLst>
          </p:cNvPr>
          <p:cNvCxnSpPr>
            <a:cxnSpLocks/>
          </p:cNvCxnSpPr>
          <p:nvPr/>
        </p:nvCxnSpPr>
        <p:spPr>
          <a:xfrm flipH="1">
            <a:off x="1953768" y="1597634"/>
            <a:ext cx="73152" cy="579958"/>
          </a:xfrm>
          <a:prstGeom prst="straightConnector1">
            <a:avLst/>
          </a:prstGeom>
          <a:ln w="19050">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9A754940-431F-A641-8DE7-DFC82A4C5A9A}"/>
              </a:ext>
            </a:extLst>
          </p:cNvPr>
          <p:cNvCxnSpPr>
            <a:cxnSpLocks/>
          </p:cNvCxnSpPr>
          <p:nvPr/>
        </p:nvCxnSpPr>
        <p:spPr>
          <a:xfrm>
            <a:off x="2106168" y="1597634"/>
            <a:ext cx="721846" cy="617686"/>
          </a:xfrm>
          <a:prstGeom prst="straightConnector1">
            <a:avLst/>
          </a:prstGeom>
          <a:ln w="19050">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658B037-BBCE-1D8C-79C6-D5FC94DD3786}"/>
              </a:ext>
            </a:extLst>
          </p:cNvPr>
          <p:cNvCxnSpPr>
            <a:cxnSpLocks/>
          </p:cNvCxnSpPr>
          <p:nvPr/>
        </p:nvCxnSpPr>
        <p:spPr>
          <a:xfrm>
            <a:off x="2331720" y="1637157"/>
            <a:ext cx="1111165" cy="498136"/>
          </a:xfrm>
          <a:prstGeom prst="straightConnector1">
            <a:avLst/>
          </a:prstGeom>
          <a:ln w="19050">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F5C486BF-37E5-255C-D147-688EA1E8A70B}"/>
              </a:ext>
            </a:extLst>
          </p:cNvPr>
          <p:cNvSpPr txBox="1"/>
          <p:nvPr/>
        </p:nvSpPr>
        <p:spPr>
          <a:xfrm>
            <a:off x="1542677" y="1360579"/>
            <a:ext cx="1848828" cy="888275"/>
          </a:xfrm>
          <a:prstGeom prst="rect">
            <a:avLst/>
          </a:prstGeom>
        </p:spPr>
        <p:txBody>
          <a:bodyPr vert="horz" wrap="square" lIns="54000" tIns="27000" rIns="54000" bIns="27000" rtlCol="0" anchor="t">
            <a:noAutofit/>
          </a:bodyPr>
          <a:lstStyle/>
          <a:p>
            <a:pPr defTabSz="685800">
              <a:spcBef>
                <a:spcPts val="600"/>
              </a:spcBef>
            </a:pPr>
            <a:r>
              <a:rPr kumimoji="0" lang="en-US" sz="1050" kern="1000" spc="-23" dirty="0">
                <a:solidFill>
                  <a:schemeClr val="bg1"/>
                </a:solidFill>
                <a:latin typeface="Ericsson Hilda"/>
                <a:ea typeface="+mn-ea"/>
              </a:rPr>
              <a:t>Clock transitions</a:t>
            </a:r>
          </a:p>
        </p:txBody>
      </p:sp>
      <p:sp>
        <p:nvSpPr>
          <p:cNvPr id="37" name="TextBox 36">
            <a:extLst>
              <a:ext uri="{FF2B5EF4-FFF2-40B4-BE49-F238E27FC236}">
                <a16:creationId xmlns:a16="http://schemas.microsoft.com/office/drawing/2014/main" id="{BC3EC5D6-685B-547A-AE64-882129058EBD}"/>
              </a:ext>
            </a:extLst>
          </p:cNvPr>
          <p:cNvSpPr txBox="1"/>
          <p:nvPr/>
        </p:nvSpPr>
        <p:spPr>
          <a:xfrm>
            <a:off x="161752" y="2624395"/>
            <a:ext cx="1389908" cy="201215"/>
          </a:xfrm>
          <a:prstGeom prst="rect">
            <a:avLst/>
          </a:prstGeom>
        </p:spPr>
        <p:txBody>
          <a:bodyPr vert="horz" wrap="square" lIns="54000" tIns="27000" rIns="54000" bIns="27000" rtlCol="0" anchor="t">
            <a:noAutofit/>
          </a:bodyPr>
          <a:lstStyle/>
          <a:p>
            <a:pPr defTabSz="685800">
              <a:spcBef>
                <a:spcPts val="600"/>
              </a:spcBef>
            </a:pPr>
            <a:r>
              <a:rPr kumimoji="0" lang="en-US" sz="1000" kern="1000" spc="-23" dirty="0">
                <a:solidFill>
                  <a:schemeClr val="bg1"/>
                </a:solidFill>
                <a:latin typeface="Ericsson Hilda"/>
                <a:ea typeface="+mn-ea"/>
              </a:rPr>
              <a:t>First bit on wire</a:t>
            </a:r>
          </a:p>
        </p:txBody>
      </p:sp>
      <p:sp>
        <p:nvSpPr>
          <p:cNvPr id="40" name="TextBox 39">
            <a:extLst>
              <a:ext uri="{FF2B5EF4-FFF2-40B4-BE49-F238E27FC236}">
                <a16:creationId xmlns:a16="http://schemas.microsoft.com/office/drawing/2014/main" id="{4B80FD71-7275-A7C2-8062-597A9F13938D}"/>
              </a:ext>
            </a:extLst>
          </p:cNvPr>
          <p:cNvSpPr txBox="1"/>
          <p:nvPr/>
        </p:nvSpPr>
        <p:spPr>
          <a:xfrm>
            <a:off x="287683" y="3495714"/>
            <a:ext cx="3553939" cy="368907"/>
          </a:xfrm>
          <a:prstGeom prst="rect">
            <a:avLst/>
          </a:prstGeom>
        </p:spPr>
        <p:txBody>
          <a:bodyPr vert="horz" wrap="square" lIns="54000" tIns="27000" rIns="54000" bIns="27000" rtlCol="0" anchor="t">
            <a:noAutofit/>
          </a:bodyPr>
          <a:lstStyle/>
          <a:p>
            <a:pPr defTabSz="685800">
              <a:spcBef>
                <a:spcPts val="600"/>
              </a:spcBef>
            </a:pPr>
            <a:r>
              <a:rPr kumimoji="0" lang="en-US" sz="1000" kern="1000" spc="-23" dirty="0">
                <a:solidFill>
                  <a:schemeClr val="bg1"/>
                </a:solidFill>
                <a:latin typeface="Ericsson Hilda"/>
                <a:ea typeface="+mn-ea"/>
              </a:rPr>
              <a:t>Transition    </a:t>
            </a:r>
            <a:r>
              <a:rPr kumimoji="0" lang="en-US" sz="1000" kern="1000" spc="-23" dirty="0">
                <a:solidFill>
                  <a:schemeClr val="bg1"/>
                </a:solidFill>
                <a:latin typeface="Ericsson Hilda"/>
                <a:ea typeface="+mn-ea"/>
                <a:sym typeface="Wingdings" panose="05000000000000000000" pitchFamily="2" charset="2"/>
              </a:rPr>
              <a:t>1              2                3               4                5           6            7</a:t>
            </a:r>
            <a:r>
              <a:rPr kumimoji="0" lang="en-US" sz="1000" kern="1000" spc="-23" dirty="0">
                <a:solidFill>
                  <a:schemeClr val="bg1"/>
                </a:solidFill>
                <a:latin typeface="Ericsson Hilda"/>
                <a:ea typeface="+mn-ea"/>
              </a:rPr>
              <a:t> </a:t>
            </a:r>
          </a:p>
        </p:txBody>
      </p:sp>
      <p:cxnSp>
        <p:nvCxnSpPr>
          <p:cNvPr id="43" name="Straight Connector 42">
            <a:extLst>
              <a:ext uri="{FF2B5EF4-FFF2-40B4-BE49-F238E27FC236}">
                <a16:creationId xmlns:a16="http://schemas.microsoft.com/office/drawing/2014/main" id="{10940726-037D-AC36-9D55-5471AE03DDFA}"/>
              </a:ext>
            </a:extLst>
          </p:cNvPr>
          <p:cNvCxnSpPr>
            <a:cxnSpLocks/>
          </p:cNvCxnSpPr>
          <p:nvPr/>
        </p:nvCxnSpPr>
        <p:spPr>
          <a:xfrm>
            <a:off x="1133699" y="2249382"/>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1EA0FFBC-503C-2D5C-21C1-DF87F2405A61}"/>
              </a:ext>
            </a:extLst>
          </p:cNvPr>
          <p:cNvCxnSpPr>
            <a:cxnSpLocks/>
          </p:cNvCxnSpPr>
          <p:nvPr/>
        </p:nvCxnSpPr>
        <p:spPr>
          <a:xfrm>
            <a:off x="1088813" y="2751499"/>
            <a:ext cx="246211" cy="126856"/>
          </a:xfrm>
          <a:prstGeom prst="straightConnector1">
            <a:avLst/>
          </a:prstGeom>
          <a:ln w="19050">
            <a:solidFill>
              <a:schemeClr val="bg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D4DFF403-3DE2-BFF5-567B-9220978CBE2B}"/>
              </a:ext>
            </a:extLst>
          </p:cNvPr>
          <p:cNvCxnSpPr>
            <a:cxnSpLocks/>
          </p:cNvCxnSpPr>
          <p:nvPr/>
        </p:nvCxnSpPr>
        <p:spPr>
          <a:xfrm>
            <a:off x="1552160" y="2331294"/>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557B382B-049A-345B-8A79-07D20F25CACC}"/>
              </a:ext>
            </a:extLst>
          </p:cNvPr>
          <p:cNvCxnSpPr>
            <a:cxnSpLocks/>
          </p:cNvCxnSpPr>
          <p:nvPr/>
        </p:nvCxnSpPr>
        <p:spPr>
          <a:xfrm>
            <a:off x="2005914" y="2292540"/>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2C96223-68A3-1ABD-AC3E-E868A4792908}"/>
              </a:ext>
            </a:extLst>
          </p:cNvPr>
          <p:cNvCxnSpPr>
            <a:cxnSpLocks/>
          </p:cNvCxnSpPr>
          <p:nvPr/>
        </p:nvCxnSpPr>
        <p:spPr>
          <a:xfrm>
            <a:off x="2438866" y="2292540"/>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6F6EAD50-F24D-3551-3325-060D49E89B7A}"/>
              </a:ext>
            </a:extLst>
          </p:cNvPr>
          <p:cNvCxnSpPr>
            <a:cxnSpLocks/>
          </p:cNvCxnSpPr>
          <p:nvPr/>
        </p:nvCxnSpPr>
        <p:spPr>
          <a:xfrm>
            <a:off x="2930699" y="2394813"/>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B009F53-E978-EB22-8DFD-D75AB5E6E6EB}"/>
              </a:ext>
            </a:extLst>
          </p:cNvPr>
          <p:cNvCxnSpPr>
            <a:cxnSpLocks/>
          </p:cNvCxnSpPr>
          <p:nvPr/>
        </p:nvCxnSpPr>
        <p:spPr>
          <a:xfrm>
            <a:off x="3304100" y="2292540"/>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0093D033-BBF5-430D-48B8-9AA1768B4CC2}"/>
              </a:ext>
            </a:extLst>
          </p:cNvPr>
          <p:cNvCxnSpPr>
            <a:cxnSpLocks/>
          </p:cNvCxnSpPr>
          <p:nvPr/>
        </p:nvCxnSpPr>
        <p:spPr>
          <a:xfrm>
            <a:off x="3664184" y="2261671"/>
            <a:ext cx="0" cy="1234440"/>
          </a:xfrm>
          <a:prstGeom prst="line">
            <a:avLst/>
          </a:prstGeom>
          <a:ln w="19050">
            <a:solidFill>
              <a:schemeClr val="bg2"/>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37A89171-A5AB-8ECF-4DC3-6C53FCD4D985}"/>
              </a:ext>
            </a:extLst>
          </p:cNvPr>
          <p:cNvSpPr txBox="1"/>
          <p:nvPr/>
        </p:nvSpPr>
        <p:spPr>
          <a:xfrm>
            <a:off x="572155" y="2878356"/>
            <a:ext cx="3122912" cy="140316"/>
          </a:xfrm>
          <a:prstGeom prst="rect">
            <a:avLst/>
          </a:prstGeom>
          <a:solidFill>
            <a:srgbClr val="FFFFFF"/>
          </a:solidFill>
        </p:spPr>
        <p:txBody>
          <a:bodyPr vert="horz" wrap="square" lIns="54000" tIns="27000" rIns="54000" bIns="27000" rtlCol="0" anchor="t">
            <a:noAutofit/>
          </a:bodyPr>
          <a:lstStyle/>
          <a:p>
            <a:pPr defTabSz="685800">
              <a:spcBef>
                <a:spcPts val="600"/>
              </a:spcBef>
            </a:pPr>
            <a:r>
              <a:rPr kumimoji="0" lang="en-US" sz="1000" kern="1000" spc="-23" dirty="0">
                <a:solidFill>
                  <a:schemeClr val="bg1"/>
                </a:solidFill>
                <a:latin typeface="Ericsson Hilda"/>
                <a:ea typeface="+mn-ea"/>
              </a:rPr>
              <a:t>Data -</a:t>
            </a:r>
            <a:r>
              <a:rPr kumimoji="0" lang="en-US" sz="1000" kern="1000" spc="-23" dirty="0">
                <a:solidFill>
                  <a:schemeClr val="bg1"/>
                </a:solidFill>
                <a:latin typeface="Ericsson Hilda"/>
                <a:ea typeface="+mn-ea"/>
                <a:sym typeface="Wingdings" panose="05000000000000000000" pitchFamily="2" charset="2"/>
              </a:rPr>
              <a:t>                  1                                1                               0</a:t>
            </a:r>
            <a:endParaRPr kumimoji="0" lang="en-US" sz="1000" kern="1000" spc="-23" dirty="0">
              <a:solidFill>
                <a:schemeClr val="bg1"/>
              </a:solidFill>
              <a:latin typeface="Ericsson Hilda"/>
              <a:ea typeface="+mn-ea"/>
            </a:endParaRPr>
          </a:p>
        </p:txBody>
      </p:sp>
      <p:sp>
        <p:nvSpPr>
          <p:cNvPr id="39" name="TextBox 38">
            <a:extLst>
              <a:ext uri="{FF2B5EF4-FFF2-40B4-BE49-F238E27FC236}">
                <a16:creationId xmlns:a16="http://schemas.microsoft.com/office/drawing/2014/main" id="{B806323B-3EE6-332F-27D7-B0295BC3C0DB}"/>
              </a:ext>
            </a:extLst>
          </p:cNvPr>
          <p:cNvSpPr txBox="1"/>
          <p:nvPr/>
        </p:nvSpPr>
        <p:spPr>
          <a:xfrm>
            <a:off x="456330" y="3086183"/>
            <a:ext cx="3644290" cy="191788"/>
          </a:xfrm>
          <a:prstGeom prst="rect">
            <a:avLst/>
          </a:prstGeom>
          <a:solidFill>
            <a:srgbClr val="FFFFFF"/>
          </a:solidFill>
        </p:spPr>
        <p:txBody>
          <a:bodyPr vert="horz" wrap="square" lIns="54000" tIns="27000" rIns="54000" bIns="27000" rtlCol="0" anchor="t">
            <a:noAutofit/>
          </a:bodyPr>
          <a:lstStyle/>
          <a:p>
            <a:pPr defTabSz="685800">
              <a:spcBef>
                <a:spcPts val="600"/>
              </a:spcBef>
            </a:pPr>
            <a:r>
              <a:rPr kumimoji="0" lang="en-US" sz="1000" kern="1000" spc="-23" dirty="0">
                <a:solidFill>
                  <a:schemeClr val="bg1"/>
                </a:solidFill>
                <a:latin typeface="Ericsson Hilda"/>
                <a:ea typeface="+mn-ea"/>
              </a:rPr>
              <a:t>Encoding </a:t>
            </a:r>
            <a:r>
              <a:rPr kumimoji="0" lang="en-US" sz="1000" kern="1000" spc="-23" dirty="0">
                <a:solidFill>
                  <a:schemeClr val="bg1"/>
                </a:solidFill>
                <a:latin typeface="Ericsson Hilda"/>
                <a:ea typeface="+mn-ea"/>
                <a:sym typeface="Wingdings" panose="05000000000000000000" pitchFamily="2" charset="2"/>
              </a:rPr>
              <a:t>             D0                             D1                            D2     </a:t>
            </a:r>
            <a:endParaRPr kumimoji="0" lang="en-US" sz="1000" kern="1000" spc="-23" dirty="0">
              <a:solidFill>
                <a:schemeClr val="bg1"/>
              </a:solidFill>
              <a:latin typeface="Ericsson Hilda"/>
              <a:ea typeface="+mn-ea"/>
            </a:endParaRPr>
          </a:p>
        </p:txBody>
      </p:sp>
      <p:graphicFrame>
        <p:nvGraphicFramePr>
          <p:cNvPr id="53" name="Table 52">
            <a:extLst>
              <a:ext uri="{FF2B5EF4-FFF2-40B4-BE49-F238E27FC236}">
                <a16:creationId xmlns:a16="http://schemas.microsoft.com/office/drawing/2014/main" id="{F6CBF11B-B4C5-6200-0861-D09C619F5F71}"/>
              </a:ext>
            </a:extLst>
          </p:cNvPr>
          <p:cNvGraphicFramePr>
            <a:graphicFrameLocks noGrp="1"/>
          </p:cNvGraphicFramePr>
          <p:nvPr>
            <p:extLst>
              <p:ext uri="{D42A27DB-BD31-4B8C-83A1-F6EECF244321}">
                <p14:modId xmlns:p14="http://schemas.microsoft.com/office/powerpoint/2010/main" val="958333183"/>
              </p:ext>
            </p:extLst>
          </p:nvPr>
        </p:nvGraphicFramePr>
        <p:xfrm>
          <a:off x="6205616" y="672416"/>
          <a:ext cx="2622421" cy="3657600"/>
        </p:xfrm>
        <a:graphic>
          <a:graphicData uri="http://schemas.openxmlformats.org/drawingml/2006/table">
            <a:tbl>
              <a:tblPr firstRow="1" bandRow="1">
                <a:tableStyleId>{5C22544A-7EE6-4342-B048-85BDC9FD1C3A}</a:tableStyleId>
              </a:tblPr>
              <a:tblGrid>
                <a:gridCol w="436505">
                  <a:extLst>
                    <a:ext uri="{9D8B030D-6E8A-4147-A177-3AD203B41FA5}">
                      <a16:colId xmlns:a16="http://schemas.microsoft.com/office/drawing/2014/main" val="2621958093"/>
                    </a:ext>
                  </a:extLst>
                </a:gridCol>
                <a:gridCol w="2185916">
                  <a:extLst>
                    <a:ext uri="{9D8B030D-6E8A-4147-A177-3AD203B41FA5}">
                      <a16:colId xmlns:a16="http://schemas.microsoft.com/office/drawing/2014/main" val="574463273"/>
                    </a:ext>
                  </a:extLst>
                </a:gridCol>
              </a:tblGrid>
              <a:tr h="121718">
                <a:tc>
                  <a:txBody>
                    <a:bodyPr/>
                    <a:lstStyle/>
                    <a:p>
                      <a:r>
                        <a:rPr lang="en-US" sz="600" dirty="0">
                          <a:solidFill>
                            <a:srgbClr val="FFFFFF"/>
                          </a:solidFill>
                        </a:rPr>
                        <a:t>Bit</a:t>
                      </a:r>
                    </a:p>
                  </a:txBody>
                  <a:tcPr/>
                </a:tc>
                <a:tc>
                  <a:txBody>
                    <a:bodyPr/>
                    <a:lstStyle/>
                    <a:p>
                      <a:r>
                        <a:rPr lang="en-US" sz="600" dirty="0">
                          <a:solidFill>
                            <a:srgbClr val="FFFFFF"/>
                          </a:solidFill>
                        </a:rPr>
                        <a:t>Technology</a:t>
                      </a:r>
                    </a:p>
                  </a:txBody>
                  <a:tcPr/>
                </a:tc>
                <a:extLst>
                  <a:ext uri="{0D108BD9-81ED-4DB2-BD59-A6C34878D82A}">
                    <a16:rowId xmlns:a16="http://schemas.microsoft.com/office/drawing/2014/main" val="1183153663"/>
                  </a:ext>
                </a:extLst>
              </a:tr>
              <a:tr h="121718">
                <a:tc>
                  <a:txBody>
                    <a:bodyPr/>
                    <a:lstStyle/>
                    <a:p>
                      <a:r>
                        <a:rPr lang="en-US" sz="700" dirty="0"/>
                        <a:t>A0</a:t>
                      </a:r>
                    </a:p>
                  </a:txBody>
                  <a:tcPr/>
                </a:tc>
                <a:tc>
                  <a:txBody>
                    <a:bodyPr/>
                    <a:lstStyle/>
                    <a:p>
                      <a:r>
                        <a:rPr lang="en-US" sz="700" dirty="0"/>
                        <a:t>1000BASE-KX</a:t>
                      </a:r>
                    </a:p>
                  </a:txBody>
                  <a:tcPr/>
                </a:tc>
                <a:extLst>
                  <a:ext uri="{0D108BD9-81ED-4DB2-BD59-A6C34878D82A}">
                    <a16:rowId xmlns:a16="http://schemas.microsoft.com/office/drawing/2014/main" val="1408972"/>
                  </a:ext>
                </a:extLst>
              </a:tr>
              <a:tr h="121718">
                <a:tc>
                  <a:txBody>
                    <a:bodyPr/>
                    <a:lstStyle/>
                    <a:p>
                      <a:r>
                        <a:rPr lang="en-US" sz="700" dirty="0"/>
                        <a:t>A1</a:t>
                      </a:r>
                    </a:p>
                  </a:txBody>
                  <a:tcPr/>
                </a:tc>
                <a:tc>
                  <a:txBody>
                    <a:bodyPr/>
                    <a:lstStyle/>
                    <a:p>
                      <a:r>
                        <a:rPr lang="en-US" sz="700" dirty="0"/>
                        <a:t>10GBASE-KX4</a:t>
                      </a:r>
                    </a:p>
                  </a:txBody>
                  <a:tcPr/>
                </a:tc>
                <a:extLst>
                  <a:ext uri="{0D108BD9-81ED-4DB2-BD59-A6C34878D82A}">
                    <a16:rowId xmlns:a16="http://schemas.microsoft.com/office/drawing/2014/main" val="36056066"/>
                  </a:ext>
                </a:extLst>
              </a:tr>
              <a:tr h="121718">
                <a:tc>
                  <a:txBody>
                    <a:bodyPr/>
                    <a:lstStyle/>
                    <a:p>
                      <a:r>
                        <a:rPr lang="en-US" sz="700" dirty="0"/>
                        <a:t>A2</a:t>
                      </a:r>
                    </a:p>
                  </a:txBody>
                  <a:tcPr/>
                </a:tc>
                <a:tc>
                  <a:txBody>
                    <a:bodyPr/>
                    <a:lstStyle/>
                    <a:p>
                      <a:r>
                        <a:rPr lang="en-US" sz="700" dirty="0"/>
                        <a:t>10GBASE-KR</a:t>
                      </a:r>
                    </a:p>
                  </a:txBody>
                  <a:tcPr/>
                </a:tc>
                <a:extLst>
                  <a:ext uri="{0D108BD9-81ED-4DB2-BD59-A6C34878D82A}">
                    <a16:rowId xmlns:a16="http://schemas.microsoft.com/office/drawing/2014/main" val="2075063577"/>
                  </a:ext>
                </a:extLst>
              </a:tr>
              <a:tr h="121718">
                <a:tc>
                  <a:txBody>
                    <a:bodyPr/>
                    <a:lstStyle/>
                    <a:p>
                      <a:r>
                        <a:rPr lang="en-US" sz="700" dirty="0"/>
                        <a:t>A3</a:t>
                      </a:r>
                    </a:p>
                  </a:txBody>
                  <a:tcPr/>
                </a:tc>
                <a:tc>
                  <a:txBody>
                    <a:bodyPr/>
                    <a:lstStyle/>
                    <a:p>
                      <a:r>
                        <a:rPr lang="en-US" sz="700" dirty="0"/>
                        <a:t>40GBASE-KR4</a:t>
                      </a:r>
                    </a:p>
                  </a:txBody>
                  <a:tcPr/>
                </a:tc>
                <a:extLst>
                  <a:ext uri="{0D108BD9-81ED-4DB2-BD59-A6C34878D82A}">
                    <a16:rowId xmlns:a16="http://schemas.microsoft.com/office/drawing/2014/main" val="1326743897"/>
                  </a:ext>
                </a:extLst>
              </a:tr>
              <a:tr h="121718">
                <a:tc>
                  <a:txBody>
                    <a:bodyPr/>
                    <a:lstStyle/>
                    <a:p>
                      <a:r>
                        <a:rPr lang="en-US" sz="700" dirty="0"/>
                        <a:t>A4</a:t>
                      </a:r>
                    </a:p>
                  </a:txBody>
                  <a:tcPr/>
                </a:tc>
                <a:tc>
                  <a:txBody>
                    <a:bodyPr/>
                    <a:lstStyle/>
                    <a:p>
                      <a:r>
                        <a:rPr lang="en-US" sz="700" dirty="0"/>
                        <a:t>40GBASE-CR4</a:t>
                      </a:r>
                    </a:p>
                  </a:txBody>
                  <a:tcPr/>
                </a:tc>
                <a:extLst>
                  <a:ext uri="{0D108BD9-81ED-4DB2-BD59-A6C34878D82A}">
                    <a16:rowId xmlns:a16="http://schemas.microsoft.com/office/drawing/2014/main" val="875137129"/>
                  </a:ext>
                </a:extLst>
              </a:tr>
              <a:tr h="121718">
                <a:tc>
                  <a:txBody>
                    <a:bodyPr/>
                    <a:lstStyle/>
                    <a:p>
                      <a:r>
                        <a:rPr lang="en-US" sz="700" dirty="0"/>
                        <a:t>A5</a:t>
                      </a:r>
                    </a:p>
                  </a:txBody>
                  <a:tcPr/>
                </a:tc>
                <a:tc>
                  <a:txBody>
                    <a:bodyPr/>
                    <a:lstStyle/>
                    <a:p>
                      <a:r>
                        <a:rPr lang="en-US" sz="700" dirty="0"/>
                        <a:t>100GBASE-CR10</a:t>
                      </a:r>
                    </a:p>
                  </a:txBody>
                  <a:tcPr/>
                </a:tc>
                <a:extLst>
                  <a:ext uri="{0D108BD9-81ED-4DB2-BD59-A6C34878D82A}">
                    <a16:rowId xmlns:a16="http://schemas.microsoft.com/office/drawing/2014/main" val="240421500"/>
                  </a:ext>
                </a:extLst>
              </a:tr>
              <a:tr h="121718">
                <a:tc>
                  <a:txBody>
                    <a:bodyPr/>
                    <a:lstStyle/>
                    <a:p>
                      <a:r>
                        <a:rPr lang="en-US" sz="700" dirty="0"/>
                        <a:t>A6</a:t>
                      </a:r>
                    </a:p>
                  </a:txBody>
                  <a:tcPr/>
                </a:tc>
                <a:tc>
                  <a:txBody>
                    <a:bodyPr/>
                    <a:lstStyle/>
                    <a:p>
                      <a:r>
                        <a:rPr lang="en-US" sz="700" dirty="0"/>
                        <a:t>100GBASE-KP4</a:t>
                      </a:r>
                    </a:p>
                  </a:txBody>
                  <a:tcPr/>
                </a:tc>
                <a:extLst>
                  <a:ext uri="{0D108BD9-81ED-4DB2-BD59-A6C34878D82A}">
                    <a16:rowId xmlns:a16="http://schemas.microsoft.com/office/drawing/2014/main" val="3837211425"/>
                  </a:ext>
                </a:extLst>
              </a:tr>
              <a:tr h="121718">
                <a:tc>
                  <a:txBody>
                    <a:bodyPr/>
                    <a:lstStyle/>
                    <a:p>
                      <a:r>
                        <a:rPr lang="en-US" sz="700" dirty="0"/>
                        <a:t>A7</a:t>
                      </a:r>
                    </a:p>
                  </a:txBody>
                  <a:tcPr/>
                </a:tc>
                <a:tc>
                  <a:txBody>
                    <a:bodyPr/>
                    <a:lstStyle/>
                    <a:p>
                      <a:r>
                        <a:rPr lang="en-US" sz="700" dirty="0"/>
                        <a:t>100GBASE-KR4</a:t>
                      </a:r>
                    </a:p>
                  </a:txBody>
                  <a:tcPr/>
                </a:tc>
                <a:extLst>
                  <a:ext uri="{0D108BD9-81ED-4DB2-BD59-A6C34878D82A}">
                    <a16:rowId xmlns:a16="http://schemas.microsoft.com/office/drawing/2014/main" val="3439914013"/>
                  </a:ext>
                </a:extLst>
              </a:tr>
              <a:tr h="121718">
                <a:tc>
                  <a:txBody>
                    <a:bodyPr/>
                    <a:lstStyle/>
                    <a:p>
                      <a:r>
                        <a:rPr lang="en-US" sz="700" dirty="0"/>
                        <a:t>A8</a:t>
                      </a:r>
                    </a:p>
                  </a:txBody>
                  <a:tcPr/>
                </a:tc>
                <a:tc>
                  <a:txBody>
                    <a:bodyPr/>
                    <a:lstStyle/>
                    <a:p>
                      <a:r>
                        <a:rPr lang="en-US" sz="700" dirty="0"/>
                        <a:t>100GBASE-CR4</a:t>
                      </a:r>
                    </a:p>
                  </a:txBody>
                  <a:tcPr/>
                </a:tc>
                <a:extLst>
                  <a:ext uri="{0D108BD9-81ED-4DB2-BD59-A6C34878D82A}">
                    <a16:rowId xmlns:a16="http://schemas.microsoft.com/office/drawing/2014/main" val="1451492806"/>
                  </a:ext>
                </a:extLst>
              </a:tr>
              <a:tr h="121718">
                <a:tc>
                  <a:txBody>
                    <a:bodyPr/>
                    <a:lstStyle/>
                    <a:p>
                      <a:r>
                        <a:rPr lang="en-US" sz="700" dirty="0"/>
                        <a:t>A9</a:t>
                      </a:r>
                    </a:p>
                  </a:txBody>
                  <a:tcPr/>
                </a:tc>
                <a:tc>
                  <a:txBody>
                    <a:bodyPr/>
                    <a:lstStyle/>
                    <a:p>
                      <a:r>
                        <a:rPr lang="en-US" sz="700" dirty="0"/>
                        <a:t>25GBASE-KR-S / 25GBASE-CR-S</a:t>
                      </a:r>
                    </a:p>
                  </a:txBody>
                  <a:tcPr/>
                </a:tc>
                <a:extLst>
                  <a:ext uri="{0D108BD9-81ED-4DB2-BD59-A6C34878D82A}">
                    <a16:rowId xmlns:a16="http://schemas.microsoft.com/office/drawing/2014/main" val="4234548253"/>
                  </a:ext>
                </a:extLst>
              </a:tr>
              <a:tr h="121718">
                <a:tc>
                  <a:txBody>
                    <a:bodyPr/>
                    <a:lstStyle/>
                    <a:p>
                      <a:r>
                        <a:rPr lang="en-US" sz="700" dirty="0"/>
                        <a:t>A10</a:t>
                      </a:r>
                    </a:p>
                  </a:txBody>
                  <a:tcPr/>
                </a:tc>
                <a:tc>
                  <a:txBody>
                    <a:bodyPr/>
                    <a:lstStyle/>
                    <a:p>
                      <a:r>
                        <a:rPr lang="en-US" sz="700" dirty="0"/>
                        <a:t>25GBASE-KR – 25GBASE-KR</a:t>
                      </a:r>
                    </a:p>
                  </a:txBody>
                  <a:tcPr/>
                </a:tc>
                <a:extLst>
                  <a:ext uri="{0D108BD9-81ED-4DB2-BD59-A6C34878D82A}">
                    <a16:rowId xmlns:a16="http://schemas.microsoft.com/office/drawing/2014/main" val="2468824976"/>
                  </a:ext>
                </a:extLst>
              </a:tr>
              <a:tr h="121718">
                <a:tc>
                  <a:txBody>
                    <a:bodyPr/>
                    <a:lstStyle/>
                    <a:p>
                      <a:r>
                        <a:rPr lang="en-US" sz="700" dirty="0"/>
                        <a:t>A11</a:t>
                      </a:r>
                    </a:p>
                  </a:txBody>
                  <a:tcPr/>
                </a:tc>
                <a:tc>
                  <a:txBody>
                    <a:bodyPr/>
                    <a:lstStyle/>
                    <a:p>
                      <a:r>
                        <a:rPr lang="en-US" sz="700" dirty="0"/>
                        <a:t>2.5GBASE-KX</a:t>
                      </a:r>
                    </a:p>
                  </a:txBody>
                  <a:tcPr/>
                </a:tc>
                <a:extLst>
                  <a:ext uri="{0D108BD9-81ED-4DB2-BD59-A6C34878D82A}">
                    <a16:rowId xmlns:a16="http://schemas.microsoft.com/office/drawing/2014/main" val="3984547578"/>
                  </a:ext>
                </a:extLst>
              </a:tr>
              <a:tr h="121718">
                <a:tc>
                  <a:txBody>
                    <a:bodyPr/>
                    <a:lstStyle/>
                    <a:p>
                      <a:r>
                        <a:rPr lang="en-US" sz="700" dirty="0"/>
                        <a:t>A12</a:t>
                      </a:r>
                    </a:p>
                  </a:txBody>
                  <a:tcPr/>
                </a:tc>
                <a:tc>
                  <a:txBody>
                    <a:bodyPr/>
                    <a:lstStyle/>
                    <a:p>
                      <a:r>
                        <a:rPr lang="en-US" sz="700" dirty="0"/>
                        <a:t>5GBASE-KR</a:t>
                      </a:r>
                    </a:p>
                  </a:txBody>
                  <a:tcPr/>
                </a:tc>
                <a:extLst>
                  <a:ext uri="{0D108BD9-81ED-4DB2-BD59-A6C34878D82A}">
                    <a16:rowId xmlns:a16="http://schemas.microsoft.com/office/drawing/2014/main" val="2963792033"/>
                  </a:ext>
                </a:extLst>
              </a:tr>
              <a:tr h="121718">
                <a:tc>
                  <a:txBody>
                    <a:bodyPr/>
                    <a:lstStyle/>
                    <a:p>
                      <a:r>
                        <a:rPr lang="en-US" sz="700" dirty="0"/>
                        <a:t>A13</a:t>
                      </a:r>
                    </a:p>
                  </a:txBody>
                  <a:tcPr/>
                </a:tc>
                <a:tc>
                  <a:txBody>
                    <a:bodyPr/>
                    <a:lstStyle/>
                    <a:p>
                      <a:r>
                        <a:rPr lang="en-US" sz="700" dirty="0"/>
                        <a:t>50GBASE-KR / 50GBASE-CR</a:t>
                      </a:r>
                    </a:p>
                  </a:txBody>
                  <a:tcPr/>
                </a:tc>
                <a:extLst>
                  <a:ext uri="{0D108BD9-81ED-4DB2-BD59-A6C34878D82A}">
                    <a16:rowId xmlns:a16="http://schemas.microsoft.com/office/drawing/2014/main" val="3331498017"/>
                  </a:ext>
                </a:extLst>
              </a:tr>
              <a:tr h="121718">
                <a:tc>
                  <a:txBody>
                    <a:bodyPr/>
                    <a:lstStyle/>
                    <a:p>
                      <a:r>
                        <a:rPr lang="en-US" sz="700" dirty="0"/>
                        <a:t>A14</a:t>
                      </a:r>
                    </a:p>
                  </a:txBody>
                  <a:tcPr/>
                </a:tc>
                <a:tc>
                  <a:txBody>
                    <a:bodyPr/>
                    <a:lstStyle/>
                    <a:p>
                      <a:r>
                        <a:rPr lang="en-US" sz="700" dirty="0"/>
                        <a:t>100GBASE-KR2 /100GBASE-CR2</a:t>
                      </a:r>
                    </a:p>
                  </a:txBody>
                  <a:tcPr/>
                </a:tc>
                <a:extLst>
                  <a:ext uri="{0D108BD9-81ED-4DB2-BD59-A6C34878D82A}">
                    <a16:rowId xmlns:a16="http://schemas.microsoft.com/office/drawing/2014/main" val="249025703"/>
                  </a:ext>
                </a:extLst>
              </a:tr>
              <a:tr h="121718">
                <a:tc>
                  <a:txBody>
                    <a:bodyPr/>
                    <a:lstStyle/>
                    <a:p>
                      <a:r>
                        <a:rPr lang="en-US" sz="700" dirty="0"/>
                        <a:t>A15</a:t>
                      </a:r>
                    </a:p>
                  </a:txBody>
                  <a:tcPr/>
                </a:tc>
                <a:tc>
                  <a:txBody>
                    <a:bodyPr/>
                    <a:lstStyle/>
                    <a:p>
                      <a:r>
                        <a:rPr lang="en-US" sz="700" dirty="0"/>
                        <a:t>200GBASE-KR4 / 200GBASE-CR4</a:t>
                      </a:r>
                    </a:p>
                  </a:txBody>
                  <a:tcPr/>
                </a:tc>
                <a:extLst>
                  <a:ext uri="{0D108BD9-81ED-4DB2-BD59-A6C34878D82A}">
                    <a16:rowId xmlns:a16="http://schemas.microsoft.com/office/drawing/2014/main" val="643227696"/>
                  </a:ext>
                </a:extLst>
              </a:tr>
              <a:tr h="182577">
                <a:tc>
                  <a:txBody>
                    <a:bodyPr/>
                    <a:lstStyle/>
                    <a:p>
                      <a:r>
                        <a:rPr lang="en-US" sz="700" dirty="0"/>
                        <a:t>A16-A22</a:t>
                      </a:r>
                    </a:p>
                  </a:txBody>
                  <a:tcPr/>
                </a:tc>
                <a:tc>
                  <a:txBody>
                    <a:bodyPr/>
                    <a:lstStyle/>
                    <a:p>
                      <a:r>
                        <a:rPr lang="en-US" sz="700" dirty="0"/>
                        <a:t>RESERVED</a:t>
                      </a:r>
                    </a:p>
                  </a:txBody>
                  <a:tcPr/>
                </a:tc>
                <a:extLst>
                  <a:ext uri="{0D108BD9-81ED-4DB2-BD59-A6C34878D82A}">
                    <a16:rowId xmlns:a16="http://schemas.microsoft.com/office/drawing/2014/main" val="1510090692"/>
                  </a:ext>
                </a:extLst>
              </a:tr>
            </a:tbl>
          </a:graphicData>
        </a:graphic>
      </p:graphicFrame>
      <p:sp>
        <p:nvSpPr>
          <p:cNvPr id="54" name="TextBox 53">
            <a:extLst>
              <a:ext uri="{FF2B5EF4-FFF2-40B4-BE49-F238E27FC236}">
                <a16:creationId xmlns:a16="http://schemas.microsoft.com/office/drawing/2014/main" id="{F3EE3806-7F0D-F75F-8138-C228BE3B9204}"/>
              </a:ext>
            </a:extLst>
          </p:cNvPr>
          <p:cNvSpPr txBox="1"/>
          <p:nvPr/>
        </p:nvSpPr>
        <p:spPr>
          <a:xfrm>
            <a:off x="4857568" y="1893199"/>
            <a:ext cx="1125443" cy="888275"/>
          </a:xfrm>
          <a:prstGeom prst="rect">
            <a:avLst/>
          </a:prstGeom>
        </p:spPr>
        <p:txBody>
          <a:bodyPr vert="horz" wrap="square" lIns="54000" tIns="27000" rIns="54000" bIns="27000" rtlCol="0" anchor="t">
            <a:noAutofit/>
          </a:bodyPr>
          <a:lstStyle/>
          <a:p>
            <a:pPr defTabSz="685800">
              <a:spcBef>
                <a:spcPts val="600"/>
              </a:spcBef>
            </a:pPr>
            <a:r>
              <a:rPr kumimoji="0" lang="en-US" sz="1500" kern="1000" spc="-23" dirty="0">
                <a:latin typeface="Ericsson Hilda"/>
                <a:ea typeface="+mn-ea"/>
              </a:rPr>
              <a:t>“Technology ability field”</a:t>
            </a:r>
          </a:p>
        </p:txBody>
      </p:sp>
    </p:spTree>
    <p:extLst>
      <p:ext uri="{BB962C8B-B14F-4D97-AF65-F5344CB8AC3E}">
        <p14:creationId xmlns:p14="http://schemas.microsoft.com/office/powerpoint/2010/main" val="350206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8598-3797-CB3F-6E7C-C3111613173B}"/>
              </a:ext>
            </a:extLst>
          </p:cNvPr>
          <p:cNvSpPr>
            <a:spLocks noGrp="1"/>
          </p:cNvSpPr>
          <p:nvPr>
            <p:ph type="title"/>
          </p:nvPr>
        </p:nvSpPr>
        <p:spPr>
          <a:xfrm>
            <a:off x="359569" y="384986"/>
            <a:ext cx="7891463" cy="1081088"/>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p>
            <a:r>
              <a:rPr lang="en-US" sz="2400" dirty="0">
                <a:solidFill>
                  <a:srgbClr val="003182"/>
                </a:solidFill>
                <a:latin typeface="Meiryo" panose="020B0604030504040204" pitchFamily="34" charset="-128"/>
                <a:ea typeface="Meiryo" panose="020B0604030504040204" pitchFamily="34" charset="-128"/>
              </a:rPr>
              <a:t>AN in legacy RAN designs</a:t>
            </a:r>
          </a:p>
        </p:txBody>
      </p:sp>
      <p:sp>
        <p:nvSpPr>
          <p:cNvPr id="8" name="TextBox 7">
            <a:extLst>
              <a:ext uri="{FF2B5EF4-FFF2-40B4-BE49-F238E27FC236}">
                <a16:creationId xmlns:a16="http://schemas.microsoft.com/office/drawing/2014/main" id="{61DFEC8E-7EBC-579E-B934-D5B1F4ADC539}"/>
              </a:ext>
            </a:extLst>
          </p:cNvPr>
          <p:cNvSpPr txBox="1"/>
          <p:nvPr/>
        </p:nvSpPr>
        <p:spPr>
          <a:xfrm>
            <a:off x="359569" y="2121274"/>
            <a:ext cx="4407413" cy="3475282"/>
          </a:xfrm>
          <a:prstGeom prst="rect">
            <a:avLst/>
          </a:prstGeom>
        </p:spPr>
        <p:txBody>
          <a:bodyPr vert="horz" wrap="square" lIns="54000" tIns="27000" rIns="54000" bIns="27000" rtlCol="0" anchor="t">
            <a:noAutofit/>
          </a:bodyPr>
          <a:lstStyle/>
          <a:p>
            <a:pPr marL="135000" indent="-135000" defTabSz="685800">
              <a:spcBef>
                <a:spcPts val="600"/>
              </a:spcBef>
              <a:buFont typeface="Ericsson Hilda" panose="00000500000000000000" pitchFamily="2" charset="0"/>
              <a:buChar char="●"/>
            </a:pPr>
            <a:endParaRPr kumimoji="0" lang="en-US" sz="1500" kern="1000" spc="-23" dirty="0">
              <a:latin typeface="Ericsson Hilda"/>
              <a:ea typeface="+mn-ea"/>
            </a:endParaRPr>
          </a:p>
        </p:txBody>
      </p:sp>
      <p:sp>
        <p:nvSpPr>
          <p:cNvPr id="9" name="TextBox 8">
            <a:extLst>
              <a:ext uri="{FF2B5EF4-FFF2-40B4-BE49-F238E27FC236}">
                <a16:creationId xmlns:a16="http://schemas.microsoft.com/office/drawing/2014/main" id="{E0FFA521-9976-DF0A-3105-A556CE584744}"/>
              </a:ext>
            </a:extLst>
          </p:cNvPr>
          <p:cNvSpPr txBox="1"/>
          <p:nvPr/>
        </p:nvSpPr>
        <p:spPr>
          <a:xfrm>
            <a:off x="265177" y="2218682"/>
            <a:ext cx="8683847" cy="3475282"/>
          </a:xfrm>
          <a:prstGeom prst="rect">
            <a:avLst/>
          </a:prstGeom>
        </p:spPr>
        <p:txBody>
          <a:bodyPr vert="horz" wrap="square" lIns="54000" tIns="27000" rIns="54000" bIns="27000" rtlCol="0" anchor="t">
            <a:noAutofit/>
          </a:bodyPr>
          <a:lstStyle/>
          <a:p>
            <a:pPr marL="135000" indent="-135000" defTabSz="685800">
              <a:spcBef>
                <a:spcPts val="600"/>
              </a:spcBef>
              <a:buFont typeface="Ericsson Hilda" panose="00000500000000000000" pitchFamily="2" charset="0"/>
              <a:buChar char="●"/>
            </a:pPr>
            <a:r>
              <a:rPr kumimoji="0" lang="en-US" sz="1500" kern="1000" spc="-23" dirty="0">
                <a:latin typeface="Meiryo" panose="020B0604030504040204" pitchFamily="34" charset="-128"/>
                <a:ea typeface="Meiryo" panose="020B0604030504040204" pitchFamily="34" charset="-128"/>
              </a:rPr>
              <a:t>Support of auto-negotiation in legacy RAN designs/systems is not known</a:t>
            </a:r>
          </a:p>
          <a:p>
            <a:pPr marL="135000" indent="-135000" defTabSz="685800">
              <a:spcBef>
                <a:spcPts val="600"/>
              </a:spcBef>
              <a:buFont typeface="Ericsson Hilda" panose="00000500000000000000" pitchFamily="2" charset="0"/>
              <a:buChar char="●"/>
            </a:pPr>
            <a:endParaRPr lang="en-US" sz="1500" kern="1000" spc="-23" dirty="0">
              <a:latin typeface="Meiryo" panose="020B0604030504040204" pitchFamily="34" charset="-128"/>
              <a:ea typeface="Meiryo" panose="020B0604030504040204" pitchFamily="34" charset="-128"/>
            </a:endParaRPr>
          </a:p>
          <a:p>
            <a:pPr marL="135000" indent="-135000" defTabSz="685800">
              <a:spcBef>
                <a:spcPts val="600"/>
              </a:spcBef>
              <a:buFont typeface="Ericsson Hilda" panose="00000500000000000000" pitchFamily="2" charset="0"/>
              <a:buChar char="●"/>
            </a:pPr>
            <a:r>
              <a:rPr kumimoji="0" lang="en-US" sz="1500" kern="1000" spc="-23" dirty="0">
                <a:latin typeface="Meiryo" panose="020B0604030504040204" pitchFamily="34" charset="-128"/>
                <a:ea typeface="Meiryo" panose="020B0604030504040204" pitchFamily="34" charset="-128"/>
              </a:rPr>
              <a:t>Assumption is that RAN equipment is predominantly designed with pluggables</a:t>
            </a:r>
          </a:p>
          <a:p>
            <a:pPr marL="135000" indent="-135000" defTabSz="685800">
              <a:spcBef>
                <a:spcPts val="600"/>
              </a:spcBef>
              <a:buFont typeface="Ericsson Hilda" panose="00000500000000000000" pitchFamily="2" charset="0"/>
              <a:buChar char="●"/>
            </a:pPr>
            <a:endParaRPr kumimoji="0" lang="en-US" sz="1500" kern="1000" spc="-23" dirty="0">
              <a:latin typeface="Meiryo" panose="020B0604030504040204" pitchFamily="34" charset="-128"/>
              <a:ea typeface="Meiryo" panose="020B0604030504040204" pitchFamily="34" charset="-128"/>
            </a:endParaRPr>
          </a:p>
          <a:p>
            <a:pPr marL="135000" indent="-135000" defTabSz="685800">
              <a:spcBef>
                <a:spcPts val="600"/>
              </a:spcBef>
              <a:buFont typeface="Ericsson Hilda" panose="00000500000000000000" pitchFamily="2" charset="0"/>
              <a:buChar char="●"/>
            </a:pPr>
            <a:r>
              <a:rPr lang="en-US" sz="1500" kern="1000" spc="-23" dirty="0">
                <a:latin typeface="Meiryo" panose="020B0604030504040204" pitchFamily="34" charset="-128"/>
                <a:ea typeface="Meiryo" panose="020B0604030504040204" pitchFamily="34" charset="-128"/>
              </a:rPr>
              <a:t>“Universal” ports that need to support multiple types of PMD, both CR and Optical…</a:t>
            </a:r>
          </a:p>
          <a:p>
            <a:pPr defTabSz="685800">
              <a:spcBef>
                <a:spcPts val="600"/>
              </a:spcBef>
            </a:pPr>
            <a:endParaRPr lang="en-US" sz="1500" kern="1000" spc="-23" dirty="0">
              <a:latin typeface="Meiryo" panose="020B0604030504040204" pitchFamily="34" charset="-128"/>
              <a:ea typeface="Meiryo" panose="020B0604030504040204" pitchFamily="34" charset="-128"/>
            </a:endParaRPr>
          </a:p>
          <a:p>
            <a:pPr marL="135000" indent="-135000" defTabSz="685800">
              <a:spcBef>
                <a:spcPts val="600"/>
              </a:spcBef>
              <a:buFont typeface="Ericsson Hilda" panose="00000500000000000000" pitchFamily="2" charset="0"/>
              <a:buChar char="●"/>
            </a:pPr>
            <a:r>
              <a:rPr lang="en-US" sz="1500" kern="1000" spc="-23" dirty="0">
                <a:latin typeface="Meiryo" panose="020B0604030504040204" pitchFamily="34" charset="-128"/>
                <a:ea typeface="Meiryo" panose="020B0604030504040204" pitchFamily="34" charset="-128"/>
              </a:rPr>
              <a:t>Auto-negotiation capability, as per 802.3 Clause 73, is mandatory for copper PMDs – for example for 50GBASE-CR (Clause 136)</a:t>
            </a:r>
          </a:p>
          <a:p>
            <a:pPr marL="135000" indent="-135000" defTabSz="685800">
              <a:spcBef>
                <a:spcPts val="600"/>
              </a:spcBef>
              <a:buFont typeface="Ericsson Hilda" panose="00000500000000000000" pitchFamily="2" charset="0"/>
              <a:buChar char="●"/>
            </a:pPr>
            <a:endParaRPr lang="en-US" sz="1500" kern="1000" spc="-23" dirty="0">
              <a:latin typeface="Ericsson Hilda"/>
              <a:ea typeface="+mn-ea"/>
            </a:endParaRPr>
          </a:p>
          <a:p>
            <a:pPr defTabSz="685800">
              <a:spcBef>
                <a:spcPts val="600"/>
              </a:spcBef>
            </a:pPr>
            <a:endParaRPr kumimoji="0" lang="en-US" sz="1500" kern="1000" spc="-23" dirty="0">
              <a:latin typeface="Ericsson Hilda"/>
              <a:ea typeface="+mn-ea"/>
            </a:endParaRPr>
          </a:p>
          <a:p>
            <a:pPr marL="135000" indent="-135000" defTabSz="685800">
              <a:spcBef>
                <a:spcPts val="600"/>
              </a:spcBef>
              <a:buFont typeface="Ericsson Hilda" panose="00000500000000000000" pitchFamily="2" charset="0"/>
              <a:buChar char="●"/>
            </a:pPr>
            <a:endParaRPr kumimoji="0" lang="en-US" sz="1500" kern="1000" spc="-23" dirty="0">
              <a:latin typeface="Ericsson Hilda"/>
              <a:ea typeface="+mn-ea"/>
            </a:endParaRPr>
          </a:p>
        </p:txBody>
      </p:sp>
      <p:sp>
        <p:nvSpPr>
          <p:cNvPr id="10" name="TextBox 9">
            <a:extLst>
              <a:ext uri="{FF2B5EF4-FFF2-40B4-BE49-F238E27FC236}">
                <a16:creationId xmlns:a16="http://schemas.microsoft.com/office/drawing/2014/main" id="{4802C5FC-7641-FD42-2AB3-BF5F1B9062EC}"/>
              </a:ext>
            </a:extLst>
          </p:cNvPr>
          <p:cNvSpPr txBox="1"/>
          <p:nvPr/>
        </p:nvSpPr>
        <p:spPr>
          <a:xfrm>
            <a:off x="194976" y="4985707"/>
            <a:ext cx="3481953" cy="305921"/>
          </a:xfrm>
          <a:prstGeom prst="rect">
            <a:avLst/>
          </a:prstGeom>
        </p:spPr>
        <p:txBody>
          <a:bodyPr vert="horz" wrap="square" lIns="54000" tIns="27000" rIns="54000" bIns="27000" rtlCol="0" anchor="t">
            <a:noAutofit/>
          </a:bodyPr>
          <a:lstStyle/>
          <a:p>
            <a:pPr defTabSz="685800">
              <a:spcBef>
                <a:spcPts val="600"/>
              </a:spcBef>
            </a:pPr>
            <a:endParaRPr kumimoji="0" lang="en-US" sz="1500" kern="1000" spc="-23" dirty="0">
              <a:latin typeface="Ericsson Hilda"/>
              <a:ea typeface="+mn-ea"/>
            </a:endParaRPr>
          </a:p>
        </p:txBody>
      </p:sp>
    </p:spTree>
    <p:extLst>
      <p:ext uri="{BB962C8B-B14F-4D97-AF65-F5344CB8AC3E}">
        <p14:creationId xmlns:p14="http://schemas.microsoft.com/office/powerpoint/2010/main" val="1026010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DD50-D8E0-E17D-C91F-60ACAD30229D}"/>
              </a:ext>
            </a:extLst>
          </p:cNvPr>
          <p:cNvSpPr>
            <a:spLocks noGrp="1"/>
          </p:cNvSpPr>
          <p:nvPr>
            <p:ph type="title"/>
          </p:nvPr>
        </p:nvSpPr>
        <p:spPr/>
        <p:txBody>
          <a:bodyPr/>
          <a:lstStyle/>
          <a:p>
            <a:r>
              <a:rPr lang="en-US" sz="2400" dirty="0">
                <a:solidFill>
                  <a:srgbClr val="003182"/>
                </a:solidFill>
                <a:latin typeface="Meiryo" panose="020B0604030504040204" pitchFamily="34" charset="-128"/>
                <a:ea typeface="Meiryo" panose="020B0604030504040204" pitchFamily="34" charset="-128"/>
              </a:rPr>
              <a:t>Future of OAN </a:t>
            </a:r>
          </a:p>
        </p:txBody>
      </p:sp>
      <p:sp>
        <p:nvSpPr>
          <p:cNvPr id="3" name="Content Placeholder 2">
            <a:extLst>
              <a:ext uri="{FF2B5EF4-FFF2-40B4-BE49-F238E27FC236}">
                <a16:creationId xmlns:a16="http://schemas.microsoft.com/office/drawing/2014/main" id="{3058006B-32AC-C0E7-B618-6599AFC76D80}"/>
              </a:ext>
            </a:extLst>
          </p:cNvPr>
          <p:cNvSpPr>
            <a:spLocks noGrp="1"/>
          </p:cNvSpPr>
          <p:nvPr>
            <p:ph sz="quarter" idx="10"/>
          </p:nvPr>
        </p:nvSpPr>
        <p:spPr>
          <a:xfrm>
            <a:off x="201072" y="1177810"/>
            <a:ext cx="8424863" cy="5203940"/>
          </a:xfrm>
        </p:spPr>
        <p:txBody>
          <a:bodyPr/>
          <a:lstStyle/>
          <a:p>
            <a:pPr lvl="1"/>
            <a:r>
              <a:rPr lang="en-US" sz="1400" dirty="0"/>
              <a:t>Optical is different from copper (CR / KR): not all optical variants may interoperate and there may even be potentially “destructive” combinations: </a:t>
            </a:r>
            <a:r>
              <a:rPr lang="en-US" sz="1400" b="1" dirty="0"/>
              <a:t>optical OAN cannot be “universal” like it is for copper</a:t>
            </a:r>
          </a:p>
          <a:p>
            <a:pPr lvl="1"/>
            <a:endParaRPr lang="en-US" sz="1400" dirty="0"/>
          </a:p>
          <a:p>
            <a:pPr lvl="1"/>
            <a:r>
              <a:rPr lang="en-US" sz="1400" b="1" dirty="0"/>
              <a:t>IEEE P802.3dj “200Gbps per lane” Task Force </a:t>
            </a:r>
            <a:r>
              <a:rPr lang="en-US" sz="1400" dirty="0"/>
              <a:t>has done a lot of work on auto-negotiation and Inter Sublayer Link Training; OAN has not been considered for now</a:t>
            </a:r>
          </a:p>
          <a:p>
            <a:pPr lvl="2"/>
            <a:endParaRPr lang="en-US" dirty="0"/>
          </a:p>
          <a:p>
            <a:pPr lvl="2"/>
            <a:r>
              <a:rPr lang="en-US" sz="1200" dirty="0"/>
              <a:t>Inter-Sublayer Link Training (ILT) , “Ready to Send” concept 	</a:t>
            </a:r>
          </a:p>
          <a:p>
            <a:pPr lvl="2"/>
            <a:r>
              <a:rPr lang="en-US" sz="1200" dirty="0"/>
              <a:t>Optical Link training (optical segments in ILT) 		</a:t>
            </a:r>
          </a:p>
          <a:p>
            <a:pPr lvl="2"/>
            <a:r>
              <a:rPr lang="en-US" sz="1200" dirty="0"/>
              <a:t>Electrical auto-negotiation</a:t>
            </a:r>
          </a:p>
          <a:p>
            <a:pPr lvl="2"/>
            <a:r>
              <a:rPr lang="en-US" sz="1200" dirty="0"/>
              <a:t>Optical auto-negotiation</a:t>
            </a:r>
          </a:p>
          <a:p>
            <a:endParaRPr lang="en-US" sz="1600" dirty="0"/>
          </a:p>
          <a:p>
            <a:r>
              <a:rPr lang="en-US" sz="1600" b="1" dirty="0">
                <a:solidFill>
                  <a:schemeClr val="bg1"/>
                </a:solidFill>
              </a:rPr>
              <a:t>More work on OAN is needed</a:t>
            </a:r>
            <a:endParaRPr lang="en-US" sz="1600" dirty="0">
              <a:solidFill>
                <a:schemeClr val="bg1"/>
              </a:solidFill>
            </a:endParaRPr>
          </a:p>
          <a:p>
            <a:r>
              <a:rPr lang="en-US" sz="1600" b="1" dirty="0"/>
              <a:t>	</a:t>
            </a:r>
            <a:r>
              <a:rPr lang="en-US" sz="1200" b="0" dirty="0">
                <a:latin typeface="+mn-ea"/>
              </a:rPr>
              <a:t>feature parity with CPRI implementations and with copper links</a:t>
            </a:r>
          </a:p>
          <a:p>
            <a:r>
              <a:rPr lang="en-US" sz="1200" b="0" dirty="0">
                <a:latin typeface="+mn-ea"/>
              </a:rPr>
              <a:t>	enabling repeatable, consistent system behaviors with </a:t>
            </a:r>
            <a:r>
              <a:rPr lang="en-US" sz="1200" dirty="0">
                <a:latin typeface="+mn-ea"/>
              </a:rPr>
              <a:t>optical pluggables exhibiting different 	individual dynamic behaviors</a:t>
            </a:r>
            <a:r>
              <a:rPr lang="en-US" sz="1200" b="0" dirty="0">
                <a:latin typeface="+mn-ea"/>
              </a:rPr>
              <a:t>  </a:t>
            </a:r>
            <a:r>
              <a:rPr lang="en-US" sz="1200" b="0" i="1" dirty="0">
                <a:latin typeface="+mn-ea"/>
              </a:rPr>
              <a:t>( for example: DSP </a:t>
            </a:r>
            <a:r>
              <a:rPr lang="en-US" sz="1200" b="0" i="1" dirty="0" err="1">
                <a:latin typeface="+mn-ea"/>
              </a:rPr>
              <a:t>retimers</a:t>
            </a:r>
            <a:r>
              <a:rPr lang="en-US" sz="1200" b="0" i="1" dirty="0">
                <a:latin typeface="+mn-ea"/>
              </a:rPr>
              <a:t> vs. analog </a:t>
            </a:r>
            <a:r>
              <a:rPr lang="en-US" sz="1200" b="0" i="1" dirty="0" err="1">
                <a:latin typeface="+mn-ea"/>
              </a:rPr>
              <a:t>retimers</a:t>
            </a:r>
            <a:r>
              <a:rPr lang="en-US" sz="1200" b="0" i="1" dirty="0">
                <a:latin typeface="+mn-ea"/>
              </a:rPr>
              <a:t> vs. linear)</a:t>
            </a:r>
          </a:p>
          <a:p>
            <a:r>
              <a:rPr lang="en-US" sz="1200" b="0" dirty="0">
                <a:latin typeface="+mn-ea"/>
              </a:rPr>
              <a:t>	enabling repeatable, consistent system </a:t>
            </a:r>
            <a:r>
              <a:rPr lang="en-US" sz="1200" b="0" dirty="0" err="1">
                <a:latin typeface="+mn-ea"/>
              </a:rPr>
              <a:t>behaviours</a:t>
            </a:r>
            <a:r>
              <a:rPr lang="en-US" sz="1200" b="0" dirty="0">
                <a:latin typeface="+mn-ea"/>
              </a:rPr>
              <a:t> in presence of </a:t>
            </a:r>
            <a:r>
              <a:rPr lang="en-US" sz="1200" dirty="0">
                <a:latin typeface="+mn-ea"/>
              </a:rPr>
              <a:t>complex optical solutions running 	their 	own state machines</a:t>
            </a:r>
            <a:r>
              <a:rPr lang="en-US" sz="1200" b="0" dirty="0">
                <a:latin typeface="+mn-ea"/>
              </a:rPr>
              <a:t> </a:t>
            </a:r>
            <a:r>
              <a:rPr lang="en-US" sz="1200" b="0" i="1" dirty="0">
                <a:latin typeface="+mn-ea"/>
              </a:rPr>
              <a:t>(for example: inter-operation of the auto-tuning intelligence in DWDM 	tunable pluggables and of host algorithms)</a:t>
            </a:r>
          </a:p>
        </p:txBody>
      </p:sp>
      <p:sp>
        <p:nvSpPr>
          <p:cNvPr id="4" name="Right Brace 3">
            <a:extLst>
              <a:ext uri="{FF2B5EF4-FFF2-40B4-BE49-F238E27FC236}">
                <a16:creationId xmlns:a16="http://schemas.microsoft.com/office/drawing/2014/main" id="{87C735E1-6E0E-D635-6161-855FD56B4190}"/>
              </a:ext>
            </a:extLst>
          </p:cNvPr>
          <p:cNvSpPr/>
          <p:nvPr/>
        </p:nvSpPr>
        <p:spPr>
          <a:xfrm>
            <a:off x="5591556" y="3007673"/>
            <a:ext cx="598932" cy="766585"/>
          </a:xfrm>
          <a:prstGeom prst="rightBrace">
            <a:avLst>
              <a:gd name="adj1" fmla="val 30471"/>
              <a:gd name="adj2" fmla="val 52386"/>
            </a:avLst>
          </a:prstGeom>
          <a:ln w="19050">
            <a:solidFill>
              <a:schemeClr val="bg1"/>
            </a:solidFill>
            <a:prstDash val="sysDash"/>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B010A4FF-66EC-0544-B89E-6AC5297904A3}"/>
              </a:ext>
            </a:extLst>
          </p:cNvPr>
          <p:cNvSpPr txBox="1"/>
          <p:nvPr/>
        </p:nvSpPr>
        <p:spPr>
          <a:xfrm>
            <a:off x="6222492" y="3147154"/>
            <a:ext cx="2028540" cy="430887"/>
          </a:xfrm>
          <a:prstGeom prst="rect">
            <a:avLst/>
          </a:prstGeom>
          <a:noFill/>
        </p:spPr>
        <p:txBody>
          <a:bodyPr wrap="square" rtlCol="0">
            <a:spAutoFit/>
          </a:bodyPr>
          <a:lstStyle/>
          <a:p>
            <a:r>
              <a:rPr kumimoji="1" lang="en-US" sz="1100" dirty="0">
                <a:solidFill>
                  <a:schemeClr val="bg1"/>
                </a:solidFill>
              </a:rPr>
              <a:t>Part of the current 802.3dj Draft (D1.5)</a:t>
            </a:r>
          </a:p>
        </p:txBody>
      </p:sp>
      <p:sp>
        <p:nvSpPr>
          <p:cNvPr id="7" name="TextBox 6">
            <a:extLst>
              <a:ext uri="{FF2B5EF4-FFF2-40B4-BE49-F238E27FC236}">
                <a16:creationId xmlns:a16="http://schemas.microsoft.com/office/drawing/2014/main" id="{F96627D2-79EF-8582-68D1-897AA1678963}"/>
              </a:ext>
            </a:extLst>
          </p:cNvPr>
          <p:cNvSpPr txBox="1"/>
          <p:nvPr/>
        </p:nvSpPr>
        <p:spPr>
          <a:xfrm>
            <a:off x="3891536" y="3781705"/>
            <a:ext cx="1536192" cy="261610"/>
          </a:xfrm>
          <a:prstGeom prst="rect">
            <a:avLst/>
          </a:prstGeom>
          <a:noFill/>
        </p:spPr>
        <p:txBody>
          <a:bodyPr wrap="square" rtlCol="0">
            <a:spAutoFit/>
          </a:bodyPr>
          <a:lstStyle/>
          <a:p>
            <a:r>
              <a:rPr kumimoji="1" lang="en-US" sz="1100" dirty="0">
                <a:solidFill>
                  <a:schemeClr val="bg1"/>
                </a:solidFill>
              </a:rPr>
              <a:t>Not in the baseline</a:t>
            </a:r>
          </a:p>
        </p:txBody>
      </p:sp>
      <p:cxnSp>
        <p:nvCxnSpPr>
          <p:cNvPr id="9" name="Straight Arrow Connector 8">
            <a:extLst>
              <a:ext uri="{FF2B5EF4-FFF2-40B4-BE49-F238E27FC236}">
                <a16:creationId xmlns:a16="http://schemas.microsoft.com/office/drawing/2014/main" id="{A8EE088A-AB98-EC02-28A7-77353CD06BE6}"/>
              </a:ext>
            </a:extLst>
          </p:cNvPr>
          <p:cNvCxnSpPr>
            <a:cxnSpLocks/>
          </p:cNvCxnSpPr>
          <p:nvPr/>
        </p:nvCxnSpPr>
        <p:spPr>
          <a:xfrm flipH="1">
            <a:off x="3096007" y="3917743"/>
            <a:ext cx="698753" cy="0"/>
          </a:xfrm>
          <a:prstGeom prst="straightConnector1">
            <a:avLst/>
          </a:prstGeom>
          <a:ln w="19050">
            <a:solidFill>
              <a:schemeClr val="accent1"/>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1EBAA2F-3D99-447E-1462-5E6738D2EDE2}"/>
              </a:ext>
            </a:extLst>
          </p:cNvPr>
          <p:cNvCxnSpPr>
            <a:cxnSpLocks/>
          </p:cNvCxnSpPr>
          <p:nvPr/>
        </p:nvCxnSpPr>
        <p:spPr>
          <a:xfrm>
            <a:off x="1216152" y="3767328"/>
            <a:ext cx="4343400" cy="6930"/>
          </a:xfrm>
          <a:prstGeom prst="line">
            <a:avLst/>
          </a:prstGeom>
          <a:ln w="19050">
            <a:solidFill>
              <a:schemeClr val="accent1"/>
            </a:solidFill>
            <a:prstDash val="sys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FFFDE85-6480-2D43-98D3-5D2CABFF0906}"/>
              </a:ext>
            </a:extLst>
          </p:cNvPr>
          <p:cNvCxnSpPr>
            <a:cxnSpLocks/>
          </p:cNvCxnSpPr>
          <p:nvPr/>
        </p:nvCxnSpPr>
        <p:spPr>
          <a:xfrm>
            <a:off x="1248156" y="3007673"/>
            <a:ext cx="4343400" cy="6930"/>
          </a:xfrm>
          <a:prstGeom prst="line">
            <a:avLst/>
          </a:prstGeom>
          <a:ln w="19050">
            <a:solidFill>
              <a:schemeClr val="accent1"/>
            </a:solidFill>
            <a:prstDash val="sysDash"/>
            <a:headEnd type="none" w="med" len="med"/>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822509"/>
      </p:ext>
    </p:extLst>
  </p:cSld>
  <p:clrMapOvr>
    <a:masterClrMapping/>
  </p:clrMapOvr>
</p:sld>
</file>

<file path=ppt/theme/theme1.xml><?xml version="1.0" encoding="utf-8"?>
<a:theme xmlns:a="http://schemas.openxmlformats.org/drawingml/2006/main" name="住友電工グループ会社テンプレート">
  <a:themeElements>
    <a:clrScheme name="住友電工カラーパレット">
      <a:dk1>
        <a:srgbClr val="0075C2"/>
      </a:dk1>
      <a:lt1>
        <a:srgbClr val="2E008B"/>
      </a:lt1>
      <a:dk2>
        <a:srgbClr val="00A9BA"/>
      </a:dk2>
      <a:lt2>
        <a:srgbClr val="06B4EA"/>
      </a:lt2>
      <a:accent1>
        <a:srgbClr val="7B639F"/>
      </a:accent1>
      <a:accent2>
        <a:srgbClr val="898989"/>
      </a:accent2>
      <a:accent3>
        <a:srgbClr val="45B035"/>
      </a:accent3>
      <a:accent4>
        <a:srgbClr val="EC6D74"/>
      </a:accent4>
      <a:accent5>
        <a:srgbClr val="FFB44B"/>
      </a:accent5>
      <a:accent6>
        <a:srgbClr val="FFE33F"/>
      </a:accent6>
      <a:hlink>
        <a:srgbClr val="0000FF"/>
      </a:hlink>
      <a:folHlink>
        <a:srgbClr val="7030A0"/>
      </a:folHlink>
    </a:clrScheme>
    <a:fontScheme name="Sumitomo Electric Industries, Ltd.">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kumimoji="1" sz="1600"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accent1"/>
          </a:solidFill>
          <a:headEnd type="none" w="med" len="med"/>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600" dirty="0" smtClean="0"/>
        </a:defPPr>
      </a:lstStyle>
    </a:txDef>
  </a:objectDefaults>
  <a:extraClrSchemeLst/>
  <a:extLst>
    <a:ext uri="{05A4C25C-085E-4340-85A3-A5531E510DB2}">
      <thm15:themeFamily xmlns:thm15="http://schemas.microsoft.com/office/thememl/2012/main" name="SEDI base 1801.potx" id="{216547FE-9550-40C6-9CDD-93026DD67200}" vid="{B91889F3-0ED6-498D-8994-09D1272F381E}"/>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TemplateConfiguration><![CDATA[{"documentContentValidatorConfiguration":{"enableDocumentContentValidator":false,"documentContentValidatorVersion":0},"elementsMetadata":[],"slideId":"637661701761217959","enableDocumentContentUpdater":true,"version":"1.9"}]]></TemplafySlideTemplateConfiguration>
</file>

<file path=customXml/item2.xml><?xml version="1.0" encoding="utf-8"?>
<TemplafySlideFormConfiguration><![CDATA[{"formFields":[],"formDataEntries":[]}]]></TemplafySlideFormConfiguration>
</file>

<file path=customXml/item3.xml><?xml version="1.0" encoding="utf-8"?>
<TemplafySlideTemplateConfiguration><![CDATA[{"documentContentValidatorConfiguration":{"enableDocumentContentValidator":false,"documentContentValidatorVersion":0},"elementsMetadata":[],"slideId":"637661701761374253","enableDocumentContentUpdater":true,"version":"1.9"}]]></TemplafySlideTemplateConfiguration>
</file>

<file path=customXml/item4.xml><?xml version="1.0" encoding="utf-8"?>
<TemplafySlideFormConfiguration><![CDATA[{"formFields":[],"formDataEntries":[]}]]></TemplafySlideFormConfiguration>
</file>

<file path=customXml/itemProps1.xml><?xml version="1.0" encoding="utf-8"?>
<ds:datastoreItem xmlns:ds="http://schemas.openxmlformats.org/officeDocument/2006/customXml" ds:itemID="{683FEB75-8CFA-449C-A6B1-B1E4A86A58A1}">
  <ds:schemaRefs/>
</ds:datastoreItem>
</file>

<file path=customXml/itemProps2.xml><?xml version="1.0" encoding="utf-8"?>
<ds:datastoreItem xmlns:ds="http://schemas.openxmlformats.org/officeDocument/2006/customXml" ds:itemID="{847502A6-7CBE-43AF-BDF6-4D4423521D8C}">
  <ds:schemaRefs/>
</ds:datastoreItem>
</file>

<file path=customXml/itemProps3.xml><?xml version="1.0" encoding="utf-8"?>
<ds:datastoreItem xmlns:ds="http://schemas.openxmlformats.org/officeDocument/2006/customXml" ds:itemID="{03AF3FDC-ACD1-46F3-A43E-782322DF9816}">
  <ds:schemaRefs/>
</ds:datastoreItem>
</file>

<file path=customXml/itemProps4.xml><?xml version="1.0" encoding="utf-8"?>
<ds:datastoreItem xmlns:ds="http://schemas.openxmlformats.org/officeDocument/2006/customXml" ds:itemID="{822D38AD-8010-4CD3-BD6B-117CB8DF70A4}">
  <ds:schemaRefs/>
</ds:datastoreItem>
</file>

<file path=docMetadata/LabelInfo.xml><?xml version="1.0" encoding="utf-8"?>
<clbl:labelList xmlns:clbl="http://schemas.microsoft.com/office/2020/mipLabelMetadata">
  <clbl:label id="{92e84ceb-fbfd-47ab-be52-080c6b87953f}" enabled="0" method="" siteId="{92e84ceb-fbfd-47ab-be52-080c6b87953f}" removed="1"/>
</clbl:labelList>
</file>

<file path=docProps/app.xml><?xml version="1.0" encoding="utf-8"?>
<Properties xmlns="http://schemas.openxmlformats.org/officeDocument/2006/extended-properties" xmlns:vt="http://schemas.openxmlformats.org/officeDocument/2006/docPropsVTypes">
  <Template>SEDI_jp_base_1801</Template>
  <TotalTime>5486</TotalTime>
  <Words>808</Words>
  <Application>Microsoft Office PowerPoint</Application>
  <PresentationFormat>On-screen Show (4:3)</PresentationFormat>
  <Paragraphs>191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メイリオ</vt:lpstr>
      <vt:lpstr>メイリオ</vt:lpstr>
      <vt:lpstr>Arial</vt:lpstr>
      <vt:lpstr>Calibri</vt:lpstr>
      <vt:lpstr>Ericsson Hilda</vt:lpstr>
      <vt:lpstr>Open Sans</vt:lpstr>
      <vt:lpstr>Verdana</vt:lpstr>
      <vt:lpstr>Wingdings</vt:lpstr>
      <vt:lpstr>住友電工グループ会社テンプレート</vt:lpstr>
      <vt:lpstr>PowerPoint Presentation</vt:lpstr>
      <vt:lpstr>Background</vt:lpstr>
      <vt:lpstr>Background, continued</vt:lpstr>
      <vt:lpstr>CPRI auto detect</vt:lpstr>
      <vt:lpstr>CPRI defined Auto Detect limitations</vt:lpstr>
      <vt:lpstr>IEEE 802.3 Auto Negotiation</vt:lpstr>
      <vt:lpstr>IEEE 802.3 Auto Negotiation for CR and KR Clause 73</vt:lpstr>
      <vt:lpstr>AN in legacy RAN designs</vt:lpstr>
      <vt:lpstr>Future of OAN </vt:lpstr>
      <vt:lpstr>PowerPoint Presentation</vt:lpstr>
      <vt:lpstr>Background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dxm921067</dc:creator>
  <cp:lastModifiedBy>Antonio Tartaglia</cp:lastModifiedBy>
  <cp:revision>119</cp:revision>
  <cp:lastPrinted>2025-01-24T09:29:22Z</cp:lastPrinted>
  <dcterms:created xsi:type="dcterms:W3CDTF">2018-03-12T06:27:35Z</dcterms:created>
  <dcterms:modified xsi:type="dcterms:W3CDTF">2025-03-30T12:12:35Z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192199</vt:lpwstr>
  </property>
  <property fmtid="{D5CDD505-2E9C-101B-9397-08002B2CF9AE}" pid="3" name="NXPowerLiteSettings">
    <vt:lpwstr>F7000400038000</vt:lpwstr>
  </property>
  <property fmtid="{D5CDD505-2E9C-101B-9397-08002B2CF9AE}" pid="4" name="NXPowerLiteVersion">
    <vt:lpwstr>D6.0.7</vt:lpwstr>
  </property>
</Properties>
</file>