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9601200" cy="15087600"/>
  <p:embeddedFontLst>
    <p:embeddedFont>
      <p:font typeface="Mina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UpYkMnFSrNQ/m9DQT0gq8LRU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ina-bold.fntdata"/><Relationship Id="rId16" Type="http://schemas.openxmlformats.org/officeDocument/2006/relationships/font" Target="fonts/Mina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70500" lIns="141050" spcFirstLastPara="1" rIns="141050" wrap="square" tIns="70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438458" y="0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70500" lIns="141050" spcFirstLastPara="1" rIns="141050" wrap="square" tIns="705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70500" lIns="141050" spcFirstLastPara="1" rIns="141050" wrap="square" tIns="7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4330601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b" bIns="70500" lIns="141050" spcFirstLastPara="1" rIns="141050" wrap="square" tIns="70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438458" y="14330601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b" bIns="70500" lIns="141050" spcFirstLastPara="1" rIns="141050" wrap="square" tIns="70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 txBox="1"/>
          <p:nvPr>
            <p:ph idx="12" type="sldNum"/>
          </p:nvPr>
        </p:nvSpPr>
        <p:spPr>
          <a:xfrm>
            <a:off x="5438458" y="14330601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b" bIns="70500" lIns="141050" spcFirstLastPara="1" rIns="141050" wrap="square" tIns="70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0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2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32:notes"/>
          <p:cNvSpPr txBox="1"/>
          <p:nvPr>
            <p:ph idx="12" type="sldNum"/>
          </p:nvPr>
        </p:nvSpPr>
        <p:spPr>
          <a:xfrm>
            <a:off x="5438458" y="14330601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b" bIns="70500" lIns="141050" spcFirstLastPara="1" rIns="141050" wrap="square" tIns="70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3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4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5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5:notes"/>
          <p:cNvSpPr txBox="1"/>
          <p:nvPr>
            <p:ph idx="12" type="sldNum"/>
          </p:nvPr>
        </p:nvSpPr>
        <p:spPr>
          <a:xfrm>
            <a:off x="5438458" y="14330601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b" bIns="70500" lIns="141050" spcFirstLastPara="1" rIns="141050" wrap="square" tIns="70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6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37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37:notes"/>
          <p:cNvSpPr txBox="1"/>
          <p:nvPr>
            <p:ph idx="12" type="sldNum"/>
          </p:nvPr>
        </p:nvSpPr>
        <p:spPr>
          <a:xfrm>
            <a:off x="5438458" y="14330601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b" bIns="70500" lIns="141050" spcFirstLastPara="1" rIns="141050" wrap="square" tIns="70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8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:notes"/>
          <p:cNvSpPr/>
          <p:nvPr>
            <p:ph idx="2" type="sldImg"/>
          </p:nvPr>
        </p:nvSpPr>
        <p:spPr>
          <a:xfrm>
            <a:off x="-228600" y="1131888"/>
            <a:ext cx="10058400" cy="565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39:notes"/>
          <p:cNvSpPr txBox="1"/>
          <p:nvPr>
            <p:ph idx="1" type="body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70500" lIns="141050" spcFirstLastPara="1" rIns="141050" wrap="square" tIns="705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4" name="Google Shape;234;p39:notes"/>
          <p:cNvSpPr txBox="1"/>
          <p:nvPr>
            <p:ph idx="12" type="sldNum"/>
          </p:nvPr>
        </p:nvSpPr>
        <p:spPr>
          <a:xfrm>
            <a:off x="5438458" y="14330601"/>
            <a:ext cx="4160520" cy="754380"/>
          </a:xfrm>
          <a:prstGeom prst="rect">
            <a:avLst/>
          </a:prstGeom>
          <a:noFill/>
          <a:ln>
            <a:noFill/>
          </a:ln>
        </p:spPr>
        <p:txBody>
          <a:bodyPr anchorCtr="0" anchor="b" bIns="70500" lIns="141050" spcFirstLastPara="1" rIns="141050" wrap="square" tIns="70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表紙">
  <p:cSld name="1_表紙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1"/>
          <p:cNvSpPr txBox="1"/>
          <p:nvPr>
            <p:ph idx="1" type="body"/>
          </p:nvPr>
        </p:nvSpPr>
        <p:spPr>
          <a:xfrm>
            <a:off x="1295400" y="2275904"/>
            <a:ext cx="9601200" cy="5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3200">
                <a:solidFill>
                  <a:srgbClr val="00318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15" name="Google Shape;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6800" y="179176"/>
            <a:ext cx="3505200" cy="1552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1"/>
          <p:cNvSpPr txBox="1"/>
          <p:nvPr>
            <p:ph idx="2" type="body"/>
          </p:nvPr>
        </p:nvSpPr>
        <p:spPr>
          <a:xfrm>
            <a:off x="1295400" y="1898736"/>
            <a:ext cx="9601200" cy="28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6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7" name="Google Shape;17;p41"/>
          <p:cNvSpPr txBox="1"/>
          <p:nvPr>
            <p:ph idx="3" type="body"/>
          </p:nvPr>
        </p:nvSpPr>
        <p:spPr>
          <a:xfrm>
            <a:off x="1295400" y="6033777"/>
            <a:ext cx="9601200" cy="280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74">
          <p15:clr>
            <a:srgbClr val="FBAE40"/>
          </p15:clr>
        </p15:guide>
        <p15:guide id="2" pos="6864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pos="816">
          <p15:clr>
            <a:srgbClr val="FBAE40"/>
          </p15:clr>
        </p15:guide>
        <p15:guide id="5" pos="8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>
  <p:cSld name="1_タイトルのみ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2"/>
          <p:cNvSpPr txBox="1"/>
          <p:nvPr>
            <p:ph idx="12" type="sldNum"/>
          </p:nvPr>
        </p:nvSpPr>
        <p:spPr>
          <a:xfrm>
            <a:off x="5242561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42"/>
          <p:cNvSpPr txBox="1"/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175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42"/>
          <p:cNvCxnSpPr/>
          <p:nvPr/>
        </p:nvCxnSpPr>
        <p:spPr>
          <a:xfrm>
            <a:off x="605827" y="1029478"/>
            <a:ext cx="10972800" cy="0"/>
          </a:xfrm>
          <a:prstGeom prst="straightConnector1">
            <a:avLst/>
          </a:prstGeom>
          <a:noFill/>
          <a:ln cap="sq" cmpd="sng" w="25400">
            <a:solidFill>
              <a:srgbClr val="003182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22" name="Google Shape;22;p42"/>
          <p:cNvCxnSpPr/>
          <p:nvPr/>
        </p:nvCxnSpPr>
        <p:spPr>
          <a:xfrm>
            <a:off x="605827" y="6647813"/>
            <a:ext cx="4772400" cy="0"/>
          </a:xfrm>
          <a:prstGeom prst="straightConnector1">
            <a:avLst/>
          </a:prstGeom>
          <a:noFill/>
          <a:ln cap="sq" cmpd="sng" w="25400">
            <a:solidFill>
              <a:srgbClr val="003182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23" name="Google Shape;23;p42"/>
          <p:cNvCxnSpPr/>
          <p:nvPr/>
        </p:nvCxnSpPr>
        <p:spPr>
          <a:xfrm>
            <a:off x="6806428" y="6647813"/>
            <a:ext cx="4772400" cy="0"/>
          </a:xfrm>
          <a:prstGeom prst="straightConnector1">
            <a:avLst/>
          </a:prstGeom>
          <a:noFill/>
          <a:ln cap="sq" cmpd="sng" w="25400">
            <a:solidFill>
              <a:srgbClr val="00318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4" name="Google Shape;24;p42"/>
          <p:cNvSpPr txBox="1"/>
          <p:nvPr>
            <p:ph idx="1" type="body"/>
          </p:nvPr>
        </p:nvSpPr>
        <p:spPr>
          <a:xfrm>
            <a:off x="605828" y="1268414"/>
            <a:ext cx="10972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  <a:defRPr b="1"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2"/>
          <p:cNvSpPr txBox="1"/>
          <p:nvPr>
            <p:ph idx="2" type="body"/>
          </p:nvPr>
        </p:nvSpPr>
        <p:spPr>
          <a:xfrm>
            <a:off x="605828" y="1623315"/>
            <a:ext cx="10972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normAutofit/>
          </a:bodyPr>
          <a:lstStyle>
            <a:lvl1pPr indent="-228600" lvl="0" marL="457200" algn="just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None/>
              <a:defRPr b="0" sz="97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772" y="0"/>
            <a:ext cx="12192007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1 smaller column">
  <p:cSld name="Title and 1 smaller colum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/>
          <p:nvPr>
            <p:ph idx="1" type="body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type="title"/>
          </p:nvPr>
        </p:nvSpPr>
        <p:spPr>
          <a:xfrm>
            <a:off x="479425" y="476250"/>
            <a:ext cx="8353426" cy="1081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2000" spcFirstLastPara="1" rIns="7315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裏表紙">
  <p:cSld name="1_裏表紙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5675" y="4147190"/>
            <a:ext cx="3760652" cy="14102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4"/>
          <p:cNvSpPr txBox="1"/>
          <p:nvPr>
            <p:ph idx="1" type="body"/>
          </p:nvPr>
        </p:nvSpPr>
        <p:spPr>
          <a:xfrm>
            <a:off x="4131099" y="5557434"/>
            <a:ext cx="3929803" cy="28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33F"/>
              </a:buClr>
              <a:buSzPts val="1400"/>
              <a:buFont typeface="Noto Sans Symbols"/>
              <a:buNone/>
              <a:defRPr b="0" i="0" sz="1400">
                <a:solidFill>
                  <a:srgbClr val="1700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609600" y="274639"/>
            <a:ext cx="109728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9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609600" y="1268413"/>
            <a:ext cx="10972800" cy="490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1" i="0" sz="20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mtf.org/sites/default/files/standards/documents/DSP0222_1.2WIP90_0.pdf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/>
          <p:nvPr>
            <p:ph idx="1" type="body"/>
          </p:nvPr>
        </p:nvSpPr>
        <p:spPr>
          <a:xfrm>
            <a:off x="1937425" y="3316763"/>
            <a:ext cx="9601200" cy="5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Optics for Cloud RAN</a:t>
            </a:r>
            <a:endParaRPr/>
          </a:p>
        </p:txBody>
      </p:sp>
      <p:sp>
        <p:nvSpPr>
          <p:cNvPr id="40" name="Google Shape;40;p1"/>
          <p:cNvSpPr txBox="1"/>
          <p:nvPr>
            <p:ph idx="2" type="body"/>
          </p:nvPr>
        </p:nvSpPr>
        <p:spPr>
          <a:xfrm>
            <a:off x="2083340" y="3911789"/>
            <a:ext cx="9601200" cy="28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/>
              <a:t>ECOC2024 WS14, “Mobile Optics for 6G and Open Cloud RAN: New Concepts or More of the Same?”</a:t>
            </a:r>
            <a:endParaRPr sz="1200"/>
          </a:p>
        </p:txBody>
      </p:sp>
      <p:sp>
        <p:nvSpPr>
          <p:cNvPr id="41" name="Google Shape;41;p1"/>
          <p:cNvSpPr txBox="1"/>
          <p:nvPr>
            <p:ph idx="3" type="body"/>
          </p:nvPr>
        </p:nvSpPr>
        <p:spPr>
          <a:xfrm>
            <a:off x="1295400" y="6033777"/>
            <a:ext cx="9601200" cy="280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Antonio Tartaglia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219449" y="1817781"/>
            <a:ext cx="2125009" cy="225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SFPx in NIC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QSFPx + breakout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Packet FH</a:t>
            </a:r>
            <a:endParaRPr/>
          </a:p>
        </p:txBody>
      </p:sp>
      <p:sp>
        <p:nvSpPr>
          <p:cNvPr id="267" name="Google Shape;267;p40"/>
          <p:cNvSpPr txBox="1"/>
          <p:nvPr>
            <p:ph type="title"/>
          </p:nvPr>
        </p:nvSpPr>
        <p:spPr>
          <a:xfrm>
            <a:off x="147731" y="296956"/>
            <a:ext cx="8353426" cy="10810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2000" spcFirstLastPara="1" rIns="7315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Comparison at a glance</a:t>
            </a:r>
            <a:endParaRPr/>
          </a:p>
        </p:txBody>
      </p:sp>
      <p:sp>
        <p:nvSpPr>
          <p:cNvPr id="268" name="Google Shape;268;p40"/>
          <p:cNvSpPr txBox="1"/>
          <p:nvPr/>
        </p:nvSpPr>
        <p:spPr>
          <a:xfrm>
            <a:off x="2599765" y="1016794"/>
            <a:ext cx="4397375" cy="225219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2000" spcFirstLastPara="1" rIns="7315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Pro’s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SFPx form factor is perceived in the industry as the choice for RAN, easier to get SFPx with feature parity of those in RU’s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Easier to support passive WDM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additional boxes on site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additional boxes on site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flexibility and future proofing of the telco infrastructure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of a variety of connectivity solutions on the fiber side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Freedom to innovate on the server side</a:t>
            </a:r>
            <a:endParaRPr/>
          </a:p>
        </p:txBody>
      </p:sp>
      <p:sp>
        <p:nvSpPr>
          <p:cNvPr id="269" name="Google Shape;269;p40"/>
          <p:cNvSpPr txBox="1"/>
          <p:nvPr/>
        </p:nvSpPr>
        <p:spPr>
          <a:xfrm>
            <a:off x="7252447" y="998523"/>
            <a:ext cx="4397375" cy="2252196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2000" spcFirstLastPara="1" rIns="7315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Con’s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profile of complex SFPx (longer reach, WDM) could exceed the limits of supported by the NIC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Additional “breakout” patchcord needed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QSFPx form factor is NOT perceived in the industry as a form factor for RAN, getting feature parity with SFPx in RUs requires extra effort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Harder to go WDM if needed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—"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packet FH box is needed (site footprint/Tk)</a:t>
            </a:r>
            <a:endParaRPr/>
          </a:p>
        </p:txBody>
      </p:sp>
      <p:cxnSp>
        <p:nvCxnSpPr>
          <p:cNvPr id="270" name="Google Shape;270;p40"/>
          <p:cNvCxnSpPr/>
          <p:nvPr/>
        </p:nvCxnSpPr>
        <p:spPr>
          <a:xfrm>
            <a:off x="493058" y="3283792"/>
            <a:ext cx="11474823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40"/>
          <p:cNvCxnSpPr/>
          <p:nvPr/>
        </p:nvCxnSpPr>
        <p:spPr>
          <a:xfrm>
            <a:off x="358588" y="5182487"/>
            <a:ext cx="11474823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"/>
          <p:cNvSpPr txBox="1"/>
          <p:nvPr>
            <p:ph idx="1" type="body"/>
          </p:nvPr>
        </p:nvSpPr>
        <p:spPr>
          <a:xfrm>
            <a:off x="4131099" y="5557434"/>
            <a:ext cx="3929803" cy="280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33F"/>
              </a:buClr>
              <a:buSzPct val="100000"/>
              <a:buFont typeface="Noto Sans Symbols"/>
              <a:buNone/>
            </a:pPr>
            <a:r>
              <a:rPr lang="en-US"/>
              <a:t>Copyright ©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5242561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2"/>
          <p:cNvSpPr txBox="1"/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en-US" sz="2400" u="none" cap="none" strike="noStrike">
                <a:solidFill>
                  <a:srgbClr val="4472C4"/>
                </a:solidFill>
                <a:latin typeface="Open Sans"/>
                <a:ea typeface="Open Sans"/>
                <a:cs typeface="Open Sans"/>
                <a:sym typeface="Open Sans"/>
              </a:rPr>
              <a:t>Cloud RAN optical solutions</a:t>
            </a:r>
            <a:endParaRPr/>
          </a:p>
        </p:txBody>
      </p:sp>
      <p:sp>
        <p:nvSpPr>
          <p:cNvPr id="49" name="Google Shape;49;p32"/>
          <p:cNvSpPr txBox="1"/>
          <p:nvPr/>
        </p:nvSpPr>
        <p:spPr>
          <a:xfrm>
            <a:off x="2712816" y="2103984"/>
            <a:ext cx="658421" cy="63674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2"/>
          <p:cNvSpPr txBox="1"/>
          <p:nvPr/>
        </p:nvSpPr>
        <p:spPr>
          <a:xfrm>
            <a:off x="2744562" y="2174392"/>
            <a:ext cx="400037" cy="472937"/>
          </a:xfrm>
          <a:prstGeom prst="rect">
            <a:avLst/>
          </a:prstGeom>
          <a:solidFill>
            <a:srgbClr val="00B05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32"/>
          <p:cNvCxnSpPr>
            <a:stCxn id="52" idx="7"/>
            <a:endCxn id="53" idx="3"/>
          </p:cNvCxnSpPr>
          <p:nvPr/>
        </p:nvCxnSpPr>
        <p:spPr>
          <a:xfrm flipH="1" rot="10800000">
            <a:off x="3285598" y="3708072"/>
            <a:ext cx="3191700" cy="345600"/>
          </a:xfrm>
          <a:prstGeom prst="straightConnector1">
            <a:avLst/>
          </a:prstGeom>
          <a:noFill/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32"/>
          <p:cNvSpPr/>
          <p:nvPr/>
        </p:nvSpPr>
        <p:spPr>
          <a:xfrm>
            <a:off x="3017229" y="2399535"/>
            <a:ext cx="266982" cy="186369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2"/>
          <p:cNvSpPr txBox="1"/>
          <p:nvPr/>
        </p:nvSpPr>
        <p:spPr>
          <a:xfrm>
            <a:off x="7046114" y="2115740"/>
            <a:ext cx="2562228" cy="233893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highlight>
                  <a:srgbClr val="008000"/>
                </a:highlight>
                <a:latin typeface="Arial"/>
                <a:ea typeface="Arial"/>
                <a:cs typeface="Arial"/>
                <a:sym typeface="Arial"/>
              </a:rPr>
              <a:t>vDU</a:t>
            </a:r>
            <a:endParaRPr b="0" i="0" sz="1800" u="none" cap="none" strike="noStrike">
              <a:solidFill>
                <a:srgbClr val="000000"/>
              </a:solidFill>
              <a:highlight>
                <a:srgbClr val="008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2"/>
          <p:cNvSpPr txBox="1"/>
          <p:nvPr/>
        </p:nvSpPr>
        <p:spPr>
          <a:xfrm>
            <a:off x="2707237" y="2888683"/>
            <a:ext cx="658421" cy="63674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2"/>
          <p:cNvSpPr txBox="1"/>
          <p:nvPr/>
        </p:nvSpPr>
        <p:spPr>
          <a:xfrm>
            <a:off x="2738983" y="2959091"/>
            <a:ext cx="400037" cy="472937"/>
          </a:xfrm>
          <a:prstGeom prst="rect">
            <a:avLst/>
          </a:prstGeom>
          <a:solidFill>
            <a:srgbClr val="00B05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32"/>
          <p:cNvCxnSpPr>
            <a:stCxn id="54" idx="7"/>
            <a:endCxn id="59" idx="3"/>
          </p:cNvCxnSpPr>
          <p:nvPr/>
        </p:nvCxnSpPr>
        <p:spPr>
          <a:xfrm>
            <a:off x="3284242" y="2492694"/>
            <a:ext cx="3146100" cy="1500"/>
          </a:xfrm>
          <a:prstGeom prst="straightConnector1">
            <a:avLst/>
          </a:prstGeom>
          <a:noFill/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32"/>
          <p:cNvSpPr/>
          <p:nvPr/>
        </p:nvSpPr>
        <p:spPr>
          <a:xfrm>
            <a:off x="3011650" y="3184234"/>
            <a:ext cx="266982" cy="186369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 txBox="1"/>
          <p:nvPr/>
        </p:nvSpPr>
        <p:spPr>
          <a:xfrm>
            <a:off x="2714086" y="3665032"/>
            <a:ext cx="658421" cy="63674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/>
        </p:nvSpPr>
        <p:spPr>
          <a:xfrm>
            <a:off x="2745832" y="3735440"/>
            <a:ext cx="400037" cy="472937"/>
          </a:xfrm>
          <a:prstGeom prst="rect">
            <a:avLst/>
          </a:prstGeom>
          <a:solidFill>
            <a:srgbClr val="00B05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32"/>
          <p:cNvCxnSpPr>
            <a:stCxn id="60" idx="7"/>
            <a:endCxn id="64" idx="3"/>
          </p:cNvCxnSpPr>
          <p:nvPr/>
        </p:nvCxnSpPr>
        <p:spPr>
          <a:xfrm flipH="1" rot="10800000">
            <a:off x="3278542" y="2984391"/>
            <a:ext cx="3151800" cy="293100"/>
          </a:xfrm>
          <a:prstGeom prst="straightConnector1">
            <a:avLst/>
          </a:prstGeom>
          <a:noFill/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32"/>
          <p:cNvSpPr/>
          <p:nvPr/>
        </p:nvSpPr>
        <p:spPr>
          <a:xfrm>
            <a:off x="3018499" y="3960583"/>
            <a:ext cx="266982" cy="186369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32"/>
          <p:cNvCxnSpPr/>
          <p:nvPr/>
        </p:nvCxnSpPr>
        <p:spPr>
          <a:xfrm>
            <a:off x="7839308" y="3148475"/>
            <a:ext cx="0" cy="292357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6" name="Google Shape;66;p32"/>
          <p:cNvGrpSpPr/>
          <p:nvPr/>
        </p:nvGrpSpPr>
        <p:grpSpPr>
          <a:xfrm>
            <a:off x="6430342" y="2304400"/>
            <a:ext cx="2062167" cy="823822"/>
            <a:chOff x="5799786" y="4260118"/>
            <a:chExt cx="2062167" cy="823822"/>
          </a:xfrm>
        </p:grpSpPr>
        <p:sp>
          <p:nvSpPr>
            <p:cNvPr id="67" name="Google Shape;67;p32"/>
            <p:cNvSpPr txBox="1"/>
            <p:nvPr/>
          </p:nvSpPr>
          <p:spPr>
            <a:xfrm>
              <a:off x="5964474" y="4260118"/>
              <a:ext cx="1897479" cy="823822"/>
            </a:xfrm>
            <a:prstGeom prst="rect">
              <a:avLst/>
            </a:prstGeom>
            <a:solidFill>
              <a:srgbClr val="CFCFCF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highlight>
                    <a:srgbClr val="008000"/>
                  </a:highlight>
                  <a:latin typeface="Arial"/>
                  <a:ea typeface="Arial"/>
                  <a:cs typeface="Arial"/>
                  <a:sym typeface="Arial"/>
                </a:rPr>
                <a:t>NIC 1</a:t>
              </a:r>
              <a:endParaRPr b="0" i="0" sz="1800" u="none" cap="none" strike="noStrike">
                <a:solidFill>
                  <a:srgbClr val="000000"/>
                </a:solidFill>
                <a:highlight>
                  <a:srgbClr val="0080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" name="Google Shape;68;p32"/>
            <p:cNvCxnSpPr/>
            <p:nvPr/>
          </p:nvCxnSpPr>
          <p:spPr>
            <a:xfrm>
              <a:off x="6535590" y="4561812"/>
              <a:ext cx="0" cy="23415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59" name="Google Shape;59;p32"/>
            <p:cNvSpPr/>
            <p:nvPr/>
          </p:nvSpPr>
          <p:spPr>
            <a:xfrm>
              <a:off x="5799786" y="4346409"/>
              <a:ext cx="329377" cy="207006"/>
            </a:xfrm>
            <a:prstGeom prst="leftRightArrow">
              <a:avLst>
                <a:gd fmla="val 64722" name="adj1"/>
                <a:gd fmla="val 50000" name="adj2"/>
              </a:avLst>
            </a:prstGeom>
            <a:solidFill>
              <a:srgbClr val="FFFF00"/>
            </a:solidFill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2"/>
            <p:cNvSpPr/>
            <p:nvPr/>
          </p:nvSpPr>
          <p:spPr>
            <a:xfrm>
              <a:off x="5799786" y="4836606"/>
              <a:ext cx="329377" cy="207006"/>
            </a:xfrm>
            <a:prstGeom prst="leftRightArrow">
              <a:avLst>
                <a:gd fmla="val 64722" name="adj1"/>
                <a:gd fmla="val 50000" name="adj2"/>
              </a:avLst>
            </a:prstGeom>
            <a:solidFill>
              <a:srgbClr val="FFFF00"/>
            </a:solidFill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" name="Google Shape;69;p32"/>
            <p:cNvCxnSpPr/>
            <p:nvPr/>
          </p:nvCxnSpPr>
          <p:spPr>
            <a:xfrm>
              <a:off x="5846742" y="4592292"/>
              <a:ext cx="0" cy="23415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70" name="Google Shape;70;p32"/>
          <p:cNvGrpSpPr/>
          <p:nvPr/>
        </p:nvGrpSpPr>
        <p:grpSpPr>
          <a:xfrm>
            <a:off x="6477298" y="3518278"/>
            <a:ext cx="2015211" cy="823822"/>
            <a:chOff x="5799786" y="4260118"/>
            <a:chExt cx="2015211" cy="823822"/>
          </a:xfrm>
        </p:grpSpPr>
        <p:sp>
          <p:nvSpPr>
            <p:cNvPr id="71" name="Google Shape;71;p32"/>
            <p:cNvSpPr txBox="1"/>
            <p:nvPr/>
          </p:nvSpPr>
          <p:spPr>
            <a:xfrm>
              <a:off x="5964475" y="4260118"/>
              <a:ext cx="1850522" cy="823822"/>
            </a:xfrm>
            <a:prstGeom prst="rect">
              <a:avLst/>
            </a:prstGeom>
            <a:solidFill>
              <a:srgbClr val="CFCFCF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highlight>
                    <a:srgbClr val="008000"/>
                  </a:highlight>
                  <a:latin typeface="Arial"/>
                  <a:ea typeface="Arial"/>
                  <a:cs typeface="Arial"/>
                  <a:sym typeface="Arial"/>
                </a:rPr>
                <a:t>NIC m</a:t>
              </a:r>
              <a:endParaRPr b="0" i="0" sz="1800" u="none" cap="none" strike="noStrike">
                <a:solidFill>
                  <a:srgbClr val="000000"/>
                </a:solidFill>
                <a:highlight>
                  <a:srgbClr val="0080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" name="Google Shape;72;p32"/>
            <p:cNvCxnSpPr/>
            <p:nvPr/>
          </p:nvCxnSpPr>
          <p:spPr>
            <a:xfrm>
              <a:off x="6535590" y="4561812"/>
              <a:ext cx="0" cy="23415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53" name="Google Shape;53;p32"/>
            <p:cNvSpPr/>
            <p:nvPr/>
          </p:nvSpPr>
          <p:spPr>
            <a:xfrm>
              <a:off x="5799786" y="4346409"/>
              <a:ext cx="329377" cy="207006"/>
            </a:xfrm>
            <a:prstGeom prst="leftRightArrow">
              <a:avLst>
                <a:gd fmla="val 64722" name="adj1"/>
                <a:gd fmla="val 50000" name="adj2"/>
              </a:avLst>
            </a:prstGeom>
            <a:solidFill>
              <a:srgbClr val="FFFF00"/>
            </a:solidFill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2"/>
            <p:cNvSpPr/>
            <p:nvPr/>
          </p:nvSpPr>
          <p:spPr>
            <a:xfrm>
              <a:off x="5799786" y="4836606"/>
              <a:ext cx="329377" cy="207006"/>
            </a:xfrm>
            <a:prstGeom prst="leftRightArrow">
              <a:avLst>
                <a:gd fmla="val 64722" name="adj1"/>
                <a:gd fmla="val 50000" name="adj2"/>
              </a:avLst>
            </a:prstGeom>
            <a:solidFill>
              <a:srgbClr val="FFFF00"/>
            </a:solidFill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" name="Google Shape;74;p32"/>
            <p:cNvCxnSpPr/>
            <p:nvPr/>
          </p:nvCxnSpPr>
          <p:spPr>
            <a:xfrm>
              <a:off x="5846742" y="4592292"/>
              <a:ext cx="0" cy="23415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cxnSp>
        <p:nvCxnSpPr>
          <p:cNvPr id="75" name="Google Shape;75;p32"/>
          <p:cNvCxnSpPr/>
          <p:nvPr/>
        </p:nvCxnSpPr>
        <p:spPr>
          <a:xfrm>
            <a:off x="6528668" y="3203339"/>
            <a:ext cx="0" cy="292357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6" name="Google Shape;76;p32"/>
          <p:cNvCxnSpPr/>
          <p:nvPr/>
        </p:nvCxnSpPr>
        <p:spPr>
          <a:xfrm>
            <a:off x="4242668" y="3495696"/>
            <a:ext cx="0" cy="292357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7" name="Google Shape;77;p32"/>
          <p:cNvSpPr txBox="1"/>
          <p:nvPr/>
        </p:nvSpPr>
        <p:spPr>
          <a:xfrm>
            <a:off x="6673743" y="4681762"/>
            <a:ext cx="2319699" cy="40780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highlight>
                <a:srgbClr val="008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2"/>
          <p:cNvSpPr/>
          <p:nvPr/>
        </p:nvSpPr>
        <p:spPr>
          <a:xfrm>
            <a:off x="6643744" y="4752890"/>
            <a:ext cx="266982" cy="186369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2"/>
          <p:cNvSpPr txBox="1"/>
          <p:nvPr/>
        </p:nvSpPr>
        <p:spPr>
          <a:xfrm rot="5400000">
            <a:off x="8228232" y="2613951"/>
            <a:ext cx="834058" cy="34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PCIe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 txBox="1"/>
          <p:nvPr/>
        </p:nvSpPr>
        <p:spPr>
          <a:xfrm>
            <a:off x="6933849" y="4756785"/>
            <a:ext cx="1209412" cy="434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site router (backhaul)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2"/>
          <p:cNvSpPr txBox="1"/>
          <p:nvPr/>
        </p:nvSpPr>
        <p:spPr>
          <a:xfrm>
            <a:off x="7742151" y="1764989"/>
            <a:ext cx="1500716" cy="390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server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2"/>
          <p:cNvSpPr txBox="1"/>
          <p:nvPr/>
        </p:nvSpPr>
        <p:spPr>
          <a:xfrm>
            <a:off x="4704683" y="2203724"/>
            <a:ext cx="961543" cy="212738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Packet</a:t>
            </a:r>
            <a:endParaRPr/>
          </a:p>
          <a:p>
            <a:pPr indent="0" lvl="0" marL="0" marR="0" rtl="0" algn="l">
              <a:lnSpc>
                <a:spcPct val="106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Switch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2"/>
          <p:cNvSpPr/>
          <p:nvPr/>
        </p:nvSpPr>
        <p:spPr>
          <a:xfrm>
            <a:off x="5951479" y="4178164"/>
            <a:ext cx="697117" cy="691863"/>
          </a:xfrm>
          <a:custGeom>
            <a:rect b="b" l="l" r="r" t="t"/>
            <a:pathLst>
              <a:path extrusionOk="0" h="691863" w="697117">
                <a:moveTo>
                  <a:pt x="534154" y="0"/>
                </a:moveTo>
                <a:cubicBezTo>
                  <a:pt x="398352" y="15089"/>
                  <a:pt x="215774" y="4526"/>
                  <a:pt x="126748" y="45267"/>
                </a:cubicBezTo>
                <a:cubicBezTo>
                  <a:pt x="37722" y="86008"/>
                  <a:pt x="0" y="187104"/>
                  <a:pt x="0" y="244443"/>
                </a:cubicBezTo>
                <a:lnTo>
                  <a:pt x="0" y="416459"/>
                </a:lnTo>
                <a:cubicBezTo>
                  <a:pt x="16598" y="470780"/>
                  <a:pt x="52812" y="528118"/>
                  <a:pt x="99588" y="570368"/>
                </a:cubicBezTo>
                <a:cubicBezTo>
                  <a:pt x="146364" y="612618"/>
                  <a:pt x="203703" y="650340"/>
                  <a:pt x="280657" y="669956"/>
                </a:cubicBezTo>
                <a:cubicBezTo>
                  <a:pt x="357612" y="689572"/>
                  <a:pt x="516048" y="697116"/>
                  <a:pt x="561315" y="688063"/>
                </a:cubicBezTo>
                <a:lnTo>
                  <a:pt x="697117" y="660903"/>
                </a:lnTo>
              </a:path>
            </a:pathLst>
          </a:custGeom>
          <a:noFill/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/>
          <p:nvPr>
            <p:ph idx="12" type="sldNum"/>
          </p:nvPr>
        </p:nvSpPr>
        <p:spPr>
          <a:xfrm>
            <a:off x="5242561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33"/>
          <p:cNvSpPr txBox="1"/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Insights from the MOPA Operator Advisory Board: plans</a:t>
            </a:r>
            <a:br>
              <a:rPr lang="en-US"/>
            </a:br>
            <a:endParaRPr/>
          </a:p>
        </p:txBody>
      </p:sp>
      <p:sp>
        <p:nvSpPr>
          <p:cNvPr id="90" name="Google Shape;90;p33"/>
          <p:cNvSpPr txBox="1"/>
          <p:nvPr>
            <p:ph idx="2" type="body"/>
          </p:nvPr>
        </p:nvSpPr>
        <p:spPr>
          <a:xfrm>
            <a:off x="605828" y="1422978"/>
            <a:ext cx="10972800" cy="4980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Some operators are already using Cloud RAN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Most are currently performing lab evaluations, planned introduction 2026+. </a:t>
            </a:r>
            <a:endParaRPr/>
          </a:p>
          <a:p>
            <a:pPr indent="-2857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Feature parity of Cloud RAN and integrated RAN difficult to achieve </a:t>
            </a:r>
            <a:endParaRPr/>
          </a:p>
          <a:p>
            <a:pPr indent="-44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Some operators plan/investigate to use packet switching between RUs and vDU</a:t>
            </a:r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Others prefer passive WDM. </a:t>
            </a:r>
            <a:endParaRPr/>
          </a:p>
          <a:p>
            <a:pPr indent="-2857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Some plan/will investigate optical switching, for dynamic path reconfiguration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Cloud RAN could be used in both Distributed and Centralized architectures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 operators indicated that they plan to mix vDU and RU vendors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ither already from the start or in later stages.</a:t>
            </a:r>
            <a:r>
              <a:rPr b="0" i="0" lang="en-US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/>
          <p:nvPr>
            <p:ph idx="12" type="sldNum"/>
          </p:nvPr>
        </p:nvSpPr>
        <p:spPr>
          <a:xfrm>
            <a:off x="5242561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34"/>
          <p:cNvSpPr txBox="1"/>
          <p:nvPr>
            <p:ph type="title"/>
          </p:nvPr>
        </p:nvSpPr>
        <p:spPr>
          <a:xfrm>
            <a:off x="524347" y="553925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/>
              <a:t>Insights from the MOPA Operator Advisory Board: preferred optical blueprints</a:t>
            </a:r>
            <a:br>
              <a:rPr lang="en-US" sz="2000"/>
            </a:br>
            <a:endParaRPr sz="2000"/>
          </a:p>
        </p:txBody>
      </p:sp>
      <p:sp>
        <p:nvSpPr>
          <p:cNvPr id="97" name="Google Shape;97;p34"/>
          <p:cNvSpPr txBox="1"/>
          <p:nvPr>
            <p:ph idx="2" type="body"/>
          </p:nvPr>
        </p:nvSpPr>
        <p:spPr>
          <a:xfrm>
            <a:off x="524347" y="1477887"/>
            <a:ext cx="10972800" cy="51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Popular blueprints in integrated RAN will also be popular for Cloud RAN</a:t>
            </a:r>
            <a:endParaRPr b="0"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      </a:t>
            </a: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7.2.1 (DRAN) and 8.2.1 (CRAN) gray parallel fibers</a:t>
            </a:r>
            <a:endParaRPr b="0"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      </a:t>
            </a: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8.2.3 and 8.2.2. passive DWDM and CWDM CRAN</a:t>
            </a:r>
            <a:endParaRPr b="0"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      </a:t>
            </a: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8.2.7 packet switching for CRAN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Data rates and form factors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Common indication of SFP28 ports for LLS connections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Some will also use SFP+ and are looking to SFP56 for the future.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100G/QSFP28 may also be used for aggregation (packet and port) and for future higher data rates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Point of attention: not all servers are created with SFPx…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Requirements on optical pluggables: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 discounts: the </a:t>
            </a: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same optical requirements for integrated RAN are a must for Cloud RAN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Inter-operability is critical to success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Power consumption and heat are critical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342900" rtl="0" algn="just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171450" lvl="0" marL="342900" rtl="0" algn="just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None/>
            </a:pPr>
            <a:r>
              <a:t/>
            </a:r>
            <a:endParaRPr sz="2400"/>
          </a:p>
        </p:txBody>
      </p:sp>
      <p:pic>
        <p:nvPicPr>
          <p:cNvPr id="98" name="Google Shape;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950" y="2220425"/>
            <a:ext cx="2327342" cy="79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1664" y="3016737"/>
            <a:ext cx="2643648" cy="67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9772" y="1477887"/>
            <a:ext cx="2217881" cy="7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9218" y="2220425"/>
            <a:ext cx="1454589" cy="74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idx="12" type="sldNum"/>
          </p:nvPr>
        </p:nvSpPr>
        <p:spPr>
          <a:xfrm>
            <a:off x="5242561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5"/>
          <p:cNvSpPr txBox="1"/>
          <p:nvPr>
            <p:ph type="title"/>
          </p:nvPr>
        </p:nvSpPr>
        <p:spPr>
          <a:xfrm>
            <a:off x="609511" y="431709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Integrated RAN vs. Cloud RAN: optical connectivity challenges</a:t>
            </a:r>
            <a:endParaRPr/>
          </a:p>
        </p:txBody>
      </p:sp>
      <p:sp>
        <p:nvSpPr>
          <p:cNvPr id="109" name="Google Shape;109;p35"/>
          <p:cNvSpPr txBox="1"/>
          <p:nvPr>
            <p:ph idx="1" type="body"/>
          </p:nvPr>
        </p:nvSpPr>
        <p:spPr>
          <a:xfrm>
            <a:off x="2748283" y="1102991"/>
            <a:ext cx="113513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SFPx</a:t>
            </a:r>
            <a:endParaRPr/>
          </a:p>
        </p:txBody>
      </p:sp>
      <p:sp>
        <p:nvSpPr>
          <p:cNvPr id="110" name="Google Shape;110;p35"/>
          <p:cNvSpPr txBox="1"/>
          <p:nvPr/>
        </p:nvSpPr>
        <p:spPr>
          <a:xfrm>
            <a:off x="2560229" y="1202567"/>
            <a:ext cx="8229600" cy="853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spAutoFit/>
          </a:bodyPr>
          <a:lstStyle/>
          <a:p>
            <a:pPr indent="-171450" lvl="0" marL="342900" marR="0" rtl="0" algn="just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Verdana"/>
              <a:buNone/>
            </a:pPr>
            <a:r>
              <a:t/>
            </a:r>
            <a:endParaRPr b="0" i="0" sz="975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342900" marR="0" rtl="0" algn="just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Verdana"/>
              <a:buNone/>
            </a:pPr>
            <a:r>
              <a:t/>
            </a:r>
            <a:endParaRPr b="0" i="0" sz="975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342900" marR="0" rtl="0" algn="just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Verdana"/>
              <a:buNone/>
            </a:pPr>
            <a:r>
              <a:t/>
            </a:r>
            <a:endParaRPr b="0" i="0" sz="975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35"/>
          <p:cNvSpPr/>
          <p:nvPr/>
        </p:nvSpPr>
        <p:spPr>
          <a:xfrm>
            <a:off x="1485433" y="1269238"/>
            <a:ext cx="1245694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DU</a:t>
            </a:r>
            <a:endParaRPr/>
          </a:p>
        </p:txBody>
      </p:sp>
      <p:sp>
        <p:nvSpPr>
          <p:cNvPr id="112" name="Google Shape;112;p35"/>
          <p:cNvSpPr/>
          <p:nvPr/>
        </p:nvSpPr>
        <p:spPr>
          <a:xfrm>
            <a:off x="10618932" y="1269238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113" name="Google Shape;113;p35"/>
          <p:cNvSpPr/>
          <p:nvPr/>
        </p:nvSpPr>
        <p:spPr>
          <a:xfrm>
            <a:off x="2543072" y="1574844"/>
            <a:ext cx="1276034" cy="44241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14" name="Google Shape;114;p35"/>
          <p:cNvCxnSpPr>
            <a:stCxn id="113" idx="3"/>
          </p:cNvCxnSpPr>
          <p:nvPr/>
        </p:nvCxnSpPr>
        <p:spPr>
          <a:xfrm flipH="1" rot="10800000">
            <a:off x="3819106" y="1747452"/>
            <a:ext cx="5929500" cy="48600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35"/>
          <p:cNvSpPr/>
          <p:nvPr/>
        </p:nvSpPr>
        <p:spPr>
          <a:xfrm>
            <a:off x="5198972" y="1269238"/>
            <a:ext cx="2977661" cy="984644"/>
          </a:xfrm>
          <a:prstGeom prst="rect">
            <a:avLst/>
          </a:prstGeom>
          <a:solidFill>
            <a:srgbClr val="AFE4A8"/>
          </a:solidFill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Telecom fiber plant and site infrastructure</a:t>
            </a:r>
            <a:endParaRPr/>
          </a:p>
        </p:txBody>
      </p:sp>
      <p:sp>
        <p:nvSpPr>
          <p:cNvPr id="116" name="Google Shape;116;p35"/>
          <p:cNvSpPr txBox="1"/>
          <p:nvPr/>
        </p:nvSpPr>
        <p:spPr>
          <a:xfrm>
            <a:off x="9490532" y="1118382"/>
            <a:ext cx="113513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</a:t>
            </a:r>
            <a:endParaRPr b="1" i="0" sz="2000" u="none" cap="none" strike="noStrike">
              <a:solidFill>
                <a:srgbClr val="00318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35"/>
          <p:cNvSpPr txBox="1"/>
          <p:nvPr/>
        </p:nvSpPr>
        <p:spPr>
          <a:xfrm>
            <a:off x="3173103" y="2605049"/>
            <a:ext cx="1626902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b="1" i="0" sz="2000" u="none" cap="none" strike="noStrike">
              <a:solidFill>
                <a:srgbClr val="00318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8" name="Google Shape;118;p35"/>
          <p:cNvCxnSpPr/>
          <p:nvPr/>
        </p:nvCxnSpPr>
        <p:spPr>
          <a:xfrm>
            <a:off x="3862248" y="3249438"/>
            <a:ext cx="6155523" cy="16351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35"/>
          <p:cNvSpPr/>
          <p:nvPr/>
        </p:nvSpPr>
        <p:spPr>
          <a:xfrm>
            <a:off x="1458169" y="2377276"/>
            <a:ext cx="1486868" cy="1492664"/>
          </a:xfrm>
          <a:prstGeom prst="roundRect">
            <a:avLst>
              <a:gd fmla="val 16667" name="adj"/>
            </a:avLst>
          </a:prstGeom>
          <a:solidFill>
            <a:schemeClr val="accent4">
              <a:alpha val="60000"/>
            </a:scheme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0" name="Google Shape;120;p35"/>
          <p:cNvSpPr txBox="1"/>
          <p:nvPr/>
        </p:nvSpPr>
        <p:spPr>
          <a:xfrm>
            <a:off x="1496653" y="2455380"/>
            <a:ext cx="14762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Compute server</a:t>
            </a:r>
            <a:endParaRPr/>
          </a:p>
        </p:txBody>
      </p:sp>
      <p:sp>
        <p:nvSpPr>
          <p:cNvPr id="121" name="Google Shape;121;p35"/>
          <p:cNvSpPr/>
          <p:nvPr/>
        </p:nvSpPr>
        <p:spPr>
          <a:xfrm>
            <a:off x="1537371" y="2844275"/>
            <a:ext cx="670813" cy="843029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vDU</a:t>
            </a:r>
            <a:endParaRPr b="0" i="0" sz="14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2" name="Google Shape;122;p35"/>
          <p:cNvSpPr/>
          <p:nvPr/>
        </p:nvSpPr>
        <p:spPr>
          <a:xfrm>
            <a:off x="2234784" y="2923758"/>
            <a:ext cx="594080" cy="684062"/>
          </a:xfrm>
          <a:prstGeom prst="roundRect">
            <a:avLst>
              <a:gd fmla="val 16667" name="adj"/>
            </a:avLst>
          </a:prstGeom>
          <a:solidFill>
            <a:srgbClr val="F7C3C6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NIC</a:t>
            </a:r>
            <a:endParaRPr/>
          </a:p>
        </p:txBody>
      </p:sp>
      <p:sp>
        <p:nvSpPr>
          <p:cNvPr id="123" name="Google Shape;123;p35"/>
          <p:cNvSpPr/>
          <p:nvPr/>
        </p:nvSpPr>
        <p:spPr>
          <a:xfrm>
            <a:off x="2891486" y="3017539"/>
            <a:ext cx="1262881" cy="550766"/>
          </a:xfrm>
          <a:prstGeom prst="roundRect">
            <a:avLst>
              <a:gd fmla="val 16667" name="adj"/>
            </a:avLst>
          </a:prstGeom>
          <a:solidFill>
            <a:srgbClr val="F7C3C6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4" name="Google Shape;124;p35"/>
          <p:cNvSpPr/>
          <p:nvPr/>
        </p:nvSpPr>
        <p:spPr>
          <a:xfrm>
            <a:off x="10654629" y="2720744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125" name="Google Shape;125;p35"/>
          <p:cNvSpPr/>
          <p:nvPr/>
        </p:nvSpPr>
        <p:spPr>
          <a:xfrm>
            <a:off x="5273658" y="2670712"/>
            <a:ext cx="2977661" cy="984644"/>
          </a:xfrm>
          <a:prstGeom prst="rect">
            <a:avLst/>
          </a:prstGeom>
          <a:solidFill>
            <a:srgbClr val="AFE4A8"/>
          </a:solidFill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Telecom fiber plant and site infrastructure</a:t>
            </a:r>
            <a:endParaRPr/>
          </a:p>
        </p:txBody>
      </p:sp>
      <p:sp>
        <p:nvSpPr>
          <p:cNvPr id="126" name="Google Shape;126;p35"/>
          <p:cNvSpPr/>
          <p:nvPr/>
        </p:nvSpPr>
        <p:spPr>
          <a:xfrm rot="-5400000">
            <a:off x="2441777" y="2647281"/>
            <a:ext cx="614763" cy="2810417"/>
          </a:xfrm>
          <a:prstGeom prst="leftBrace">
            <a:avLst>
              <a:gd fmla="val 50549" name="adj1"/>
              <a:gd fmla="val 50000" name="adj2"/>
            </a:avLst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5"/>
          <p:cNvSpPr txBox="1"/>
          <p:nvPr/>
        </p:nvSpPr>
        <p:spPr>
          <a:xfrm>
            <a:off x="1338308" y="4437532"/>
            <a:ext cx="413295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infrastructure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refresh cycle: 3 years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Variety of servers, NIC cards, optics…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typical tools to manage features of pluggables </a:t>
            </a:r>
            <a:endParaRPr/>
          </a:p>
        </p:txBody>
      </p:sp>
      <p:sp>
        <p:nvSpPr>
          <p:cNvPr id="128" name="Google Shape;128;p35"/>
          <p:cNvSpPr/>
          <p:nvPr/>
        </p:nvSpPr>
        <p:spPr>
          <a:xfrm rot="-5400000">
            <a:off x="8279762" y="726793"/>
            <a:ext cx="614761" cy="6626968"/>
          </a:xfrm>
          <a:prstGeom prst="leftBrace">
            <a:avLst>
              <a:gd fmla="val 107493" name="adj1"/>
              <a:gd fmla="val 50000" name="adj2"/>
            </a:avLst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5"/>
          <p:cNvSpPr txBox="1"/>
          <p:nvPr/>
        </p:nvSpPr>
        <p:spPr>
          <a:xfrm>
            <a:off x="7295535" y="4422851"/>
            <a:ext cx="428677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Telco infrastructure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lifetime : 10-15 years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Telco typical tools to manage features of pluggables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CLI, LCT/GUI, NMS, SDN controllers,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5"/>
          <p:cNvSpPr txBox="1"/>
          <p:nvPr/>
        </p:nvSpPr>
        <p:spPr>
          <a:xfrm>
            <a:off x="9535338" y="2594138"/>
            <a:ext cx="113513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</a:t>
            </a:r>
            <a:endParaRPr b="1" i="0" sz="2000" u="none" cap="none" strike="noStrike">
              <a:solidFill>
                <a:srgbClr val="00318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35"/>
          <p:cNvSpPr/>
          <p:nvPr/>
        </p:nvSpPr>
        <p:spPr>
          <a:xfrm>
            <a:off x="291805" y="2359814"/>
            <a:ext cx="946914" cy="389992"/>
          </a:xfrm>
          <a:prstGeom prst="roundRect">
            <a:avLst>
              <a:gd fmla="val 16667" name="adj"/>
            </a:avLst>
          </a:prstGeom>
          <a:solidFill>
            <a:srgbClr val="F7C3C6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Compute</a:t>
            </a:r>
            <a:endParaRPr/>
          </a:p>
        </p:txBody>
      </p:sp>
      <p:sp>
        <p:nvSpPr>
          <p:cNvPr id="132" name="Google Shape;132;p35"/>
          <p:cNvSpPr/>
          <p:nvPr/>
        </p:nvSpPr>
        <p:spPr>
          <a:xfrm>
            <a:off x="282259" y="1863890"/>
            <a:ext cx="946914" cy="389992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Telco</a:t>
            </a:r>
            <a:endParaRPr/>
          </a:p>
        </p:txBody>
      </p:sp>
      <p:sp>
        <p:nvSpPr>
          <p:cNvPr id="133" name="Google Shape;133;p35"/>
          <p:cNvSpPr/>
          <p:nvPr/>
        </p:nvSpPr>
        <p:spPr>
          <a:xfrm>
            <a:off x="2528870" y="1564979"/>
            <a:ext cx="1209330" cy="442416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105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4" name="Google Shape;134;p35"/>
          <p:cNvSpPr/>
          <p:nvPr/>
        </p:nvSpPr>
        <p:spPr>
          <a:xfrm>
            <a:off x="9430534" y="1535959"/>
            <a:ext cx="1276034" cy="44241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5" name="Google Shape;135;p35"/>
          <p:cNvSpPr/>
          <p:nvPr/>
        </p:nvSpPr>
        <p:spPr>
          <a:xfrm>
            <a:off x="9416332" y="1526094"/>
            <a:ext cx="1209330" cy="442416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105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6" name="Google Shape;136;p35"/>
          <p:cNvSpPr/>
          <p:nvPr/>
        </p:nvSpPr>
        <p:spPr>
          <a:xfrm>
            <a:off x="2945037" y="3065789"/>
            <a:ext cx="1209330" cy="442416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105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7" name="Google Shape;137;p35"/>
          <p:cNvSpPr/>
          <p:nvPr/>
        </p:nvSpPr>
        <p:spPr>
          <a:xfrm>
            <a:off x="9515836" y="3019136"/>
            <a:ext cx="1276034" cy="44241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8" name="Google Shape;138;p35"/>
          <p:cNvSpPr/>
          <p:nvPr/>
        </p:nvSpPr>
        <p:spPr>
          <a:xfrm>
            <a:off x="9501634" y="3009271"/>
            <a:ext cx="1209330" cy="442416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105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39" name="Google Shape;139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0229" y="6325068"/>
            <a:ext cx="914353" cy="27528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5"/>
          <p:cNvSpPr txBox="1"/>
          <p:nvPr/>
        </p:nvSpPr>
        <p:spPr>
          <a:xfrm>
            <a:off x="3454209" y="6334686"/>
            <a:ext cx="8160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NC-SI</a:t>
            </a:r>
            <a:endParaRPr/>
          </a:p>
        </p:txBody>
      </p:sp>
      <p:pic>
        <p:nvPicPr>
          <p:cNvPr id="141" name="Google Shape;14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3191" y="5615855"/>
            <a:ext cx="603110" cy="70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5"/>
          <p:cNvSpPr txBox="1"/>
          <p:nvPr/>
        </p:nvSpPr>
        <p:spPr>
          <a:xfrm>
            <a:off x="1872777" y="5895436"/>
            <a:ext cx="6031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</a:t>
            </a:r>
            <a:endParaRPr/>
          </a:p>
        </p:txBody>
      </p:sp>
      <p:sp>
        <p:nvSpPr>
          <p:cNvPr id="143" name="Google Shape;143;p35"/>
          <p:cNvSpPr txBox="1"/>
          <p:nvPr/>
        </p:nvSpPr>
        <p:spPr>
          <a:xfrm>
            <a:off x="3315848" y="5864862"/>
            <a:ext cx="173449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Mina"/>
                <a:ea typeface="Mina"/>
                <a:cs typeface="Mina"/>
                <a:sym typeface="Mina"/>
              </a:rPr>
              <a:t>sudo ethtool –m port1</a:t>
            </a:r>
            <a:endParaRPr/>
          </a:p>
        </p:txBody>
      </p:sp>
      <p:sp>
        <p:nvSpPr>
          <p:cNvPr id="144" name="Google Shape;144;p35"/>
          <p:cNvSpPr/>
          <p:nvPr/>
        </p:nvSpPr>
        <p:spPr>
          <a:xfrm>
            <a:off x="3287117" y="5794166"/>
            <a:ext cx="1609349" cy="441615"/>
          </a:xfrm>
          <a:prstGeom prst="wedgeEllipseCallout">
            <a:avLst>
              <a:gd fmla="val -76357" name="adj1"/>
              <a:gd fmla="val -50076" name="adj2"/>
            </a:avLst>
          </a:prstGeom>
          <a:noFill/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idx="12" type="sldNum"/>
          </p:nvPr>
        </p:nvSpPr>
        <p:spPr>
          <a:xfrm>
            <a:off x="5242561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36"/>
          <p:cNvSpPr txBox="1"/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Adaptation needed between the two domains</a:t>
            </a:r>
            <a:endParaRPr/>
          </a:p>
        </p:txBody>
      </p:sp>
      <p:cxnSp>
        <p:nvCxnSpPr>
          <p:cNvPr id="151" name="Google Shape;151;p36"/>
          <p:cNvCxnSpPr/>
          <p:nvPr/>
        </p:nvCxnSpPr>
        <p:spPr>
          <a:xfrm>
            <a:off x="3221598" y="3967357"/>
            <a:ext cx="6155523" cy="16351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36"/>
          <p:cNvSpPr/>
          <p:nvPr/>
        </p:nvSpPr>
        <p:spPr>
          <a:xfrm>
            <a:off x="817519" y="3095195"/>
            <a:ext cx="1486868" cy="1492664"/>
          </a:xfrm>
          <a:prstGeom prst="roundRect">
            <a:avLst>
              <a:gd fmla="val 16667" name="adj"/>
            </a:avLst>
          </a:prstGeom>
          <a:solidFill>
            <a:schemeClr val="accent4">
              <a:alpha val="60000"/>
            </a:scheme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3" name="Google Shape;153;p36"/>
          <p:cNvSpPr txBox="1"/>
          <p:nvPr/>
        </p:nvSpPr>
        <p:spPr>
          <a:xfrm>
            <a:off x="856003" y="3173299"/>
            <a:ext cx="14762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Compute server</a:t>
            </a:r>
            <a:endParaRPr/>
          </a:p>
        </p:txBody>
      </p:sp>
      <p:sp>
        <p:nvSpPr>
          <p:cNvPr id="154" name="Google Shape;154;p36"/>
          <p:cNvSpPr/>
          <p:nvPr/>
        </p:nvSpPr>
        <p:spPr>
          <a:xfrm>
            <a:off x="896721" y="3562194"/>
            <a:ext cx="670813" cy="843029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vDU</a:t>
            </a:r>
            <a:endParaRPr b="0" i="0" sz="14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5" name="Google Shape;155;p36"/>
          <p:cNvSpPr/>
          <p:nvPr/>
        </p:nvSpPr>
        <p:spPr>
          <a:xfrm>
            <a:off x="1594134" y="3641677"/>
            <a:ext cx="594080" cy="684062"/>
          </a:xfrm>
          <a:prstGeom prst="roundRect">
            <a:avLst>
              <a:gd fmla="val 16667" name="adj"/>
            </a:avLst>
          </a:prstGeom>
          <a:solidFill>
            <a:srgbClr val="F7C3C6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NIC</a:t>
            </a:r>
            <a:endParaRPr/>
          </a:p>
        </p:txBody>
      </p:sp>
      <p:sp>
        <p:nvSpPr>
          <p:cNvPr id="156" name="Google Shape;156;p36"/>
          <p:cNvSpPr/>
          <p:nvPr/>
        </p:nvSpPr>
        <p:spPr>
          <a:xfrm>
            <a:off x="2250836" y="3707081"/>
            <a:ext cx="1188681" cy="563184"/>
          </a:xfrm>
          <a:prstGeom prst="roundRect">
            <a:avLst>
              <a:gd fmla="val 16667" name="adj"/>
            </a:avLst>
          </a:prstGeom>
          <a:solidFill>
            <a:srgbClr val="F7C3C6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7" name="Google Shape;157;p36"/>
          <p:cNvSpPr/>
          <p:nvPr/>
        </p:nvSpPr>
        <p:spPr>
          <a:xfrm>
            <a:off x="10210062" y="3429000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158" name="Google Shape;158;p36"/>
          <p:cNvSpPr/>
          <p:nvPr/>
        </p:nvSpPr>
        <p:spPr>
          <a:xfrm>
            <a:off x="5260667" y="3398391"/>
            <a:ext cx="2977661" cy="984644"/>
          </a:xfrm>
          <a:prstGeom prst="rect">
            <a:avLst/>
          </a:prstGeom>
          <a:solidFill>
            <a:srgbClr val="AFE4A8"/>
          </a:solidFill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Telecom fiber plant and site infrastructure</a:t>
            </a:r>
            <a:endParaRPr/>
          </a:p>
        </p:txBody>
      </p:sp>
      <p:sp>
        <p:nvSpPr>
          <p:cNvPr id="159" name="Google Shape;159;p36"/>
          <p:cNvSpPr/>
          <p:nvPr/>
        </p:nvSpPr>
        <p:spPr>
          <a:xfrm>
            <a:off x="3668633" y="3688645"/>
            <a:ext cx="1452109" cy="573115"/>
          </a:xfrm>
          <a:prstGeom prst="rect">
            <a:avLst/>
          </a:prstGeom>
          <a:gradFill>
            <a:gsLst>
              <a:gs pos="0">
                <a:srgbClr val="F3A6AA"/>
              </a:gs>
              <a:gs pos="100000">
                <a:srgbClr val="88D87B"/>
              </a:gs>
            </a:gsLst>
            <a:lin ang="0" scaled="0"/>
          </a:gradFill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Adapter</a:t>
            </a:r>
            <a:endParaRPr/>
          </a:p>
        </p:txBody>
      </p:sp>
      <p:sp>
        <p:nvSpPr>
          <p:cNvPr id="160" name="Google Shape;160;p36"/>
          <p:cNvSpPr txBox="1"/>
          <p:nvPr/>
        </p:nvSpPr>
        <p:spPr>
          <a:xfrm>
            <a:off x="9074932" y="3252662"/>
            <a:ext cx="113513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</a:t>
            </a:r>
            <a:endParaRPr b="1" i="0" sz="2000" u="none" cap="none" strike="noStrike">
              <a:solidFill>
                <a:srgbClr val="00318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36"/>
          <p:cNvSpPr txBox="1"/>
          <p:nvPr/>
        </p:nvSpPr>
        <p:spPr>
          <a:xfrm>
            <a:off x="4009364" y="3290320"/>
            <a:ext cx="113513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/>
          </a:p>
        </p:txBody>
      </p:sp>
      <p:sp>
        <p:nvSpPr>
          <p:cNvPr id="162" name="Google Shape;162;p36"/>
          <p:cNvSpPr/>
          <p:nvPr/>
        </p:nvSpPr>
        <p:spPr>
          <a:xfrm>
            <a:off x="878615" y="1561644"/>
            <a:ext cx="946914" cy="389992"/>
          </a:xfrm>
          <a:prstGeom prst="roundRect">
            <a:avLst>
              <a:gd fmla="val 16667" name="adj"/>
            </a:avLst>
          </a:prstGeom>
          <a:solidFill>
            <a:srgbClr val="F7C3C6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Compute</a:t>
            </a:r>
            <a:endParaRPr/>
          </a:p>
        </p:txBody>
      </p:sp>
      <p:sp>
        <p:nvSpPr>
          <p:cNvPr id="163" name="Google Shape;163;p36"/>
          <p:cNvSpPr/>
          <p:nvPr/>
        </p:nvSpPr>
        <p:spPr>
          <a:xfrm>
            <a:off x="878615" y="2030469"/>
            <a:ext cx="946914" cy="389992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Telco</a:t>
            </a:r>
            <a:endParaRPr/>
          </a:p>
        </p:txBody>
      </p:sp>
      <p:sp>
        <p:nvSpPr>
          <p:cNvPr id="164" name="Google Shape;164;p36"/>
          <p:cNvSpPr/>
          <p:nvPr/>
        </p:nvSpPr>
        <p:spPr>
          <a:xfrm>
            <a:off x="9046470" y="3703389"/>
            <a:ext cx="1276034" cy="501659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5" name="Google Shape;165;p36"/>
          <p:cNvSpPr/>
          <p:nvPr/>
        </p:nvSpPr>
        <p:spPr>
          <a:xfrm>
            <a:off x="2258649" y="3772262"/>
            <a:ext cx="1209330" cy="442416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105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6" name="Google Shape;166;p36"/>
          <p:cNvSpPr/>
          <p:nvPr/>
        </p:nvSpPr>
        <p:spPr>
          <a:xfrm>
            <a:off x="9085002" y="3719316"/>
            <a:ext cx="1209330" cy="442416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105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/>
          <p:nvPr>
            <p:ph idx="12" type="sldNum"/>
          </p:nvPr>
        </p:nvSpPr>
        <p:spPr>
          <a:xfrm>
            <a:off x="5242561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3" name="Google Shape;173;p37"/>
          <p:cNvCxnSpPr/>
          <p:nvPr/>
        </p:nvCxnSpPr>
        <p:spPr>
          <a:xfrm>
            <a:off x="3203492" y="4055526"/>
            <a:ext cx="6155523" cy="16351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37"/>
          <p:cNvSpPr/>
          <p:nvPr/>
        </p:nvSpPr>
        <p:spPr>
          <a:xfrm>
            <a:off x="799413" y="3183364"/>
            <a:ext cx="1486868" cy="1492664"/>
          </a:xfrm>
          <a:prstGeom prst="roundRect">
            <a:avLst>
              <a:gd fmla="val 16667" name="adj"/>
            </a:avLst>
          </a:prstGeom>
          <a:solidFill>
            <a:schemeClr val="accent4">
              <a:alpha val="60000"/>
            </a:scheme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837897" y="3261468"/>
            <a:ext cx="14762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Compute server</a:t>
            </a:r>
            <a:endParaRPr/>
          </a:p>
        </p:txBody>
      </p:sp>
      <p:sp>
        <p:nvSpPr>
          <p:cNvPr id="176" name="Google Shape;176;p37"/>
          <p:cNvSpPr/>
          <p:nvPr/>
        </p:nvSpPr>
        <p:spPr>
          <a:xfrm>
            <a:off x="878615" y="3650363"/>
            <a:ext cx="670813" cy="843029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vDU</a:t>
            </a:r>
            <a:endParaRPr b="0" i="0" sz="14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7" name="Google Shape;177;p37"/>
          <p:cNvSpPr/>
          <p:nvPr/>
        </p:nvSpPr>
        <p:spPr>
          <a:xfrm>
            <a:off x="1576028" y="3729846"/>
            <a:ext cx="594080" cy="684062"/>
          </a:xfrm>
          <a:prstGeom prst="roundRect">
            <a:avLst>
              <a:gd fmla="val 16667" name="adj"/>
            </a:avLst>
          </a:prstGeom>
          <a:solidFill>
            <a:srgbClr val="F7C3C6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NIC</a:t>
            </a:r>
            <a:endParaRPr/>
          </a:p>
        </p:txBody>
      </p:sp>
      <p:sp>
        <p:nvSpPr>
          <p:cNvPr id="178" name="Google Shape;178;p37"/>
          <p:cNvSpPr/>
          <p:nvPr/>
        </p:nvSpPr>
        <p:spPr>
          <a:xfrm>
            <a:off x="2232729" y="3768481"/>
            <a:ext cx="1379615" cy="519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A6AA"/>
              </a:gs>
              <a:gs pos="100000">
                <a:srgbClr val="88D87B"/>
              </a:gs>
            </a:gsLst>
            <a:lin ang="0" scaled="0"/>
          </a:gra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9" name="Google Shape;179;p37"/>
          <p:cNvSpPr/>
          <p:nvPr/>
        </p:nvSpPr>
        <p:spPr>
          <a:xfrm>
            <a:off x="10191956" y="3517169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180" name="Google Shape;180;p37"/>
          <p:cNvSpPr/>
          <p:nvPr/>
        </p:nvSpPr>
        <p:spPr>
          <a:xfrm>
            <a:off x="9053164" y="3760103"/>
            <a:ext cx="1318286" cy="574782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1" name="Google Shape;181;p37"/>
          <p:cNvSpPr/>
          <p:nvPr/>
        </p:nvSpPr>
        <p:spPr>
          <a:xfrm>
            <a:off x="5242561" y="3486560"/>
            <a:ext cx="2977661" cy="984644"/>
          </a:xfrm>
          <a:prstGeom prst="rect">
            <a:avLst/>
          </a:prstGeom>
          <a:solidFill>
            <a:srgbClr val="AFE4A8"/>
          </a:solidFill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Telecom fiber plant and site infrastructure</a:t>
            </a:r>
            <a:endParaRPr/>
          </a:p>
        </p:txBody>
      </p:sp>
      <p:sp>
        <p:nvSpPr>
          <p:cNvPr id="182" name="Google Shape;182;p37"/>
          <p:cNvSpPr txBox="1"/>
          <p:nvPr/>
        </p:nvSpPr>
        <p:spPr>
          <a:xfrm>
            <a:off x="2464057" y="3359961"/>
            <a:ext cx="1148288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8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 </a:t>
            </a:r>
            <a:endParaRPr/>
          </a:p>
        </p:txBody>
      </p:sp>
      <p:sp>
        <p:nvSpPr>
          <p:cNvPr id="183" name="Google Shape;183;p37"/>
          <p:cNvSpPr txBox="1"/>
          <p:nvPr/>
        </p:nvSpPr>
        <p:spPr>
          <a:xfrm>
            <a:off x="9249385" y="3319526"/>
            <a:ext cx="1885141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8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 </a:t>
            </a:r>
            <a:endParaRPr/>
          </a:p>
        </p:txBody>
      </p:sp>
      <p:sp>
        <p:nvSpPr>
          <p:cNvPr id="184" name="Google Shape;184;p37"/>
          <p:cNvSpPr txBox="1"/>
          <p:nvPr/>
        </p:nvSpPr>
        <p:spPr>
          <a:xfrm>
            <a:off x="837897" y="4982874"/>
            <a:ext cx="77131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SFPx in NICs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be specified to inter-operate with SFPx in RU’s</a:t>
            </a:r>
            <a:endParaRPr/>
          </a:p>
        </p:txBody>
      </p:sp>
      <p:sp>
        <p:nvSpPr>
          <p:cNvPr id="185" name="Google Shape;185;p37"/>
          <p:cNvSpPr txBox="1"/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SFPx based NICs</a:t>
            </a:r>
            <a:endParaRPr/>
          </a:p>
        </p:txBody>
      </p:sp>
      <p:cxnSp>
        <p:nvCxnSpPr>
          <p:cNvPr id="186" name="Google Shape;186;p37"/>
          <p:cNvCxnSpPr/>
          <p:nvPr/>
        </p:nvCxnSpPr>
        <p:spPr>
          <a:xfrm rot="10800000">
            <a:off x="2968978" y="4440595"/>
            <a:ext cx="496711" cy="542279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7" name="Google Shape;187;p37"/>
          <p:cNvSpPr/>
          <p:nvPr/>
        </p:nvSpPr>
        <p:spPr>
          <a:xfrm>
            <a:off x="2286281" y="3807073"/>
            <a:ext cx="1209330" cy="442416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105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8" name="Google Shape;188;p37"/>
          <p:cNvSpPr/>
          <p:nvPr/>
        </p:nvSpPr>
        <p:spPr>
          <a:xfrm>
            <a:off x="9066896" y="3845665"/>
            <a:ext cx="1209330" cy="442416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105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>
            <p:ph idx="12" type="sldNum"/>
          </p:nvPr>
        </p:nvSpPr>
        <p:spPr>
          <a:xfrm>
            <a:off x="5242561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38"/>
          <p:cNvSpPr txBox="1"/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QSFPx based NICs</a:t>
            </a:r>
            <a:endParaRPr/>
          </a:p>
        </p:txBody>
      </p:sp>
      <p:sp>
        <p:nvSpPr>
          <p:cNvPr id="195" name="Google Shape;195;p38"/>
          <p:cNvSpPr/>
          <p:nvPr/>
        </p:nvSpPr>
        <p:spPr>
          <a:xfrm>
            <a:off x="1094800" y="2852408"/>
            <a:ext cx="1486868" cy="1492664"/>
          </a:xfrm>
          <a:prstGeom prst="roundRect">
            <a:avLst>
              <a:gd fmla="val 16667" name="adj"/>
            </a:avLst>
          </a:prstGeom>
          <a:solidFill>
            <a:schemeClr val="accent4">
              <a:alpha val="60000"/>
            </a:scheme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1133284" y="2930512"/>
            <a:ext cx="14762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Compute server</a:t>
            </a:r>
            <a:endParaRPr/>
          </a:p>
        </p:txBody>
      </p:sp>
      <p:sp>
        <p:nvSpPr>
          <p:cNvPr id="197" name="Google Shape;197;p38"/>
          <p:cNvSpPr/>
          <p:nvPr/>
        </p:nvSpPr>
        <p:spPr>
          <a:xfrm>
            <a:off x="1174002" y="3319407"/>
            <a:ext cx="670813" cy="843029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vDU</a:t>
            </a:r>
            <a:endParaRPr b="0" i="0" sz="14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8" name="Google Shape;198;p38"/>
          <p:cNvSpPr/>
          <p:nvPr/>
        </p:nvSpPr>
        <p:spPr>
          <a:xfrm>
            <a:off x="1871415" y="3398890"/>
            <a:ext cx="594080" cy="684062"/>
          </a:xfrm>
          <a:prstGeom prst="roundRect">
            <a:avLst>
              <a:gd fmla="val 16667" name="adj"/>
            </a:avLst>
          </a:prstGeom>
          <a:solidFill>
            <a:srgbClr val="F7C3C6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NIC</a:t>
            </a:r>
            <a:endParaRPr/>
          </a:p>
        </p:txBody>
      </p:sp>
      <p:sp>
        <p:nvSpPr>
          <p:cNvPr id="199" name="Google Shape;199;p38"/>
          <p:cNvSpPr/>
          <p:nvPr/>
        </p:nvSpPr>
        <p:spPr>
          <a:xfrm>
            <a:off x="2528117" y="3567132"/>
            <a:ext cx="995015" cy="45516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A6AA"/>
              </a:gs>
              <a:gs pos="100000">
                <a:srgbClr val="88D87B"/>
              </a:gs>
            </a:gsLst>
            <a:lin ang="0" scaled="0"/>
          </a:gra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0" name="Google Shape;200;p38"/>
          <p:cNvSpPr/>
          <p:nvPr/>
        </p:nvSpPr>
        <p:spPr>
          <a:xfrm>
            <a:off x="10651544" y="1802052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201" name="Google Shape;201;p38"/>
          <p:cNvSpPr/>
          <p:nvPr/>
        </p:nvSpPr>
        <p:spPr>
          <a:xfrm>
            <a:off x="9781122" y="2055155"/>
            <a:ext cx="1049915" cy="46478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/>
          </a:p>
        </p:txBody>
      </p:sp>
      <p:sp>
        <p:nvSpPr>
          <p:cNvPr id="202" name="Google Shape;202;p38"/>
          <p:cNvSpPr/>
          <p:nvPr/>
        </p:nvSpPr>
        <p:spPr>
          <a:xfrm>
            <a:off x="5242561" y="3327846"/>
            <a:ext cx="2977661" cy="984644"/>
          </a:xfrm>
          <a:prstGeom prst="rect">
            <a:avLst/>
          </a:prstGeom>
          <a:solidFill>
            <a:srgbClr val="AFE4A8"/>
          </a:solidFill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Telecom fiber plant and site infrastructure</a:t>
            </a:r>
            <a:endParaRPr/>
          </a:p>
        </p:txBody>
      </p:sp>
      <p:sp>
        <p:nvSpPr>
          <p:cNvPr id="203" name="Google Shape;203;p38"/>
          <p:cNvSpPr txBox="1"/>
          <p:nvPr/>
        </p:nvSpPr>
        <p:spPr>
          <a:xfrm>
            <a:off x="9188504" y="1729145"/>
            <a:ext cx="1524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6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 *R</a:t>
            </a:r>
            <a:endParaRPr/>
          </a:p>
        </p:txBody>
      </p:sp>
      <p:sp>
        <p:nvSpPr>
          <p:cNvPr id="204" name="Google Shape;204;p38"/>
          <p:cNvSpPr txBox="1"/>
          <p:nvPr/>
        </p:nvSpPr>
        <p:spPr>
          <a:xfrm>
            <a:off x="2532461" y="3111800"/>
            <a:ext cx="1885141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6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QSFPx *R4</a:t>
            </a:r>
            <a:endParaRPr/>
          </a:p>
        </p:txBody>
      </p:sp>
      <p:sp>
        <p:nvSpPr>
          <p:cNvPr id="205" name="Google Shape;205;p38"/>
          <p:cNvSpPr/>
          <p:nvPr/>
        </p:nvSpPr>
        <p:spPr>
          <a:xfrm>
            <a:off x="10651544" y="3016832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206" name="Google Shape;206;p38"/>
          <p:cNvSpPr/>
          <p:nvPr/>
        </p:nvSpPr>
        <p:spPr>
          <a:xfrm>
            <a:off x="10651544" y="4149297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207" name="Google Shape;207;p38"/>
          <p:cNvSpPr/>
          <p:nvPr/>
        </p:nvSpPr>
        <p:spPr>
          <a:xfrm>
            <a:off x="10651544" y="5364077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208" name="Google Shape;208;p38"/>
          <p:cNvSpPr/>
          <p:nvPr/>
        </p:nvSpPr>
        <p:spPr>
          <a:xfrm>
            <a:off x="8246533" y="2252132"/>
            <a:ext cx="1524000" cy="1277659"/>
          </a:xfrm>
          <a:custGeom>
            <a:rect b="b" l="l" r="r" t="t"/>
            <a:pathLst>
              <a:path extrusionOk="0" h="1277659" w="1524000">
                <a:moveTo>
                  <a:pt x="1524000" y="0"/>
                </a:moveTo>
                <a:cubicBezTo>
                  <a:pt x="1332089" y="11289"/>
                  <a:pt x="965906" y="-31044"/>
                  <a:pt x="878417" y="281517"/>
                </a:cubicBezTo>
                <a:cubicBezTo>
                  <a:pt x="790928" y="594078"/>
                  <a:pt x="742236" y="844936"/>
                  <a:pt x="694267" y="999067"/>
                </a:cubicBezTo>
                <a:cubicBezTo>
                  <a:pt x="646298" y="1153198"/>
                  <a:pt x="637856" y="1124525"/>
                  <a:pt x="590600" y="1206304"/>
                </a:cubicBezTo>
                <a:cubicBezTo>
                  <a:pt x="539800" y="1302260"/>
                  <a:pt x="180622" y="1275645"/>
                  <a:pt x="0" y="1270000"/>
                </a:cubicBezTo>
              </a:path>
            </a:pathLst>
          </a:custGeom>
          <a:noFill/>
          <a:ln cap="flat" cmpd="sng" w="127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8"/>
          <p:cNvSpPr/>
          <p:nvPr/>
        </p:nvSpPr>
        <p:spPr>
          <a:xfrm>
            <a:off x="8220222" y="3494895"/>
            <a:ext cx="1560900" cy="288285"/>
          </a:xfrm>
          <a:custGeom>
            <a:rect b="b" l="l" r="r" t="t"/>
            <a:pathLst>
              <a:path extrusionOk="0" h="1315322" w="1524000">
                <a:moveTo>
                  <a:pt x="1524000" y="0"/>
                </a:moveTo>
                <a:cubicBezTo>
                  <a:pt x="1332089" y="11289"/>
                  <a:pt x="1078089" y="0"/>
                  <a:pt x="948267" y="33867"/>
                </a:cubicBezTo>
                <a:cubicBezTo>
                  <a:pt x="818445" y="67734"/>
                  <a:pt x="812800" y="-5645"/>
                  <a:pt x="745067" y="203200"/>
                </a:cubicBezTo>
                <a:cubicBezTo>
                  <a:pt x="677334" y="412045"/>
                  <a:pt x="666045" y="1109134"/>
                  <a:pt x="541867" y="1286934"/>
                </a:cubicBezTo>
                <a:cubicBezTo>
                  <a:pt x="428500" y="1357180"/>
                  <a:pt x="180622" y="1275645"/>
                  <a:pt x="0" y="1270000"/>
                </a:cubicBezTo>
              </a:path>
            </a:pathLst>
          </a:custGeom>
          <a:noFill/>
          <a:ln cap="flat" cmpd="sng" w="127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8"/>
          <p:cNvSpPr/>
          <p:nvPr/>
        </p:nvSpPr>
        <p:spPr>
          <a:xfrm flipH="1" rot="10800000">
            <a:off x="8225372" y="3951433"/>
            <a:ext cx="1555750" cy="727059"/>
          </a:xfrm>
          <a:custGeom>
            <a:rect b="b" l="l" r="r" t="t"/>
            <a:pathLst>
              <a:path extrusionOk="0" h="1289886" w="1555750">
                <a:moveTo>
                  <a:pt x="1555750" y="8234"/>
                </a:moveTo>
                <a:cubicBezTo>
                  <a:pt x="1363839" y="19523"/>
                  <a:pt x="1265767" y="-41644"/>
                  <a:pt x="1141942" y="59000"/>
                </a:cubicBezTo>
                <a:cubicBezTo>
                  <a:pt x="1018117" y="159644"/>
                  <a:pt x="909637" y="434232"/>
                  <a:pt x="812800" y="612096"/>
                </a:cubicBezTo>
                <a:cubicBezTo>
                  <a:pt x="715963" y="789960"/>
                  <a:pt x="696384" y="1013283"/>
                  <a:pt x="560917" y="1126183"/>
                </a:cubicBezTo>
                <a:cubicBezTo>
                  <a:pt x="425450" y="1239084"/>
                  <a:pt x="180622" y="1295144"/>
                  <a:pt x="0" y="1289499"/>
                </a:cubicBezTo>
              </a:path>
            </a:pathLst>
          </a:custGeom>
          <a:noFill/>
          <a:ln cap="flat" cmpd="sng" w="127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8"/>
          <p:cNvSpPr/>
          <p:nvPr/>
        </p:nvSpPr>
        <p:spPr>
          <a:xfrm flipH="1" rot="10800000">
            <a:off x="8229599" y="4138277"/>
            <a:ext cx="1569508" cy="1739341"/>
          </a:xfrm>
          <a:custGeom>
            <a:rect b="b" l="l" r="r" t="t"/>
            <a:pathLst>
              <a:path extrusionOk="0" h="1221337" w="1569508">
                <a:moveTo>
                  <a:pt x="1569508" y="22312"/>
                </a:moveTo>
                <a:cubicBezTo>
                  <a:pt x="1377597" y="33601"/>
                  <a:pt x="1228372" y="-11130"/>
                  <a:pt x="1108075" y="2672"/>
                </a:cubicBezTo>
                <a:cubicBezTo>
                  <a:pt x="987778" y="16474"/>
                  <a:pt x="906286" y="31010"/>
                  <a:pt x="847725" y="105122"/>
                </a:cubicBezTo>
                <a:cubicBezTo>
                  <a:pt x="789164" y="179234"/>
                  <a:pt x="774700" y="325849"/>
                  <a:pt x="756708" y="447346"/>
                </a:cubicBezTo>
                <a:cubicBezTo>
                  <a:pt x="738716" y="568844"/>
                  <a:pt x="775935" y="725013"/>
                  <a:pt x="739775" y="834107"/>
                </a:cubicBezTo>
                <a:cubicBezTo>
                  <a:pt x="703615" y="943201"/>
                  <a:pt x="663046" y="1037432"/>
                  <a:pt x="539750" y="1101909"/>
                </a:cubicBezTo>
                <a:cubicBezTo>
                  <a:pt x="416454" y="1166386"/>
                  <a:pt x="180622" y="1226615"/>
                  <a:pt x="0" y="1220970"/>
                </a:cubicBezTo>
              </a:path>
            </a:pathLst>
          </a:custGeom>
          <a:noFill/>
          <a:ln cap="flat" cmpd="sng" w="127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38"/>
          <p:cNvCxnSpPr/>
          <p:nvPr/>
        </p:nvCxnSpPr>
        <p:spPr>
          <a:xfrm>
            <a:off x="4562475" y="3529791"/>
            <a:ext cx="680086" cy="0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38"/>
          <p:cNvCxnSpPr/>
          <p:nvPr/>
        </p:nvCxnSpPr>
        <p:spPr>
          <a:xfrm>
            <a:off x="4562475" y="3729846"/>
            <a:ext cx="680086" cy="0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38"/>
          <p:cNvCxnSpPr/>
          <p:nvPr/>
        </p:nvCxnSpPr>
        <p:spPr>
          <a:xfrm>
            <a:off x="4562475" y="3940258"/>
            <a:ext cx="680086" cy="0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38"/>
          <p:cNvCxnSpPr/>
          <p:nvPr/>
        </p:nvCxnSpPr>
        <p:spPr>
          <a:xfrm>
            <a:off x="4562475" y="4149297"/>
            <a:ext cx="680086" cy="0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38"/>
          <p:cNvSpPr/>
          <p:nvPr/>
        </p:nvSpPr>
        <p:spPr>
          <a:xfrm>
            <a:off x="3924300" y="3429000"/>
            <a:ext cx="672894" cy="766763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Breakout</a:t>
            </a:r>
            <a:endParaRPr/>
          </a:p>
        </p:txBody>
      </p:sp>
      <p:cxnSp>
        <p:nvCxnSpPr>
          <p:cNvPr id="217" name="Google Shape;217;p38"/>
          <p:cNvCxnSpPr/>
          <p:nvPr/>
        </p:nvCxnSpPr>
        <p:spPr>
          <a:xfrm>
            <a:off x="3452908" y="3783681"/>
            <a:ext cx="471392" cy="0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38"/>
          <p:cNvSpPr txBox="1"/>
          <p:nvPr/>
        </p:nvSpPr>
        <p:spPr>
          <a:xfrm>
            <a:off x="9188504" y="2996674"/>
            <a:ext cx="1524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6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 *R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9188504" y="4122943"/>
            <a:ext cx="1524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6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 *R</a:t>
            </a:r>
            <a:endParaRPr/>
          </a:p>
        </p:txBody>
      </p:sp>
      <p:sp>
        <p:nvSpPr>
          <p:cNvPr id="220" name="Google Shape;220;p38"/>
          <p:cNvSpPr txBox="1"/>
          <p:nvPr/>
        </p:nvSpPr>
        <p:spPr>
          <a:xfrm>
            <a:off x="9307037" y="5313130"/>
            <a:ext cx="1524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6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 *R</a:t>
            </a:r>
            <a:endParaRPr/>
          </a:p>
        </p:txBody>
      </p:sp>
      <p:sp>
        <p:nvSpPr>
          <p:cNvPr id="221" name="Google Shape;221;p38"/>
          <p:cNvSpPr txBox="1"/>
          <p:nvPr/>
        </p:nvSpPr>
        <p:spPr>
          <a:xfrm>
            <a:off x="451311" y="5025943"/>
            <a:ext cx="908114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QSFPx in NIC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be specified to support per-lane interoperability with SFPx in RU’s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fiber standards like SR4, DR4, DR4+ 🡪 simple fiber unbundling breakout,wavelength generic remote SFPx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wavelength standards like FR4, LR4 🡪 “filtered” breakout, remote SFPx of matching wavelengths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38"/>
          <p:cNvCxnSpPr/>
          <p:nvPr/>
        </p:nvCxnSpPr>
        <p:spPr>
          <a:xfrm rot="10800000">
            <a:off x="2946023" y="4190440"/>
            <a:ext cx="496711" cy="542279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3" name="Google Shape;223;p38"/>
          <p:cNvSpPr/>
          <p:nvPr/>
        </p:nvSpPr>
        <p:spPr>
          <a:xfrm>
            <a:off x="2553084" y="3576445"/>
            <a:ext cx="933562" cy="389992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4" name="Google Shape;224;p38"/>
          <p:cNvSpPr/>
          <p:nvPr/>
        </p:nvSpPr>
        <p:spPr>
          <a:xfrm>
            <a:off x="9838209" y="2091104"/>
            <a:ext cx="933562" cy="389992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5" name="Google Shape;225;p38"/>
          <p:cNvSpPr/>
          <p:nvPr/>
        </p:nvSpPr>
        <p:spPr>
          <a:xfrm>
            <a:off x="9741806" y="3266822"/>
            <a:ext cx="1049915" cy="46478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/>
          </a:p>
        </p:txBody>
      </p:sp>
      <p:sp>
        <p:nvSpPr>
          <p:cNvPr id="226" name="Google Shape;226;p38"/>
          <p:cNvSpPr/>
          <p:nvPr/>
        </p:nvSpPr>
        <p:spPr>
          <a:xfrm>
            <a:off x="9798893" y="3302771"/>
            <a:ext cx="933562" cy="389992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9742284" y="4440699"/>
            <a:ext cx="1049915" cy="46478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/>
          </a:p>
        </p:txBody>
      </p:sp>
      <p:sp>
        <p:nvSpPr>
          <p:cNvPr id="228" name="Google Shape;228;p38"/>
          <p:cNvSpPr/>
          <p:nvPr/>
        </p:nvSpPr>
        <p:spPr>
          <a:xfrm>
            <a:off x="9799371" y="4476648"/>
            <a:ext cx="933562" cy="389992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9" name="Google Shape;229;p38"/>
          <p:cNvSpPr/>
          <p:nvPr/>
        </p:nvSpPr>
        <p:spPr>
          <a:xfrm>
            <a:off x="9701527" y="5638521"/>
            <a:ext cx="1049915" cy="46478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/>
          </a:p>
        </p:txBody>
      </p:sp>
      <p:sp>
        <p:nvSpPr>
          <p:cNvPr id="230" name="Google Shape;230;p38"/>
          <p:cNvSpPr/>
          <p:nvPr/>
        </p:nvSpPr>
        <p:spPr>
          <a:xfrm>
            <a:off x="9758614" y="5674470"/>
            <a:ext cx="933562" cy="389992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39"/>
          <p:cNvCxnSpPr/>
          <p:nvPr/>
        </p:nvCxnSpPr>
        <p:spPr>
          <a:xfrm flipH="1" rot="10800000">
            <a:off x="3541508" y="3532248"/>
            <a:ext cx="6578484" cy="6404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39"/>
          <p:cNvSpPr txBox="1"/>
          <p:nvPr>
            <p:ph idx="12" type="sldNum"/>
          </p:nvPr>
        </p:nvSpPr>
        <p:spPr>
          <a:xfrm>
            <a:off x="5238878" y="6412599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39"/>
          <p:cNvSpPr/>
          <p:nvPr/>
        </p:nvSpPr>
        <p:spPr>
          <a:xfrm>
            <a:off x="303273" y="2643735"/>
            <a:ext cx="1486868" cy="1492664"/>
          </a:xfrm>
          <a:prstGeom prst="roundRect">
            <a:avLst>
              <a:gd fmla="val 16667" name="adj"/>
            </a:avLst>
          </a:prstGeom>
          <a:solidFill>
            <a:schemeClr val="accent4">
              <a:alpha val="60000"/>
            </a:scheme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341757" y="2721839"/>
            <a:ext cx="14762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Compute server</a:t>
            </a:r>
            <a:endParaRPr/>
          </a:p>
        </p:txBody>
      </p:sp>
      <p:sp>
        <p:nvSpPr>
          <p:cNvPr id="240" name="Google Shape;240;p39"/>
          <p:cNvSpPr/>
          <p:nvPr/>
        </p:nvSpPr>
        <p:spPr>
          <a:xfrm>
            <a:off x="382475" y="3110734"/>
            <a:ext cx="670813" cy="843029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vDU</a:t>
            </a:r>
            <a:endParaRPr b="0" i="0" sz="14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1" name="Google Shape;241;p39"/>
          <p:cNvSpPr/>
          <p:nvPr/>
        </p:nvSpPr>
        <p:spPr>
          <a:xfrm>
            <a:off x="1079888" y="3190217"/>
            <a:ext cx="594080" cy="684062"/>
          </a:xfrm>
          <a:prstGeom prst="roundRect">
            <a:avLst>
              <a:gd fmla="val 16667" name="adj"/>
            </a:avLst>
          </a:prstGeom>
          <a:solidFill>
            <a:srgbClr val="F7C3C6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NIC</a:t>
            </a:r>
            <a:endParaRPr/>
          </a:p>
        </p:txBody>
      </p:sp>
      <p:sp>
        <p:nvSpPr>
          <p:cNvPr id="242" name="Google Shape;242;p39"/>
          <p:cNvSpPr/>
          <p:nvPr/>
        </p:nvSpPr>
        <p:spPr>
          <a:xfrm>
            <a:off x="1690226" y="3380382"/>
            <a:ext cx="662645" cy="389992"/>
          </a:xfrm>
          <a:prstGeom prst="roundRect">
            <a:avLst>
              <a:gd fmla="val 16667" name="adj"/>
            </a:avLst>
          </a:prstGeom>
          <a:solidFill>
            <a:srgbClr val="F7C3C6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3" name="Google Shape;243;p39"/>
          <p:cNvSpPr/>
          <p:nvPr/>
        </p:nvSpPr>
        <p:spPr>
          <a:xfrm>
            <a:off x="10990414" y="3129427"/>
            <a:ext cx="1049915" cy="923426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RU</a:t>
            </a:r>
            <a:endParaRPr/>
          </a:p>
        </p:txBody>
      </p:sp>
      <p:sp>
        <p:nvSpPr>
          <p:cNvPr id="244" name="Google Shape;244;p39"/>
          <p:cNvSpPr/>
          <p:nvPr/>
        </p:nvSpPr>
        <p:spPr>
          <a:xfrm>
            <a:off x="6542081" y="3187444"/>
            <a:ext cx="2977661" cy="923427"/>
          </a:xfrm>
          <a:prstGeom prst="rect">
            <a:avLst/>
          </a:prstGeom>
          <a:solidFill>
            <a:srgbClr val="AFE4A8"/>
          </a:solidFill>
          <a:ln cap="flat" cmpd="sng" w="25400">
            <a:solidFill>
              <a:srgbClr val="332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Telecom fiber plant and site infrastructure</a:t>
            </a:r>
            <a:endParaRPr/>
          </a:p>
        </p:txBody>
      </p:sp>
      <p:sp>
        <p:nvSpPr>
          <p:cNvPr id="245" name="Google Shape;245;p39"/>
          <p:cNvSpPr/>
          <p:nvPr/>
        </p:nvSpPr>
        <p:spPr>
          <a:xfrm>
            <a:off x="4016796" y="3122633"/>
            <a:ext cx="1519600" cy="1104104"/>
          </a:xfrm>
          <a:prstGeom prst="roundRect">
            <a:avLst>
              <a:gd fmla="val 16667" name="adj"/>
            </a:avLst>
          </a:prstGeom>
          <a:solidFill>
            <a:srgbClr val="88D87B">
              <a:alpha val="60000"/>
            </a:srgbClr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Packet                      Switch</a:t>
            </a:r>
            <a:endParaRPr/>
          </a:p>
        </p:txBody>
      </p:sp>
      <p:sp>
        <p:nvSpPr>
          <p:cNvPr id="246" name="Google Shape;246;p39"/>
          <p:cNvSpPr txBox="1"/>
          <p:nvPr/>
        </p:nvSpPr>
        <p:spPr>
          <a:xfrm>
            <a:off x="1431520" y="4256438"/>
            <a:ext cx="2832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Direct attach copper cable (DAC) or Active Optical Cable (AOC)</a:t>
            </a:r>
            <a:endParaRPr/>
          </a:p>
        </p:txBody>
      </p:sp>
      <p:sp>
        <p:nvSpPr>
          <p:cNvPr id="247" name="Google Shape;247;p39"/>
          <p:cNvSpPr/>
          <p:nvPr/>
        </p:nvSpPr>
        <p:spPr>
          <a:xfrm>
            <a:off x="3447316" y="3396144"/>
            <a:ext cx="662645" cy="389992"/>
          </a:xfrm>
          <a:prstGeom prst="roundRect">
            <a:avLst>
              <a:gd fmla="val 16667" name="adj"/>
            </a:avLst>
          </a:prstGeom>
          <a:solidFill>
            <a:srgbClr val="F7C3C6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48" name="Google Shape;248;p39"/>
          <p:cNvCxnSpPr>
            <a:stCxn id="242" idx="3"/>
            <a:endCxn id="247" idx="1"/>
          </p:cNvCxnSpPr>
          <p:nvPr/>
        </p:nvCxnSpPr>
        <p:spPr>
          <a:xfrm>
            <a:off x="2352871" y="3575378"/>
            <a:ext cx="1094400" cy="15900"/>
          </a:xfrm>
          <a:prstGeom prst="straightConnector1">
            <a:avLst/>
          </a:prstGeom>
          <a:noFill/>
          <a:ln cap="flat" cmpd="sng" w="73025">
            <a:solidFill>
              <a:srgbClr val="F3A6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p39"/>
          <p:cNvSpPr txBox="1"/>
          <p:nvPr/>
        </p:nvSpPr>
        <p:spPr>
          <a:xfrm>
            <a:off x="859563" y="4982874"/>
            <a:ext cx="108244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Completely decoupling the IT and telco worlds by using a packet FH switch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Telco infra designed to last for 10-15 years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Modular switch design (server facing ports, fabric, fiber facing ports) to adapt to faster cycles of servers Low-cost short reach DAC/AOC to connect servers to the switch</a:t>
            </a:r>
            <a:endParaRPr/>
          </a:p>
        </p:txBody>
      </p:sp>
      <p:sp>
        <p:nvSpPr>
          <p:cNvPr id="250" name="Google Shape;250;p39"/>
          <p:cNvSpPr txBox="1"/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Packet-switch based telco infrastructure</a:t>
            </a:r>
            <a:endParaRPr/>
          </a:p>
        </p:txBody>
      </p:sp>
      <p:cxnSp>
        <p:nvCxnSpPr>
          <p:cNvPr id="251" name="Google Shape;251;p39"/>
          <p:cNvCxnSpPr/>
          <p:nvPr/>
        </p:nvCxnSpPr>
        <p:spPr>
          <a:xfrm>
            <a:off x="4109961" y="1231271"/>
            <a:ext cx="0" cy="3734428"/>
          </a:xfrm>
          <a:prstGeom prst="straightConnector1">
            <a:avLst/>
          </a:prstGeom>
          <a:noFill/>
          <a:ln cap="flat" cmpd="sng" w="9525">
            <a:solidFill>
              <a:srgbClr val="775E9C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52" name="Google Shape;252;p39"/>
          <p:cNvSpPr/>
          <p:nvPr/>
        </p:nvSpPr>
        <p:spPr>
          <a:xfrm>
            <a:off x="3069882" y="1391826"/>
            <a:ext cx="946914" cy="389992"/>
          </a:xfrm>
          <a:prstGeom prst="roundRect">
            <a:avLst>
              <a:gd fmla="val 16667" name="adj"/>
            </a:avLst>
          </a:prstGeom>
          <a:solidFill>
            <a:srgbClr val="F7C3C6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Compute</a:t>
            </a:r>
            <a:endParaRPr/>
          </a:p>
        </p:txBody>
      </p:sp>
      <p:sp>
        <p:nvSpPr>
          <p:cNvPr id="253" name="Google Shape;253;p39"/>
          <p:cNvSpPr/>
          <p:nvPr/>
        </p:nvSpPr>
        <p:spPr>
          <a:xfrm>
            <a:off x="4220938" y="1380149"/>
            <a:ext cx="946914" cy="389992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Telco</a:t>
            </a:r>
            <a:endParaRPr/>
          </a:p>
        </p:txBody>
      </p:sp>
      <p:sp>
        <p:nvSpPr>
          <p:cNvPr id="254" name="Google Shape;254;p39"/>
          <p:cNvSpPr txBox="1"/>
          <p:nvPr/>
        </p:nvSpPr>
        <p:spPr>
          <a:xfrm>
            <a:off x="9924384" y="2963561"/>
            <a:ext cx="1885141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8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 </a:t>
            </a:r>
            <a:endParaRPr/>
          </a:p>
        </p:txBody>
      </p:sp>
      <p:sp>
        <p:nvSpPr>
          <p:cNvPr id="255" name="Google Shape;255;p39"/>
          <p:cNvSpPr txBox="1"/>
          <p:nvPr/>
        </p:nvSpPr>
        <p:spPr>
          <a:xfrm>
            <a:off x="5463599" y="2944596"/>
            <a:ext cx="1885141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8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SFPx </a:t>
            </a:r>
            <a:endParaRPr/>
          </a:p>
        </p:txBody>
      </p:sp>
      <p:sp>
        <p:nvSpPr>
          <p:cNvPr id="256" name="Google Shape;256;p39"/>
          <p:cNvSpPr txBox="1"/>
          <p:nvPr/>
        </p:nvSpPr>
        <p:spPr>
          <a:xfrm>
            <a:off x="1707486" y="3954703"/>
            <a:ext cx="2280888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1200" u="none" cap="none" strike="noStrike">
                <a:solidFill>
                  <a:srgbClr val="003182"/>
                </a:solidFill>
                <a:latin typeface="Verdana"/>
                <a:ea typeface="Verdana"/>
                <a:cs typeface="Verdana"/>
                <a:sym typeface="Verdana"/>
              </a:rPr>
              <a:t>Variety of form factors</a:t>
            </a:r>
            <a:endParaRPr/>
          </a:p>
        </p:txBody>
      </p:sp>
      <p:sp>
        <p:nvSpPr>
          <p:cNvPr id="257" name="Google Shape;257;p39"/>
          <p:cNvSpPr/>
          <p:nvPr/>
        </p:nvSpPr>
        <p:spPr>
          <a:xfrm>
            <a:off x="10040790" y="3307707"/>
            <a:ext cx="1049915" cy="46478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/>
          </a:p>
        </p:txBody>
      </p:sp>
      <p:sp>
        <p:nvSpPr>
          <p:cNvPr id="258" name="Google Shape;258;p39"/>
          <p:cNvSpPr/>
          <p:nvPr/>
        </p:nvSpPr>
        <p:spPr>
          <a:xfrm>
            <a:off x="10097877" y="3343656"/>
            <a:ext cx="933562" cy="389992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5248928" y="3343656"/>
            <a:ext cx="1049915" cy="464786"/>
          </a:xfrm>
          <a:prstGeom prst="roundRect">
            <a:avLst>
              <a:gd fmla="val 16667" name="adj"/>
            </a:avLst>
          </a:prstGeom>
          <a:solidFill>
            <a:srgbClr val="AFE4A8"/>
          </a:solidFill>
          <a:ln cap="flat" cmpd="sng" w="25400">
            <a:solidFill>
              <a:srgbClr val="63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/>
          </a:p>
        </p:txBody>
      </p:sp>
      <p:sp>
        <p:nvSpPr>
          <p:cNvPr id="260" name="Google Shape;260;p39"/>
          <p:cNvSpPr/>
          <p:nvPr/>
        </p:nvSpPr>
        <p:spPr>
          <a:xfrm>
            <a:off x="5306015" y="3379605"/>
            <a:ext cx="933562" cy="389992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Pluggable</a:t>
            </a:r>
            <a:endParaRPr b="0" i="0" sz="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1831748" y="3465856"/>
            <a:ext cx="2123722" cy="271759"/>
          </a:xfrm>
          <a:prstGeom prst="leftRightArrow">
            <a:avLst>
              <a:gd fmla="val 64722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DAC / AOC</a:t>
            </a:r>
            <a:endParaRPr b="0" i="0" sz="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住友電工グループ会社テンプレート">
  <a:themeElements>
    <a:clrScheme name="住友電工カラーパレット">
      <a:dk1>
        <a:srgbClr val="0075C2"/>
      </a:dk1>
      <a:lt1>
        <a:srgbClr val="2E008B"/>
      </a:lt1>
      <a:dk2>
        <a:srgbClr val="00A9BA"/>
      </a:dk2>
      <a:lt2>
        <a:srgbClr val="06B4EA"/>
      </a:lt2>
      <a:accent1>
        <a:srgbClr val="7B639F"/>
      </a:accent1>
      <a:accent2>
        <a:srgbClr val="898989"/>
      </a:accent2>
      <a:accent3>
        <a:srgbClr val="45B035"/>
      </a:accent3>
      <a:accent4>
        <a:srgbClr val="EC6D74"/>
      </a:accent4>
      <a:accent5>
        <a:srgbClr val="FFB44B"/>
      </a:accent5>
      <a:accent6>
        <a:srgbClr val="FFE33F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2018-03-12T06:27:35Z</dcterms:created>
  <dc:creator>dxm921067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192199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D6.0.7</vt:lpwstr>
  </property>
</Properties>
</file>