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6867" r:id="rId5"/>
    <p:sldMasterId id="2147483667" r:id="rId6"/>
  </p:sldMasterIdLst>
  <p:notesMasterIdLst>
    <p:notesMasterId r:id="rId15"/>
  </p:notesMasterIdLst>
  <p:handoutMasterIdLst>
    <p:handoutMasterId r:id="rId16"/>
  </p:handoutMasterIdLst>
  <p:sldIdLst>
    <p:sldId id="2147375258" r:id="rId7"/>
    <p:sldId id="2147375295" r:id="rId8"/>
    <p:sldId id="2147375286" r:id="rId9"/>
    <p:sldId id="2147375297" r:id="rId10"/>
    <p:sldId id="2147375296" r:id="rId11"/>
    <p:sldId id="2147375300" r:id="rId12"/>
    <p:sldId id="2147375249" r:id="rId13"/>
    <p:sldId id="2147375274" r:id="rId14"/>
  </p:sldIdLst>
  <p:sldSz cx="9144000" cy="5143500" type="screen16x9"/>
  <p:notesSz cx="7315200" cy="9601200"/>
  <p:defaultTextStyle>
    <a:defPPr>
      <a:defRPr lang="en-GB"/>
    </a:defPPr>
    <a:lvl1pPr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189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378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566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754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5494">
          <p15:clr>
            <a:srgbClr val="A4A3A4"/>
          </p15:clr>
        </p15:guide>
        <p15:guide id="5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1" userDrawn="1">
          <p15:clr>
            <a:srgbClr val="A4A3A4"/>
          </p15:clr>
        </p15:guide>
        <p15:guide id="2" orient="horz" pos="3047" userDrawn="1">
          <p15:clr>
            <a:srgbClr val="A4A3A4"/>
          </p15:clr>
        </p15:guide>
        <p15:guide id="3" orient="horz" pos="2780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  <p15:guide id="5" pos="2346" userDrawn="1">
          <p15:clr>
            <a:srgbClr val="A4A3A4"/>
          </p15:clr>
        </p15:guide>
        <p15:guide id="6" pos="2330" userDrawn="1">
          <p15:clr>
            <a:srgbClr val="A4A3A4"/>
          </p15:clr>
        </p15:guide>
        <p15:guide id="7" pos="2320" userDrawn="1">
          <p15:clr>
            <a:srgbClr val="A4A3A4"/>
          </p15:clr>
        </p15:guide>
        <p15:guide id="8" pos="23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64FF"/>
    <a:srgbClr val="FFC000"/>
    <a:srgbClr val="00B0F0"/>
    <a:srgbClr val="CCF4FF"/>
    <a:srgbClr val="FFADBB"/>
    <a:srgbClr val="CC99FF"/>
    <a:srgbClr val="0097BF"/>
    <a:srgbClr val="124191"/>
    <a:srgbClr val="EEF2EC"/>
    <a:srgbClr val="ED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47" autoAdjust="0"/>
    <p:restoredTop sz="93372" autoAdjust="0"/>
  </p:normalViewPr>
  <p:slideViewPr>
    <p:cSldViewPr>
      <p:cViewPr varScale="1">
        <p:scale>
          <a:sx n="126" d="100"/>
          <a:sy n="126" d="100"/>
        </p:scale>
        <p:origin x="734" y="86"/>
      </p:cViewPr>
      <p:guideLst>
        <p:guide orient="horz" pos="1620"/>
        <p:guide pos="2880"/>
        <p:guide orient="horz"/>
        <p:guide pos="5494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640"/>
    </p:cViewPr>
  </p:sorterViewPr>
  <p:notesViewPr>
    <p:cSldViewPr>
      <p:cViewPr varScale="1">
        <p:scale>
          <a:sx n="49" d="100"/>
          <a:sy n="49" d="100"/>
        </p:scale>
        <p:origin x="-2910" y="-114"/>
      </p:cViewPr>
      <p:guideLst>
        <p:guide orient="horz" pos="2801"/>
        <p:guide orient="horz" pos="3047"/>
        <p:guide orient="horz" pos="2780"/>
        <p:guide orient="horz" pos="3024"/>
        <p:guide pos="2346"/>
        <p:guide pos="2330"/>
        <p:guide pos="2320"/>
        <p:guide pos="23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48714D-64CB-477A-83E0-B701BC97047D}" type="datetimeFigureOut">
              <a:rPr lang="en-US"/>
              <a:pPr>
                <a:defRPr/>
              </a:pPr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8683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wrap="square" lIns="95273" tIns="47638" rIns="95273" bIns="47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ACF3E3-40DB-44DA-9B29-9FC54E7819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8657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EB1742-88F9-4FB4-A375-FB17A99F0760}" type="datetimeFigureOut">
              <a:rPr lang="en-US"/>
              <a:pPr>
                <a:defRPr/>
              </a:pPr>
              <a:t>9/21/2024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3" tIns="47638" rIns="95273" bIns="4763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3" y="4561576"/>
            <a:ext cx="5854450" cy="4320316"/>
          </a:xfrm>
          <a:prstGeom prst="rect">
            <a:avLst/>
          </a:prstGeom>
        </p:spPr>
        <p:txBody>
          <a:bodyPr vert="horz" wrap="square" lIns="95273" tIns="47638" rIns="95273" bIns="47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8683"/>
            <a:ext cx="3170138" cy="481028"/>
          </a:xfrm>
          <a:prstGeom prst="rect">
            <a:avLst/>
          </a:prstGeom>
        </p:spPr>
        <p:txBody>
          <a:bodyPr vert="horz" lIns="95273" tIns="47638" rIns="95273" bIns="476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wrap="square" lIns="95273" tIns="47638" rIns="95273" bIns="47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615ADC-2B0E-4A6C-B6D3-9674262A90F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71689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378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006d3afbd_0_0:notes"/>
          <p:cNvSpPr txBox="1">
            <a:spLocks noGrp="1"/>
          </p:cNvSpPr>
          <p:nvPr>
            <p:ph type="body" idx="1"/>
          </p:nvPr>
        </p:nvSpPr>
        <p:spPr>
          <a:xfrm>
            <a:off x="715617" y="4485807"/>
            <a:ext cx="5724939" cy="4249711"/>
          </a:xfrm>
          <a:prstGeom prst="rect">
            <a:avLst/>
          </a:prstGeom>
        </p:spPr>
        <p:txBody>
          <a:bodyPr spcFirstLastPara="1" wrap="square" lIns="94835" tIns="94835" rIns="94835" bIns="9483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95" name="Google Shape;95;g15006d3a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5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1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Two Column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469832-DACB-40B0-988E-5D708FA93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able Placeholder 4">
            <a:extLst>
              <a:ext uri="{FF2B5EF4-FFF2-40B4-BE49-F238E27FC236}">
                <a16:creationId xmlns:a16="http://schemas.microsoft.com/office/drawing/2014/main" id="{B3F0CABE-2F16-456A-A120-390FEDFE43A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389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478DF6-0668-488C-9E0C-4567E0DE8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C091DE-89A6-4271-8BB9-BAB40C67B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1772D9-E08D-420E-AB34-CCAC26D77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71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Three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D0874136-2C1C-4222-98DA-D238FBD97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B9EA6A3E-9087-42C1-89A6-8204E100E36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98BD97D8-C9D8-4E9B-90F2-C010D6EE811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6300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_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1B709-09CD-404B-B852-419096D06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9B7F28-94B8-42B4-A97D-4EBCB20F6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AB4DD6D-9400-4306-8B75-2CFF9208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6FBD4C-557B-402F-9039-EF287BD8E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22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3_Sing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4B383DF-E841-4958-AC70-1FE077578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6D425CB6-0BAB-4AB6-ADCE-D68F0C1DF8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7D8427-6029-4956-BF93-C47F0DB8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001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401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7_Two Column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469832-DACB-40B0-988E-5D708FA93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able Placeholder 4">
            <a:extLst>
              <a:ext uri="{FF2B5EF4-FFF2-40B4-BE49-F238E27FC236}">
                <a16:creationId xmlns:a16="http://schemas.microsoft.com/office/drawing/2014/main" id="{B3F0CABE-2F16-456A-A120-390FEDFE43A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68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8_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478DF6-0668-488C-9E0C-4567E0DE8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C091DE-89A6-4271-8BB9-BAB40C67B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1772D9-E08D-420E-AB34-CCAC26D77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2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10_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1B709-09CD-404B-B852-419096D06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9B7F28-94B8-42B4-A97D-4EBCB20F6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AB4DD6D-9400-4306-8B75-2CFF9208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6FBD4C-557B-402F-9039-EF287BD8E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1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F8794-6DB0-493B-B703-9626C0DD2EB6}"/>
              </a:ext>
            </a:extLst>
          </p:cNvPr>
          <p:cNvSpPr/>
          <p:nvPr userDrawn="1"/>
        </p:nvSpPr>
        <p:spPr>
          <a:xfrm>
            <a:off x="0" y="-949"/>
            <a:ext cx="4554559" cy="5144449"/>
          </a:xfrm>
          <a:prstGeom prst="rect">
            <a:avLst/>
          </a:prstGeom>
          <a:solidFill>
            <a:srgbClr val="F3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80A6B-6CAD-42C1-86F6-D9E6A815F9CC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6626A-7EF1-46A1-9A59-00F8F5FD683E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9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3069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5811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5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93512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4511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1 Grey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89">
              <a:defRPr sz="1400">
                <a:solidFill>
                  <a:schemeClr val="tx2"/>
                </a:solidFill>
              </a:defRPr>
            </a:lvl2pPr>
            <a:lvl3pPr marL="691183" indent="-230394">
              <a:defRPr sz="1200">
                <a:solidFill>
                  <a:schemeClr val="tx2"/>
                </a:solidFill>
              </a:defRPr>
            </a:lvl3pPr>
            <a:lvl4pPr marL="921577">
              <a:defRPr sz="1000">
                <a:solidFill>
                  <a:schemeClr val="tx2"/>
                </a:solidFill>
              </a:defRPr>
            </a:lvl4pPr>
            <a:lvl5pPr marL="115197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89">
              <a:defRPr sz="1400"/>
            </a:lvl2pPr>
            <a:lvl3pPr marL="691183" indent="-230394">
              <a:defRPr sz="1200"/>
            </a:lvl3pPr>
            <a:lvl4pPr marL="921577">
              <a:defRPr sz="1000"/>
            </a:lvl4pPr>
            <a:lvl5pPr marL="1151972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304877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">
  <p:cSld name="表紙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971550" y="1706928"/>
            <a:ext cx="7200900" cy="44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03182"/>
                </a:solidFill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792" y="231151"/>
            <a:ext cx="3105308" cy="11644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>
            <a:spLocks noGrp="1"/>
          </p:cNvSpPr>
          <p:nvPr>
            <p:ph type="body" idx="2"/>
          </p:nvPr>
        </p:nvSpPr>
        <p:spPr>
          <a:xfrm>
            <a:off x="971550" y="1424052"/>
            <a:ext cx="7200900" cy="2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000000"/>
                </a:solidFill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971550" y="4525333"/>
            <a:ext cx="7200900" cy="21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95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5148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612">
          <p15:clr>
            <a:srgbClr val="FBAE40"/>
          </p15:clr>
        </p15:guide>
        <p15:guide id="5" pos="65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7806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5EFEEF-4621-4055-9A5C-50ECD0F977FC}"/>
              </a:ext>
            </a:extLst>
          </p:cNvPr>
          <p:cNvSpPr/>
          <p:nvPr userDrawn="1"/>
        </p:nvSpPr>
        <p:spPr>
          <a:xfrm>
            <a:off x="0" y="-949"/>
            <a:ext cx="4554560" cy="5144449"/>
          </a:xfrm>
          <a:prstGeom prst="rect">
            <a:avLst/>
          </a:prstGeom>
          <a:solidFill>
            <a:srgbClr val="C9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80A6B-6CAD-42C1-86F6-D9E6A815F9CC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6626A-7EF1-46A1-9A59-00F8F5FD683E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7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5EFEEF-4621-4055-9A5C-50ECD0F977FC}"/>
              </a:ext>
            </a:extLst>
          </p:cNvPr>
          <p:cNvSpPr/>
          <p:nvPr userDrawn="1"/>
        </p:nvSpPr>
        <p:spPr>
          <a:xfrm>
            <a:off x="0" y="-949"/>
            <a:ext cx="4554560" cy="5144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80A6B-6CAD-42C1-86F6-D9E6A815F9CC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6626A-7EF1-46A1-9A59-00F8F5FD683E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A2B74-7E56-4C83-B7FB-47FD8342F18F}"/>
              </a:ext>
            </a:extLst>
          </p:cNvPr>
          <p:cNvSpPr/>
          <p:nvPr userDrawn="1"/>
        </p:nvSpPr>
        <p:spPr>
          <a:xfrm>
            <a:off x="0" y="-949"/>
            <a:ext cx="4554560" cy="5144449"/>
          </a:xfrm>
          <a:prstGeom prst="rect">
            <a:avLst/>
          </a:prstGeom>
          <a:solidFill>
            <a:srgbClr val="55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80A6B-6CAD-42C1-86F6-D9E6A815F9CC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2020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6626A-7EF1-46A1-9A59-00F8F5FD683E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0182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Sing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4B383DF-E841-4958-AC70-1FE077578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6D425CB6-0BAB-4AB6-ADCE-D68F0C1DF8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7D8427-6029-4956-BF93-C47F0DB8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922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Sing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97876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B45C946-2519-4BC2-A23F-A4CF37A3D0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3" imgH="493" progId="TCLayout.ActiveDocument.1">
                  <p:embed/>
                </p:oleObj>
              </mc:Choice>
              <mc:Fallback>
                <p:oleObj name="think-cell Slide" r:id="rId26" imgW="493" imgH="4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B45C946-2519-4BC2-A23F-A4CF37A3D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B586B9-AC02-4560-BD48-616641150CD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8" r:id="rId1"/>
    <p:sldLayoutId id="2147486869" r:id="rId2"/>
    <p:sldLayoutId id="2147486870" r:id="rId3"/>
    <p:sldLayoutId id="2147486871" r:id="rId4"/>
    <p:sldLayoutId id="2147486872" r:id="rId5"/>
    <p:sldLayoutId id="2147486873" r:id="rId6"/>
    <p:sldLayoutId id="2147486874" r:id="rId7"/>
    <p:sldLayoutId id="2147486875" r:id="rId8"/>
    <p:sldLayoutId id="2147486876" r:id="rId9"/>
    <p:sldLayoutId id="2147486877" r:id="rId10"/>
    <p:sldLayoutId id="2147486878" r:id="rId11"/>
    <p:sldLayoutId id="2147486879" r:id="rId12"/>
    <p:sldLayoutId id="2147486880" r:id="rId13"/>
    <p:sldLayoutId id="2147486881" r:id="rId14"/>
    <p:sldLayoutId id="2147487053" r:id="rId15"/>
    <p:sldLayoutId id="2147487056" r:id="rId16"/>
    <p:sldLayoutId id="2147487057" r:id="rId17"/>
    <p:sldLayoutId id="2147487058" r:id="rId18"/>
    <p:sldLayoutId id="2147487060" r:id="rId19"/>
    <p:sldLayoutId id="2147487062" r:id="rId20"/>
    <p:sldLayoutId id="2147487064" r:id="rId21"/>
    <p:sldLayoutId id="2147487065" r:id="rId22"/>
    <p:sldLayoutId id="2147487226" r:id="rId2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042"/>
            <a:ext cx="144462" cy="12315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5878"/>
            <a:ext cx="1800000" cy="12315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+mn-lt"/>
                <a:cs typeface="Arial" charset="0"/>
              </a:rPr>
              <a:t>© Nokia 2023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961741" y="4820358"/>
            <a:ext cx="2885040" cy="1944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z="1000" dirty="0">
                <a:cs typeface="Arial" panose="020B0604020202020204" pitchFamily="34" charset="0"/>
              </a:rPr>
              <a:t>Nokia Confidential</a:t>
            </a:r>
            <a:r>
              <a:rPr lang="en-GB" dirty="0"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30E348-B77E-49BC-B34D-54FD0A4F71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7237" r:id="rId2"/>
    <p:sldLayoutId id="2147487242" r:id="rId3"/>
    <p:sldLayoutId id="2147487244" r:id="rId4"/>
    <p:sldLayoutId id="2147487245" r:id="rId5"/>
  </p:sldLayoutIdLst>
  <p:hf sldNum="0"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667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306910" indent="-306910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4267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611702" indent="-304792" algn="l" defTabSz="609585" rtl="0" eaLnBrk="1" fontAlgn="base" hangingPunct="1">
        <a:spcBef>
          <a:spcPct val="0"/>
        </a:spcBef>
        <a:spcAft>
          <a:spcPts val="800"/>
        </a:spcAft>
        <a:buFont typeface="Lucida Grande"/>
        <a:buChar char="-"/>
        <a:defRPr sz="3733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912261" indent="-300559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1217054" indent="-304792" algn="l" defTabSz="609585" rtl="0" eaLnBrk="1" fontAlgn="base" hangingPunct="1">
        <a:spcBef>
          <a:spcPct val="0"/>
        </a:spcBef>
        <a:spcAft>
          <a:spcPts val="800"/>
        </a:spcAft>
        <a:buFont typeface="Lucida Grande"/>
        <a:buChar char="-"/>
        <a:defRPr sz="2667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523962" indent="-306910" algn="l" defTabSz="609585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2667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3/dj/public/24_05/sluyski_3dj_01a_2405.pdf" TargetMode="Externa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006d3afbd_0_0"/>
          <p:cNvSpPr txBox="1">
            <a:spLocks noGrp="1"/>
          </p:cNvSpPr>
          <p:nvPr>
            <p:ph type="body" idx="1"/>
          </p:nvPr>
        </p:nvSpPr>
        <p:spPr>
          <a:xfrm>
            <a:off x="395536" y="1203598"/>
            <a:ext cx="8352928" cy="352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r>
              <a:rPr lang="en-US" sz="2600" dirty="0">
                <a:latin typeface="Open Sans"/>
                <a:ea typeface="Open Sans"/>
                <a:cs typeface="Open Sans"/>
                <a:sym typeface="Open Sans"/>
              </a:rPr>
              <a:t>Implementation considerations for </a:t>
            </a:r>
            <a:r>
              <a:rPr lang="en-BE" sz="2600" dirty="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600" dirty="0">
                <a:latin typeface="Open Sans"/>
                <a:ea typeface="Open Sans"/>
                <a:cs typeface="Open Sans"/>
                <a:sym typeface="Open Sans"/>
              </a:rPr>
              <a:t>tight sync</a:t>
            </a:r>
            <a:r>
              <a:rPr lang="en-BE" sz="2600" dirty="0">
                <a:latin typeface="Open Sans"/>
                <a:ea typeface="Open Sans"/>
                <a:cs typeface="Open Sans"/>
                <a:sym typeface="Open Sans"/>
              </a:rPr>
              <a:t>”,</a:t>
            </a:r>
            <a:r>
              <a:rPr lang="en-US" sz="260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indent="0"/>
            <a:r>
              <a:rPr lang="en-US" sz="2600" dirty="0">
                <a:latin typeface="Open Sans"/>
                <a:ea typeface="Open Sans"/>
                <a:cs typeface="Open Sans"/>
                <a:sym typeface="Open Sans"/>
              </a:rPr>
              <a:t>caveats and solution paths</a:t>
            </a:r>
            <a:endParaRPr sz="2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sz="13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nl-BE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br>
              <a:rPr lang="en-BE" sz="12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nl-BE" sz="1200" dirty="0">
                <a:latin typeface="Open Sans"/>
                <a:ea typeface="Open Sans"/>
                <a:cs typeface="Open Sans"/>
                <a:sym typeface="Open Sans"/>
              </a:rPr>
              <a:t>WS14 “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Mobile optics for 6G and open cloud RAN: new concepts or more of the same?</a:t>
            </a:r>
            <a:r>
              <a:rPr lang="nl-BE" sz="1200" dirty="0">
                <a:latin typeface="Open Sans"/>
                <a:ea typeface="Open Sans"/>
                <a:cs typeface="Open Sans"/>
                <a:sym typeface="Open Sans"/>
              </a:rPr>
              <a:t>” - ECOC, 22 Sept 2024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r>
              <a:rPr lang="en-CA" sz="1200" dirty="0">
                <a:latin typeface="Open Sans"/>
                <a:ea typeface="Open Sans"/>
                <a:cs typeface="Open Sans"/>
                <a:sym typeface="Open Sans"/>
              </a:rPr>
              <a:t>François Fredricx, NOKIA</a:t>
            </a:r>
            <a:br>
              <a:rPr lang="en-BE" sz="12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BE" sz="1200" dirty="0">
                <a:latin typeface="Open Sans"/>
                <a:ea typeface="Open Sans"/>
                <a:cs typeface="Open Sans"/>
                <a:sym typeface="Open Sans"/>
              </a:rPr>
              <a:t>Antonio Tartaglia, Ericsson</a:t>
            </a:r>
            <a:endParaRPr lang="en-CA"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1">
            <a:extLst>
              <a:ext uri="{FF2B5EF4-FFF2-40B4-BE49-F238E27FC236}">
                <a16:creationId xmlns:a16="http://schemas.microsoft.com/office/drawing/2014/main" id="{03DB1AC5-70EC-EDBB-2A2C-37E8DEDAD5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8118" y="883558"/>
            <a:ext cx="5594041" cy="3560400"/>
          </a:xfrm>
        </p:spPr>
        <p:txBody>
          <a:bodyPr/>
          <a:lstStyle/>
          <a:p>
            <a:r>
              <a:rPr lang="nl-BE" sz="1400" dirty="0"/>
              <a:t>Distribution of sync via </a:t>
            </a:r>
            <a:r>
              <a:rPr lang="nl-BE" sz="1400" dirty="0" err="1"/>
              <a:t>network</a:t>
            </a:r>
            <a:r>
              <a:rPr lang="nl-BE" sz="1400" dirty="0"/>
              <a:t> (</a:t>
            </a:r>
            <a:r>
              <a:rPr lang="nl-BE" sz="1400" b="1" dirty="0"/>
              <a:t>PTP</a:t>
            </a:r>
            <a:r>
              <a:rPr lang="nl-BE" sz="1400" dirty="0"/>
              <a:t>)</a:t>
            </a:r>
          </a:p>
          <a:p>
            <a:r>
              <a:rPr lang="nl-BE" sz="1400" dirty="0"/>
              <a:t>Network-</a:t>
            </a:r>
            <a:r>
              <a:rPr lang="nl-BE" sz="1400" dirty="0" err="1"/>
              <a:t>wide</a:t>
            </a:r>
            <a:r>
              <a:rPr lang="nl-BE" sz="1400" dirty="0"/>
              <a:t> sync of </a:t>
            </a:r>
            <a:r>
              <a:rPr lang="nl-BE" sz="1400" dirty="0" err="1"/>
              <a:t>all</a:t>
            </a:r>
            <a:r>
              <a:rPr lang="nl-BE" sz="1400" dirty="0"/>
              <a:t> </a:t>
            </a:r>
            <a:r>
              <a:rPr lang="nl-BE" sz="1400" dirty="0" err="1"/>
              <a:t>RUs</a:t>
            </a:r>
            <a:r>
              <a:rPr lang="nl-BE" sz="1400" dirty="0"/>
              <a:t> (air interfaces)</a:t>
            </a:r>
          </a:p>
          <a:p>
            <a:pPr lvl="1"/>
            <a:r>
              <a:rPr lang="nl-BE" sz="1000" dirty="0"/>
              <a:t>TAE </a:t>
            </a:r>
            <a:r>
              <a:rPr lang="nl-BE" sz="1000" dirty="0" err="1"/>
              <a:t>between</a:t>
            </a:r>
            <a:r>
              <a:rPr lang="nl-BE" sz="1000" dirty="0"/>
              <a:t> </a:t>
            </a:r>
            <a:r>
              <a:rPr lang="nl-BE" sz="1000" dirty="0" err="1"/>
              <a:t>any</a:t>
            </a:r>
            <a:r>
              <a:rPr lang="nl-BE" sz="1000" dirty="0"/>
              <a:t> 2 </a:t>
            </a:r>
            <a:r>
              <a:rPr lang="nl-BE" sz="1000" dirty="0" err="1"/>
              <a:t>RUs</a:t>
            </a:r>
            <a:r>
              <a:rPr lang="nl-BE" sz="1000" dirty="0"/>
              <a:t> =&gt; TE </a:t>
            </a:r>
            <a:r>
              <a:rPr lang="nl-BE" sz="1000" dirty="0" err="1"/>
              <a:t>between</a:t>
            </a:r>
            <a:r>
              <a:rPr lang="nl-BE" sz="1000" dirty="0"/>
              <a:t> </a:t>
            </a:r>
            <a:r>
              <a:rPr lang="nl-BE" sz="1000" dirty="0" err="1"/>
              <a:t>any</a:t>
            </a:r>
            <a:r>
              <a:rPr lang="nl-BE" sz="1000" dirty="0"/>
              <a:t> RU </a:t>
            </a:r>
            <a:r>
              <a:rPr lang="nl-BE" sz="1000" dirty="0" err="1"/>
              <a:t>and</a:t>
            </a:r>
            <a:r>
              <a:rPr lang="nl-BE" sz="1000" dirty="0"/>
              <a:t> PRTC</a:t>
            </a:r>
          </a:p>
          <a:p>
            <a:r>
              <a:rPr lang="nl-BE" sz="1400" dirty="0" err="1"/>
              <a:t>mMIMO</a:t>
            </a:r>
            <a:r>
              <a:rPr lang="nl-BE" sz="1400" dirty="0"/>
              <a:t> </a:t>
            </a:r>
            <a:r>
              <a:rPr lang="nl-BE" sz="1400" dirty="0" err="1"/>
              <a:t>across</a:t>
            </a:r>
            <a:r>
              <a:rPr lang="nl-BE" sz="1400" dirty="0"/>
              <a:t> cluster of </a:t>
            </a:r>
            <a:r>
              <a:rPr lang="nl-BE" sz="1400" dirty="0" err="1"/>
              <a:t>RUs</a:t>
            </a:r>
            <a:r>
              <a:rPr lang="nl-BE" sz="1400" dirty="0"/>
              <a:t> (</a:t>
            </a:r>
            <a:r>
              <a:rPr lang="nl-BE" sz="1400" dirty="0" err="1"/>
              <a:t>fronthaul</a:t>
            </a:r>
            <a:r>
              <a:rPr lang="nl-BE" sz="1400" dirty="0"/>
              <a:t>)</a:t>
            </a:r>
          </a:p>
          <a:p>
            <a:pPr lvl="1"/>
            <a:r>
              <a:rPr lang="nl-BE" sz="1000" dirty="0"/>
              <a:t>TAE </a:t>
            </a:r>
            <a:r>
              <a:rPr lang="nl-BE" sz="1000" dirty="0" err="1"/>
              <a:t>between</a:t>
            </a:r>
            <a:r>
              <a:rPr lang="nl-BE" sz="1000" dirty="0"/>
              <a:t> </a:t>
            </a:r>
            <a:r>
              <a:rPr lang="nl-BE" sz="1000" dirty="0" err="1"/>
              <a:t>any</a:t>
            </a:r>
            <a:r>
              <a:rPr lang="nl-BE" sz="1000" dirty="0"/>
              <a:t> 2 </a:t>
            </a:r>
            <a:r>
              <a:rPr lang="nl-BE" sz="1000" dirty="0" err="1"/>
              <a:t>RUs</a:t>
            </a:r>
            <a:r>
              <a:rPr lang="nl-BE" sz="1000" dirty="0"/>
              <a:t> in cluster </a:t>
            </a:r>
            <a:br>
              <a:rPr lang="nl-BE" sz="1000" dirty="0"/>
            </a:br>
            <a:r>
              <a:rPr lang="nl-BE" sz="1000" dirty="0"/>
              <a:t>=&gt; TE </a:t>
            </a:r>
            <a:r>
              <a:rPr lang="nl-BE" sz="1000" dirty="0" err="1"/>
              <a:t>between</a:t>
            </a:r>
            <a:r>
              <a:rPr lang="nl-BE" sz="1000" dirty="0"/>
              <a:t> </a:t>
            </a:r>
            <a:r>
              <a:rPr lang="nl-BE" sz="1000" dirty="0" err="1"/>
              <a:t>any</a:t>
            </a:r>
            <a:r>
              <a:rPr lang="nl-BE" sz="1000" dirty="0"/>
              <a:t> RU </a:t>
            </a:r>
            <a:r>
              <a:rPr lang="nl-BE" sz="1000" dirty="0" err="1"/>
              <a:t>and</a:t>
            </a:r>
            <a:r>
              <a:rPr lang="nl-BE" sz="1000" dirty="0"/>
              <a:t> common </a:t>
            </a:r>
            <a:r>
              <a:rPr lang="nl-BE" sz="1000" dirty="0" err="1"/>
              <a:t>clock</a:t>
            </a:r>
            <a:r>
              <a:rPr lang="nl-BE" sz="1000" dirty="0"/>
              <a:t> </a:t>
            </a:r>
            <a:r>
              <a:rPr lang="nl-BE" sz="1000" dirty="0" err="1"/>
              <a:t>reference</a:t>
            </a:r>
            <a:endParaRPr lang="nl-BE" sz="1000" dirty="0"/>
          </a:p>
          <a:p>
            <a:pPr lvl="1"/>
            <a:r>
              <a:rPr lang="nl-BE" sz="1000" dirty="0"/>
              <a:t>Different </a:t>
            </a:r>
            <a:r>
              <a:rPr lang="nl-BE" sz="1000" dirty="0" err="1"/>
              <a:t>Categories</a:t>
            </a:r>
            <a:r>
              <a:rPr lang="nl-BE" sz="1000" dirty="0"/>
              <a:t> of </a:t>
            </a:r>
            <a:r>
              <a:rPr lang="nl-BE" sz="1000" dirty="0" err="1"/>
              <a:t>accuracy</a:t>
            </a:r>
            <a:endParaRPr lang="nl-BE" sz="1000" dirty="0"/>
          </a:p>
          <a:p>
            <a:r>
              <a:rPr lang="nl-BE" sz="1400" dirty="0" err="1"/>
              <a:t>Localisation</a:t>
            </a:r>
            <a:r>
              <a:rPr lang="nl-BE" sz="1400" dirty="0"/>
              <a:t> </a:t>
            </a:r>
            <a:r>
              <a:rPr lang="nl-BE" sz="1400" dirty="0" err="1"/>
              <a:t>accuracy</a:t>
            </a:r>
            <a:endParaRPr lang="nl-BE" sz="1400" dirty="0"/>
          </a:p>
          <a:p>
            <a:pPr lvl="1"/>
            <a:r>
              <a:rPr lang="nl-BE" sz="1200" dirty="0" err="1"/>
              <a:t>Very</a:t>
            </a:r>
            <a:r>
              <a:rPr lang="nl-BE" sz="1200" dirty="0"/>
              <a:t> accurate =&gt; only for </a:t>
            </a:r>
            <a:r>
              <a:rPr lang="nl-BE" sz="1200" dirty="0" err="1"/>
              <a:t>local</a:t>
            </a:r>
            <a:r>
              <a:rPr lang="nl-BE" sz="1200" dirty="0"/>
              <a:t> </a:t>
            </a:r>
            <a:r>
              <a:rPr lang="nl-BE" sz="1200" dirty="0" err="1"/>
              <a:t>PtP</a:t>
            </a:r>
            <a:r>
              <a:rPr lang="nl-BE" sz="1200" dirty="0"/>
              <a:t> links</a:t>
            </a:r>
          </a:p>
          <a:p>
            <a:pPr lvl="1"/>
            <a:endParaRPr lang="nl-BE" sz="1200" dirty="0"/>
          </a:p>
          <a:p>
            <a:endParaRPr lang="nl-BE" sz="1400" dirty="0"/>
          </a:p>
          <a:p>
            <a:r>
              <a:rPr lang="nl-BE" sz="1400" dirty="0" err="1"/>
              <a:t>Classification</a:t>
            </a:r>
            <a:r>
              <a:rPr lang="nl-BE" sz="1400" dirty="0"/>
              <a:t> of </a:t>
            </a:r>
            <a:r>
              <a:rPr lang="nl-BE" sz="1400" dirty="0" err="1"/>
              <a:t>intermediate</a:t>
            </a:r>
            <a:r>
              <a:rPr lang="nl-BE" sz="1400" dirty="0"/>
              <a:t> </a:t>
            </a:r>
            <a:r>
              <a:rPr lang="nl-BE" sz="1400" dirty="0" err="1"/>
              <a:t>nodes</a:t>
            </a:r>
            <a:r>
              <a:rPr lang="nl-BE" sz="1400" dirty="0"/>
              <a:t> (T-BC)</a:t>
            </a:r>
          </a:p>
          <a:p>
            <a:pPr lvl="1"/>
            <a:r>
              <a:rPr lang="nl-BE" sz="1200" dirty="0"/>
              <a:t>Max </a:t>
            </a:r>
            <a:r>
              <a:rPr lang="nl-BE" sz="1200" dirty="0" err="1"/>
              <a:t>cTE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dTE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total</a:t>
            </a:r>
            <a:r>
              <a:rPr lang="nl-BE" sz="1200" dirty="0"/>
              <a:t> TE per Class A / B / C </a:t>
            </a:r>
            <a:r>
              <a:rPr lang="en-BE" sz="1200" dirty="0"/>
              <a:t>/ </a:t>
            </a:r>
            <a:r>
              <a:rPr lang="en-BE" sz="1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nl-BE" sz="12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BE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nl-BE" sz="1200" dirty="0"/>
              <a:t> node</a:t>
            </a:r>
            <a:r>
              <a:rPr lang="en-BE" sz="1200" dirty="0"/>
              <a:t> (ITU-T G.8273.2)</a:t>
            </a:r>
            <a:endParaRPr lang="nl-BE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D6658-F9E8-E041-4EE6-1A2FF698CFCC}"/>
              </a:ext>
            </a:extLst>
          </p:cNvPr>
          <p:cNvSpPr/>
          <p:nvPr/>
        </p:nvSpPr>
        <p:spPr>
          <a:xfrm>
            <a:off x="5279155" y="1080826"/>
            <a:ext cx="427058" cy="400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RU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A1A5F-67C5-8FD7-83AB-D1854D06A242}"/>
              </a:ext>
            </a:extLst>
          </p:cNvPr>
          <p:cNvSpPr/>
          <p:nvPr/>
        </p:nvSpPr>
        <p:spPr>
          <a:xfrm>
            <a:off x="7320225" y="1889559"/>
            <a:ext cx="421506" cy="3847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CU</a:t>
            </a:r>
            <a:endParaRPr lang="en-US" sz="700" dirty="0">
              <a:solidFill>
                <a:srgbClr val="FFFFFF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33E02-1DC6-9F95-A52E-B135D1B3C201}"/>
              </a:ext>
            </a:extLst>
          </p:cNvPr>
          <p:cNvSpPr/>
          <p:nvPr/>
        </p:nvSpPr>
        <p:spPr>
          <a:xfrm>
            <a:off x="6353919" y="1386605"/>
            <a:ext cx="421506" cy="3847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DU</a:t>
            </a:r>
            <a:endParaRPr lang="en-US" sz="700" dirty="0">
              <a:solidFill>
                <a:srgbClr val="FFFFFF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4EF5D-A67B-F830-8861-45DC6C04B01E}"/>
              </a:ext>
            </a:extLst>
          </p:cNvPr>
          <p:cNvSpPr txBox="1"/>
          <p:nvPr/>
        </p:nvSpPr>
        <p:spPr>
          <a:xfrm>
            <a:off x="7836049" y="2327903"/>
            <a:ext cx="6892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Mobile Core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grpSp>
        <p:nvGrpSpPr>
          <p:cNvPr id="10" name="Gruppieren 12">
            <a:extLst>
              <a:ext uri="{FF2B5EF4-FFF2-40B4-BE49-F238E27FC236}">
                <a16:creationId xmlns:a16="http://schemas.microsoft.com/office/drawing/2014/main" id="{D8366396-7853-344F-AF02-C25CA346A3C5}"/>
              </a:ext>
            </a:extLst>
          </p:cNvPr>
          <p:cNvGrpSpPr/>
          <p:nvPr/>
        </p:nvGrpSpPr>
        <p:grpSpPr>
          <a:xfrm>
            <a:off x="4987250" y="1072605"/>
            <a:ext cx="283851" cy="389976"/>
            <a:chOff x="1436014" y="3420137"/>
            <a:chExt cx="283925" cy="403079"/>
          </a:xfrm>
        </p:grpSpPr>
        <p:grpSp>
          <p:nvGrpSpPr>
            <p:cNvPr id="11" name="Gruppieren 175">
              <a:extLst>
                <a:ext uri="{FF2B5EF4-FFF2-40B4-BE49-F238E27FC236}">
                  <a16:creationId xmlns:a16="http://schemas.microsoft.com/office/drawing/2014/main" id="{B73B98D4-9A65-1CFF-FBAF-64B508BB28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6014" y="3420137"/>
              <a:ext cx="283925" cy="396000"/>
              <a:chOff x="1109662" y="766762"/>
              <a:chExt cx="1628776" cy="2271712"/>
            </a:xfrm>
          </p:grpSpPr>
          <p:sp>
            <p:nvSpPr>
              <p:cNvPr id="13" name="Freihandform: Form 176">
                <a:extLst>
                  <a:ext uri="{FF2B5EF4-FFF2-40B4-BE49-F238E27FC236}">
                    <a16:creationId xmlns:a16="http://schemas.microsoft.com/office/drawing/2014/main" id="{387A4356-55AB-F778-DBA9-6E34352F51B2}"/>
                  </a:ext>
                </a:extLst>
              </p:cNvPr>
              <p:cNvSpPr/>
              <p:nvPr/>
            </p:nvSpPr>
            <p:spPr>
              <a:xfrm>
                <a:off x="1657350" y="2033587"/>
                <a:ext cx="528638" cy="1004887"/>
              </a:xfrm>
              <a:custGeom>
                <a:avLst/>
                <a:gdLst>
                  <a:gd name="connsiteX0" fmla="*/ 0 w 528638"/>
                  <a:gd name="connsiteY0" fmla="*/ 971550 h 976312"/>
                  <a:gd name="connsiteX1" fmla="*/ 271463 w 528638"/>
                  <a:gd name="connsiteY1" fmla="*/ 0 h 976312"/>
                  <a:gd name="connsiteX2" fmla="*/ 528638 w 528638"/>
                  <a:gd name="connsiteY2" fmla="*/ 976312 h 976312"/>
                  <a:gd name="connsiteX0" fmla="*/ 0 w 528638"/>
                  <a:gd name="connsiteY0" fmla="*/ 1000125 h 1004887"/>
                  <a:gd name="connsiteX1" fmla="*/ 266700 w 528638"/>
                  <a:gd name="connsiteY1" fmla="*/ 0 h 1004887"/>
                  <a:gd name="connsiteX2" fmla="*/ 528638 w 528638"/>
                  <a:gd name="connsiteY2" fmla="*/ 1004887 h 10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638" h="1004887">
                    <a:moveTo>
                      <a:pt x="0" y="1000125"/>
                    </a:moveTo>
                    <a:lnTo>
                      <a:pt x="266700" y="0"/>
                    </a:lnTo>
                    <a:lnTo>
                      <a:pt x="528638" y="1004887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ihandform: Form 177">
                <a:extLst>
                  <a:ext uri="{FF2B5EF4-FFF2-40B4-BE49-F238E27FC236}">
                    <a16:creationId xmlns:a16="http://schemas.microsoft.com/office/drawing/2014/main" id="{1B7FEBA3-9254-A941-AEA9-09B4B98B36FD}"/>
                  </a:ext>
                </a:extLst>
              </p:cNvPr>
              <p:cNvSpPr/>
              <p:nvPr/>
            </p:nvSpPr>
            <p:spPr>
              <a:xfrm>
                <a:off x="1619250" y="1276349"/>
                <a:ext cx="609600" cy="534289"/>
              </a:xfrm>
              <a:custGeom>
                <a:avLst/>
                <a:gdLst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304800 w 609600"/>
                  <a:gd name="connsiteY4" fmla="*/ 340039 h 534290"/>
                  <a:gd name="connsiteX5" fmla="*/ 106198 w 609600"/>
                  <a:gd name="connsiteY5" fmla="*/ 534289 h 534290"/>
                  <a:gd name="connsiteX6" fmla="*/ 89274 w 609600"/>
                  <a:gd name="connsiteY6" fmla="*/ 520326 h 534290"/>
                  <a:gd name="connsiteX7" fmla="*/ 0 w 609600"/>
                  <a:gd name="connsiteY7" fmla="*/ 304800 h 534290"/>
                  <a:gd name="connsiteX8" fmla="*/ 304800 w 609600"/>
                  <a:gd name="connsiteY8" fmla="*/ 0 h 534290"/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106198 w 609600"/>
                  <a:gd name="connsiteY4" fmla="*/ 534289 h 534290"/>
                  <a:gd name="connsiteX5" fmla="*/ 89274 w 609600"/>
                  <a:gd name="connsiteY5" fmla="*/ 520326 h 534290"/>
                  <a:gd name="connsiteX6" fmla="*/ 0 w 609600"/>
                  <a:gd name="connsiteY6" fmla="*/ 304800 h 534290"/>
                  <a:gd name="connsiteX7" fmla="*/ 304800 w 609600"/>
                  <a:gd name="connsiteY7" fmla="*/ 0 h 534290"/>
                  <a:gd name="connsiteX0" fmla="*/ 106198 w 609600"/>
                  <a:gd name="connsiteY0" fmla="*/ 534289 h 625730"/>
                  <a:gd name="connsiteX1" fmla="*/ 89274 w 609600"/>
                  <a:gd name="connsiteY1" fmla="*/ 520326 h 625730"/>
                  <a:gd name="connsiteX2" fmla="*/ 0 w 609600"/>
                  <a:gd name="connsiteY2" fmla="*/ 304800 h 625730"/>
                  <a:gd name="connsiteX3" fmla="*/ 304800 w 609600"/>
                  <a:gd name="connsiteY3" fmla="*/ 0 h 625730"/>
                  <a:gd name="connsiteX4" fmla="*/ 609600 w 609600"/>
                  <a:gd name="connsiteY4" fmla="*/ 304800 h 625730"/>
                  <a:gd name="connsiteX5" fmla="*/ 520326 w 609600"/>
                  <a:gd name="connsiteY5" fmla="*/ 520326 h 625730"/>
                  <a:gd name="connsiteX6" fmla="*/ 594842 w 609600"/>
                  <a:gd name="connsiteY6" fmla="*/ 625730 h 625730"/>
                  <a:gd name="connsiteX0" fmla="*/ 106198 w 609600"/>
                  <a:gd name="connsiteY0" fmla="*/ 534289 h 534289"/>
                  <a:gd name="connsiteX1" fmla="*/ 89274 w 609600"/>
                  <a:gd name="connsiteY1" fmla="*/ 520326 h 534289"/>
                  <a:gd name="connsiteX2" fmla="*/ 0 w 609600"/>
                  <a:gd name="connsiteY2" fmla="*/ 304800 h 534289"/>
                  <a:gd name="connsiteX3" fmla="*/ 304800 w 609600"/>
                  <a:gd name="connsiteY3" fmla="*/ 0 h 534289"/>
                  <a:gd name="connsiteX4" fmla="*/ 609600 w 609600"/>
                  <a:gd name="connsiteY4" fmla="*/ 304800 h 534289"/>
                  <a:gd name="connsiteX5" fmla="*/ 520326 w 609600"/>
                  <a:gd name="connsiteY5" fmla="*/ 520326 h 5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534289">
                    <a:moveTo>
                      <a:pt x="106198" y="534289"/>
                    </a:moveTo>
                    <a:lnTo>
                      <a:pt x="89274" y="520326"/>
                    </a:lnTo>
                    <a:cubicBezTo>
                      <a:pt x="34116" y="465168"/>
                      <a:pt x="0" y="388968"/>
                      <a:pt x="0" y="304800"/>
                    </a:cubicBezTo>
                    <a:cubicBezTo>
                      <a:pt x="0" y="136464"/>
                      <a:pt x="136464" y="0"/>
                      <a:pt x="304800" y="0"/>
                    </a:cubicBezTo>
                    <a:cubicBezTo>
                      <a:pt x="473136" y="0"/>
                      <a:pt x="609600" y="136464"/>
                      <a:pt x="609600" y="304800"/>
                    </a:cubicBezTo>
                    <a:cubicBezTo>
                      <a:pt x="609600" y="388968"/>
                      <a:pt x="575484" y="465168"/>
                      <a:pt x="520326" y="52032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ihandform: Form 178">
                <a:extLst>
                  <a:ext uri="{FF2B5EF4-FFF2-40B4-BE49-F238E27FC236}">
                    <a16:creationId xmlns:a16="http://schemas.microsoft.com/office/drawing/2014/main" id="{825BFA12-8F5C-0682-96CD-CE8A0C9F394F}"/>
                  </a:ext>
                </a:extLst>
              </p:cNvPr>
              <p:cNvSpPr/>
              <p:nvPr/>
            </p:nvSpPr>
            <p:spPr>
              <a:xfrm>
                <a:off x="1366837" y="1023937"/>
                <a:ext cx="1114426" cy="963396"/>
              </a:xfrm>
              <a:custGeom>
                <a:avLst/>
                <a:gdLst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557213 w 1114426"/>
                  <a:gd name="connsiteY4" fmla="*/ 592452 h 963396"/>
                  <a:gd name="connsiteX5" fmla="*/ 177959 w 1114426"/>
                  <a:gd name="connsiteY5" fmla="*/ 963396 h 963396"/>
                  <a:gd name="connsiteX6" fmla="*/ 163204 w 1114426"/>
                  <a:gd name="connsiteY6" fmla="*/ 951222 h 963396"/>
                  <a:gd name="connsiteX7" fmla="*/ 0 w 1114426"/>
                  <a:gd name="connsiteY7" fmla="*/ 557213 h 963396"/>
                  <a:gd name="connsiteX8" fmla="*/ 557213 w 1114426"/>
                  <a:gd name="connsiteY8" fmla="*/ 0 h 963396"/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177959 w 1114426"/>
                  <a:gd name="connsiteY4" fmla="*/ 963396 h 963396"/>
                  <a:gd name="connsiteX5" fmla="*/ 163204 w 1114426"/>
                  <a:gd name="connsiteY5" fmla="*/ 951222 h 963396"/>
                  <a:gd name="connsiteX6" fmla="*/ 0 w 1114426"/>
                  <a:gd name="connsiteY6" fmla="*/ 557213 h 963396"/>
                  <a:gd name="connsiteX7" fmla="*/ 557213 w 1114426"/>
                  <a:gd name="connsiteY7" fmla="*/ 0 h 963396"/>
                  <a:gd name="connsiteX0" fmla="*/ 177959 w 1114426"/>
                  <a:gd name="connsiteY0" fmla="*/ 963396 h 1054836"/>
                  <a:gd name="connsiteX1" fmla="*/ 163204 w 1114426"/>
                  <a:gd name="connsiteY1" fmla="*/ 951222 h 1054836"/>
                  <a:gd name="connsiteX2" fmla="*/ 0 w 1114426"/>
                  <a:gd name="connsiteY2" fmla="*/ 557213 h 1054836"/>
                  <a:gd name="connsiteX3" fmla="*/ 557213 w 1114426"/>
                  <a:gd name="connsiteY3" fmla="*/ 0 h 1054836"/>
                  <a:gd name="connsiteX4" fmla="*/ 1114426 w 1114426"/>
                  <a:gd name="connsiteY4" fmla="*/ 557213 h 1054836"/>
                  <a:gd name="connsiteX5" fmla="*/ 951222 w 1114426"/>
                  <a:gd name="connsiteY5" fmla="*/ 951222 h 1054836"/>
                  <a:gd name="connsiteX6" fmla="*/ 1027907 w 1114426"/>
                  <a:gd name="connsiteY6" fmla="*/ 1054836 h 1054836"/>
                  <a:gd name="connsiteX0" fmla="*/ 177959 w 1114426"/>
                  <a:gd name="connsiteY0" fmla="*/ 963396 h 963396"/>
                  <a:gd name="connsiteX1" fmla="*/ 163204 w 1114426"/>
                  <a:gd name="connsiteY1" fmla="*/ 951222 h 963396"/>
                  <a:gd name="connsiteX2" fmla="*/ 0 w 1114426"/>
                  <a:gd name="connsiteY2" fmla="*/ 557213 h 963396"/>
                  <a:gd name="connsiteX3" fmla="*/ 557213 w 1114426"/>
                  <a:gd name="connsiteY3" fmla="*/ 0 h 963396"/>
                  <a:gd name="connsiteX4" fmla="*/ 1114426 w 1114426"/>
                  <a:gd name="connsiteY4" fmla="*/ 557213 h 963396"/>
                  <a:gd name="connsiteX5" fmla="*/ 951222 w 1114426"/>
                  <a:gd name="connsiteY5" fmla="*/ 951222 h 9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426" h="963396">
                    <a:moveTo>
                      <a:pt x="177959" y="963396"/>
                    </a:moveTo>
                    <a:lnTo>
                      <a:pt x="163204" y="951222"/>
                    </a:lnTo>
                    <a:cubicBezTo>
                      <a:pt x="62368" y="850386"/>
                      <a:pt x="0" y="711083"/>
                      <a:pt x="0" y="557213"/>
                    </a:cubicBezTo>
                    <a:cubicBezTo>
                      <a:pt x="0" y="249473"/>
                      <a:pt x="249473" y="0"/>
                      <a:pt x="557213" y="0"/>
                    </a:cubicBezTo>
                    <a:cubicBezTo>
                      <a:pt x="864953" y="0"/>
                      <a:pt x="1114426" y="249473"/>
                      <a:pt x="1114426" y="557213"/>
                    </a:cubicBezTo>
                    <a:cubicBezTo>
                      <a:pt x="1114426" y="711083"/>
                      <a:pt x="1052058" y="850386"/>
                      <a:pt x="951222" y="95122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ihandform: Form 179">
                <a:extLst>
                  <a:ext uri="{FF2B5EF4-FFF2-40B4-BE49-F238E27FC236}">
                    <a16:creationId xmlns:a16="http://schemas.microsoft.com/office/drawing/2014/main" id="{693CFDBF-EACD-8610-82A1-76A2F92B8FF8}"/>
                  </a:ext>
                </a:extLst>
              </p:cNvPr>
              <p:cNvSpPr/>
              <p:nvPr/>
            </p:nvSpPr>
            <p:spPr>
              <a:xfrm>
                <a:off x="1109662" y="766762"/>
                <a:ext cx="1628776" cy="1400598"/>
              </a:xfrm>
              <a:custGeom>
                <a:avLst/>
                <a:gdLst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814388 w 1628776"/>
                  <a:gd name="connsiteY4" fmla="*/ 849627 h 1400598"/>
                  <a:gd name="connsiteX5" fmla="*/ 251074 w 1628776"/>
                  <a:gd name="connsiteY5" fmla="*/ 1400598 h 1400598"/>
                  <a:gd name="connsiteX6" fmla="*/ 238529 w 1628776"/>
                  <a:gd name="connsiteY6" fmla="*/ 1390247 h 1400598"/>
                  <a:gd name="connsiteX7" fmla="*/ 0 w 1628776"/>
                  <a:gd name="connsiteY7" fmla="*/ 814388 h 1400598"/>
                  <a:gd name="connsiteX8" fmla="*/ 814388 w 1628776"/>
                  <a:gd name="connsiteY8" fmla="*/ 0 h 1400598"/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251074 w 1628776"/>
                  <a:gd name="connsiteY4" fmla="*/ 1400598 h 1400598"/>
                  <a:gd name="connsiteX5" fmla="*/ 238529 w 1628776"/>
                  <a:gd name="connsiteY5" fmla="*/ 1390247 h 1400598"/>
                  <a:gd name="connsiteX6" fmla="*/ 0 w 1628776"/>
                  <a:gd name="connsiteY6" fmla="*/ 814388 h 1400598"/>
                  <a:gd name="connsiteX7" fmla="*/ 814388 w 1628776"/>
                  <a:gd name="connsiteY7" fmla="*/ 0 h 1400598"/>
                  <a:gd name="connsiteX0" fmla="*/ 251074 w 1628776"/>
                  <a:gd name="connsiteY0" fmla="*/ 1400598 h 1492038"/>
                  <a:gd name="connsiteX1" fmla="*/ 238529 w 1628776"/>
                  <a:gd name="connsiteY1" fmla="*/ 1390247 h 1492038"/>
                  <a:gd name="connsiteX2" fmla="*/ 0 w 1628776"/>
                  <a:gd name="connsiteY2" fmla="*/ 814388 h 1492038"/>
                  <a:gd name="connsiteX3" fmla="*/ 814388 w 1628776"/>
                  <a:gd name="connsiteY3" fmla="*/ 0 h 1492038"/>
                  <a:gd name="connsiteX4" fmla="*/ 1628776 w 1628776"/>
                  <a:gd name="connsiteY4" fmla="*/ 814388 h 1492038"/>
                  <a:gd name="connsiteX5" fmla="*/ 1390247 w 1628776"/>
                  <a:gd name="connsiteY5" fmla="*/ 1390247 h 1492038"/>
                  <a:gd name="connsiteX6" fmla="*/ 1469142 w 1628776"/>
                  <a:gd name="connsiteY6" fmla="*/ 1492038 h 1492038"/>
                  <a:gd name="connsiteX0" fmla="*/ 251074 w 1628776"/>
                  <a:gd name="connsiteY0" fmla="*/ 1400598 h 1400598"/>
                  <a:gd name="connsiteX1" fmla="*/ 238529 w 1628776"/>
                  <a:gd name="connsiteY1" fmla="*/ 1390247 h 1400598"/>
                  <a:gd name="connsiteX2" fmla="*/ 0 w 1628776"/>
                  <a:gd name="connsiteY2" fmla="*/ 814388 h 1400598"/>
                  <a:gd name="connsiteX3" fmla="*/ 814388 w 1628776"/>
                  <a:gd name="connsiteY3" fmla="*/ 0 h 1400598"/>
                  <a:gd name="connsiteX4" fmla="*/ 1628776 w 1628776"/>
                  <a:gd name="connsiteY4" fmla="*/ 814388 h 1400598"/>
                  <a:gd name="connsiteX5" fmla="*/ 1390247 w 1628776"/>
                  <a:gd name="connsiteY5" fmla="*/ 1390247 h 140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6" h="1400598">
                    <a:moveTo>
                      <a:pt x="251074" y="1400598"/>
                    </a:moveTo>
                    <a:lnTo>
                      <a:pt x="238529" y="1390247"/>
                    </a:lnTo>
                    <a:cubicBezTo>
                      <a:pt x="91154" y="1242872"/>
                      <a:pt x="0" y="1039275"/>
                      <a:pt x="0" y="814388"/>
                    </a:cubicBezTo>
                    <a:cubicBezTo>
                      <a:pt x="0" y="364614"/>
                      <a:pt x="364614" y="0"/>
                      <a:pt x="814388" y="0"/>
                    </a:cubicBezTo>
                    <a:cubicBezTo>
                      <a:pt x="1264162" y="0"/>
                      <a:pt x="1628776" y="364614"/>
                      <a:pt x="1628776" y="814388"/>
                    </a:cubicBezTo>
                    <a:cubicBezTo>
                      <a:pt x="1628776" y="1039275"/>
                      <a:pt x="1537623" y="1242872"/>
                      <a:pt x="1390247" y="1390247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Ellipse 180">
                <a:extLst>
                  <a:ext uri="{FF2B5EF4-FFF2-40B4-BE49-F238E27FC236}">
                    <a16:creationId xmlns:a16="http://schemas.microsoft.com/office/drawing/2014/main" id="{4B5A1241-EFCF-1D8F-1B39-F48353EA43E3}"/>
                  </a:ext>
                </a:extLst>
              </p:cNvPr>
              <p:cNvSpPr/>
              <p:nvPr/>
            </p:nvSpPr>
            <p:spPr>
              <a:xfrm>
                <a:off x="1847850" y="1504950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feld 25">
              <a:extLst>
                <a:ext uri="{FF2B5EF4-FFF2-40B4-BE49-F238E27FC236}">
                  <a16:creationId xmlns:a16="http://schemas.microsoft.com/office/drawing/2014/main" id="{C7F8BDDD-6A51-E3AC-B156-306E0C3A340D}"/>
                </a:ext>
              </a:extLst>
            </p:cNvPr>
            <p:cNvSpPr txBox="1"/>
            <p:nvPr/>
          </p:nvSpPr>
          <p:spPr>
            <a:xfrm>
              <a:off x="1511784" y="3627924"/>
              <a:ext cx="146336" cy="195292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457045">
                <a:spcBef>
                  <a:spcPts val="0"/>
                </a:spcBef>
                <a:defRPr/>
              </a:pPr>
              <a:r>
                <a:rPr lang="en-US" sz="1100" dirty="0">
                  <a:solidFill>
                    <a:srgbClr val="001135"/>
                  </a:solidFill>
                  <a:ea typeface="+mn-ea"/>
                  <a:cs typeface="Nokia Pure Headline Light"/>
                </a:rPr>
                <a:t>  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CAEEBE-6E42-4078-FF59-EB6500EDD46F}"/>
              </a:ext>
            </a:extLst>
          </p:cNvPr>
          <p:cNvSpPr/>
          <p:nvPr/>
        </p:nvSpPr>
        <p:spPr>
          <a:xfrm>
            <a:off x="4600725" y="2061269"/>
            <a:ext cx="1206106" cy="10975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F5CF5-A6EB-6AC8-C7E3-9130543F9EB3}"/>
              </a:ext>
            </a:extLst>
          </p:cNvPr>
          <p:cNvGrpSpPr/>
          <p:nvPr/>
        </p:nvGrpSpPr>
        <p:grpSpPr>
          <a:xfrm>
            <a:off x="8619660" y="1908612"/>
            <a:ext cx="339412" cy="339412"/>
            <a:chOff x="7121012" y="1977157"/>
            <a:chExt cx="557212" cy="558800"/>
          </a:xfrm>
        </p:grpSpPr>
        <p:sp>
          <p:nvSpPr>
            <p:cNvPr id="24" name="Freeform 288">
              <a:extLst>
                <a:ext uri="{FF2B5EF4-FFF2-40B4-BE49-F238E27FC236}">
                  <a16:creationId xmlns:a16="http://schemas.microsoft.com/office/drawing/2014/main" id="{FFAF0A5F-3CA8-4629-71AD-1C19DDC8A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012" y="1977157"/>
              <a:ext cx="557212" cy="558800"/>
            </a:xfrm>
            <a:custGeom>
              <a:avLst/>
              <a:gdLst>
                <a:gd name="T0" fmla="*/ 247 w 494"/>
                <a:gd name="T1" fmla="*/ 495 h 495"/>
                <a:gd name="T2" fmla="*/ 0 w 494"/>
                <a:gd name="T3" fmla="*/ 247 h 495"/>
                <a:gd name="T4" fmla="*/ 247 w 494"/>
                <a:gd name="T5" fmla="*/ 0 h 495"/>
                <a:gd name="T6" fmla="*/ 494 w 494"/>
                <a:gd name="T7" fmla="*/ 247 h 495"/>
                <a:gd name="T8" fmla="*/ 247 w 494"/>
                <a:gd name="T9" fmla="*/ 495 h 495"/>
                <a:gd name="T10" fmla="*/ 247 w 494"/>
                <a:gd name="T11" fmla="*/ 22 h 495"/>
                <a:gd name="T12" fmla="*/ 22 w 494"/>
                <a:gd name="T13" fmla="*/ 247 h 495"/>
                <a:gd name="T14" fmla="*/ 247 w 494"/>
                <a:gd name="T15" fmla="*/ 472 h 495"/>
                <a:gd name="T16" fmla="*/ 472 w 494"/>
                <a:gd name="T17" fmla="*/ 247 h 495"/>
                <a:gd name="T18" fmla="*/ 247 w 494"/>
                <a:gd name="T19" fmla="*/ 2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5">
                  <a:moveTo>
                    <a:pt x="247" y="495"/>
                  </a:moveTo>
                  <a:cubicBezTo>
                    <a:pt x="111" y="495"/>
                    <a:pt x="0" y="384"/>
                    <a:pt x="0" y="247"/>
                  </a:cubicBez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94" y="384"/>
                    <a:pt x="383" y="495"/>
                    <a:pt x="247" y="495"/>
                  </a:cubicBezTo>
                  <a:close/>
                  <a:moveTo>
                    <a:pt x="247" y="22"/>
                  </a:moveTo>
                  <a:cubicBezTo>
                    <a:pt x="123" y="22"/>
                    <a:pt x="22" y="123"/>
                    <a:pt x="22" y="247"/>
                  </a:cubicBezTo>
                  <a:cubicBezTo>
                    <a:pt x="22" y="371"/>
                    <a:pt x="123" y="472"/>
                    <a:pt x="247" y="472"/>
                  </a:cubicBezTo>
                  <a:cubicBezTo>
                    <a:pt x="371" y="472"/>
                    <a:pt x="472" y="371"/>
                    <a:pt x="472" y="247"/>
                  </a:cubicBezTo>
                  <a:cubicBezTo>
                    <a:pt x="472" y="123"/>
                    <a:pt x="371" y="22"/>
                    <a:pt x="247" y="22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289">
              <a:extLst>
                <a:ext uri="{FF2B5EF4-FFF2-40B4-BE49-F238E27FC236}">
                  <a16:creationId xmlns:a16="http://schemas.microsoft.com/office/drawing/2014/main" id="{D009E40A-4A1A-A380-0138-4E9BE588D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8637" y="2026370"/>
              <a:ext cx="461962" cy="458788"/>
            </a:xfrm>
            <a:custGeom>
              <a:avLst/>
              <a:gdLst>
                <a:gd name="T0" fmla="*/ 244 w 410"/>
                <a:gd name="T1" fmla="*/ 393 h 406"/>
                <a:gd name="T2" fmla="*/ 233 w 410"/>
                <a:gd name="T3" fmla="*/ 406 h 406"/>
                <a:gd name="T4" fmla="*/ 166 w 410"/>
                <a:gd name="T5" fmla="*/ 393 h 406"/>
                <a:gd name="T6" fmla="*/ 179 w 410"/>
                <a:gd name="T7" fmla="*/ 384 h 406"/>
                <a:gd name="T8" fmla="*/ 177 w 410"/>
                <a:gd name="T9" fmla="*/ 406 h 406"/>
                <a:gd name="T10" fmla="*/ 281 w 410"/>
                <a:gd name="T11" fmla="*/ 369 h 406"/>
                <a:gd name="T12" fmla="*/ 296 w 410"/>
                <a:gd name="T13" fmla="*/ 375 h 406"/>
                <a:gd name="T14" fmla="*/ 285 w 410"/>
                <a:gd name="T15" fmla="*/ 391 h 406"/>
                <a:gd name="T16" fmla="*/ 120 w 410"/>
                <a:gd name="T17" fmla="*/ 390 h 406"/>
                <a:gd name="T18" fmla="*/ 129 w 410"/>
                <a:gd name="T19" fmla="*/ 369 h 406"/>
                <a:gd name="T20" fmla="*/ 125 w 410"/>
                <a:gd name="T21" fmla="*/ 391 h 406"/>
                <a:gd name="T22" fmla="*/ 324 w 410"/>
                <a:gd name="T23" fmla="*/ 341 h 406"/>
                <a:gd name="T24" fmla="*/ 339 w 410"/>
                <a:gd name="T25" fmla="*/ 358 h 406"/>
                <a:gd name="T26" fmla="*/ 71 w 410"/>
                <a:gd name="T27" fmla="*/ 358 h 406"/>
                <a:gd name="T28" fmla="*/ 86 w 410"/>
                <a:gd name="T29" fmla="*/ 341 h 406"/>
                <a:gd name="T30" fmla="*/ 78 w 410"/>
                <a:gd name="T31" fmla="*/ 361 h 406"/>
                <a:gd name="T32" fmla="*/ 358 w 410"/>
                <a:gd name="T33" fmla="*/ 302 h 406"/>
                <a:gd name="T34" fmla="*/ 377 w 410"/>
                <a:gd name="T35" fmla="*/ 314 h 406"/>
                <a:gd name="T36" fmla="*/ 33 w 410"/>
                <a:gd name="T37" fmla="*/ 314 h 406"/>
                <a:gd name="T38" fmla="*/ 52 w 410"/>
                <a:gd name="T39" fmla="*/ 302 h 406"/>
                <a:gd name="T40" fmla="*/ 42 w 410"/>
                <a:gd name="T41" fmla="*/ 319 h 406"/>
                <a:gd name="T42" fmla="*/ 380 w 410"/>
                <a:gd name="T43" fmla="*/ 255 h 406"/>
                <a:gd name="T44" fmla="*/ 402 w 410"/>
                <a:gd name="T45" fmla="*/ 261 h 406"/>
                <a:gd name="T46" fmla="*/ 8 w 410"/>
                <a:gd name="T47" fmla="*/ 261 h 406"/>
                <a:gd name="T48" fmla="*/ 30 w 410"/>
                <a:gd name="T49" fmla="*/ 255 h 406"/>
                <a:gd name="T50" fmla="*/ 19 w 410"/>
                <a:gd name="T51" fmla="*/ 269 h 406"/>
                <a:gd name="T52" fmla="*/ 388 w 410"/>
                <a:gd name="T53" fmla="*/ 204 h 406"/>
                <a:gd name="T54" fmla="*/ 410 w 410"/>
                <a:gd name="T55" fmla="*/ 204 h 406"/>
                <a:gd name="T56" fmla="*/ 0 w 410"/>
                <a:gd name="T57" fmla="*/ 203 h 406"/>
                <a:gd name="T58" fmla="*/ 11 w 410"/>
                <a:gd name="T59" fmla="*/ 191 h 406"/>
                <a:gd name="T60" fmla="*/ 23 w 410"/>
                <a:gd name="T61" fmla="*/ 203 h 406"/>
                <a:gd name="T62" fmla="*/ 11 w 410"/>
                <a:gd name="T63" fmla="*/ 215 h 406"/>
                <a:gd name="T64" fmla="*/ 388 w 410"/>
                <a:gd name="T65" fmla="*/ 138 h 406"/>
                <a:gd name="T66" fmla="*/ 394 w 410"/>
                <a:gd name="T67" fmla="*/ 160 h 406"/>
                <a:gd name="T68" fmla="*/ 380 w 410"/>
                <a:gd name="T69" fmla="*/ 152 h 406"/>
                <a:gd name="T70" fmla="*/ 23 w 410"/>
                <a:gd name="T71" fmla="*/ 137 h 406"/>
                <a:gd name="T72" fmla="*/ 30 w 410"/>
                <a:gd name="T73" fmla="*/ 151 h 406"/>
                <a:gd name="T74" fmla="*/ 16 w 410"/>
                <a:gd name="T75" fmla="*/ 159 h 406"/>
                <a:gd name="T76" fmla="*/ 378 w 410"/>
                <a:gd name="T77" fmla="*/ 93 h 406"/>
                <a:gd name="T78" fmla="*/ 368 w 410"/>
                <a:gd name="T79" fmla="*/ 110 h 406"/>
                <a:gd name="T80" fmla="*/ 33 w 410"/>
                <a:gd name="T81" fmla="*/ 92 h 406"/>
                <a:gd name="T82" fmla="*/ 52 w 410"/>
                <a:gd name="T83" fmla="*/ 104 h 406"/>
                <a:gd name="T84" fmla="*/ 36 w 410"/>
                <a:gd name="T85" fmla="*/ 107 h 406"/>
                <a:gd name="T86" fmla="*/ 340 w 410"/>
                <a:gd name="T87" fmla="*/ 49 h 406"/>
                <a:gd name="T88" fmla="*/ 332 w 410"/>
                <a:gd name="T89" fmla="*/ 69 h 406"/>
                <a:gd name="T90" fmla="*/ 71 w 410"/>
                <a:gd name="T91" fmla="*/ 48 h 406"/>
                <a:gd name="T92" fmla="*/ 86 w 410"/>
                <a:gd name="T93" fmla="*/ 65 h 406"/>
                <a:gd name="T94" fmla="*/ 79 w 410"/>
                <a:gd name="T95" fmla="*/ 68 h 406"/>
                <a:gd name="T96" fmla="*/ 281 w 410"/>
                <a:gd name="T97" fmla="*/ 38 h 406"/>
                <a:gd name="T98" fmla="*/ 291 w 410"/>
                <a:gd name="T99" fmla="*/ 17 h 406"/>
                <a:gd name="T100" fmla="*/ 286 w 410"/>
                <a:gd name="T101" fmla="*/ 39 h 406"/>
                <a:gd name="T102" fmla="*/ 121 w 410"/>
                <a:gd name="T103" fmla="*/ 17 h 406"/>
                <a:gd name="T104" fmla="*/ 130 w 410"/>
                <a:gd name="T105" fmla="*/ 37 h 406"/>
                <a:gd name="T106" fmla="*/ 125 w 410"/>
                <a:gd name="T107" fmla="*/ 38 h 406"/>
                <a:gd name="T108" fmla="*/ 222 w 410"/>
                <a:gd name="T109" fmla="*/ 10 h 406"/>
                <a:gd name="T110" fmla="*/ 244 w 410"/>
                <a:gd name="T111" fmla="*/ 13 h 406"/>
                <a:gd name="T112" fmla="*/ 232 w 410"/>
                <a:gd name="T113" fmla="*/ 23 h 406"/>
                <a:gd name="T114" fmla="*/ 189 w 410"/>
                <a:gd name="T115" fmla="*/ 10 h 406"/>
                <a:gd name="T116" fmla="*/ 180 w 410"/>
                <a:gd name="T117" fmla="*/ 23 h 406"/>
                <a:gd name="T118" fmla="*/ 167 w 410"/>
                <a:gd name="T119" fmla="*/ 1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0" h="406">
                  <a:moveTo>
                    <a:pt x="221" y="397"/>
                  </a:moveTo>
                  <a:cubicBezTo>
                    <a:pt x="220" y="390"/>
                    <a:pt x="225" y="385"/>
                    <a:pt x="231" y="384"/>
                  </a:cubicBezTo>
                  <a:cubicBezTo>
                    <a:pt x="231" y="384"/>
                    <a:pt x="231" y="384"/>
                    <a:pt x="231" y="384"/>
                  </a:cubicBezTo>
                  <a:cubicBezTo>
                    <a:pt x="237" y="383"/>
                    <a:pt x="243" y="387"/>
                    <a:pt x="244" y="393"/>
                  </a:cubicBezTo>
                  <a:cubicBezTo>
                    <a:pt x="244" y="393"/>
                    <a:pt x="244" y="393"/>
                    <a:pt x="244" y="393"/>
                  </a:cubicBezTo>
                  <a:cubicBezTo>
                    <a:pt x="244" y="400"/>
                    <a:pt x="240" y="405"/>
                    <a:pt x="234" y="406"/>
                  </a:cubicBezTo>
                  <a:cubicBezTo>
                    <a:pt x="234" y="406"/>
                    <a:pt x="234" y="406"/>
                    <a:pt x="234" y="406"/>
                  </a:cubicBezTo>
                  <a:cubicBezTo>
                    <a:pt x="234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27" y="406"/>
                    <a:pt x="222" y="402"/>
                    <a:pt x="221" y="397"/>
                  </a:cubicBezTo>
                  <a:close/>
                  <a:moveTo>
                    <a:pt x="176" y="406"/>
                  </a:moveTo>
                  <a:cubicBezTo>
                    <a:pt x="170" y="405"/>
                    <a:pt x="165" y="400"/>
                    <a:pt x="166" y="393"/>
                  </a:cubicBezTo>
                  <a:cubicBezTo>
                    <a:pt x="166" y="393"/>
                    <a:pt x="166" y="393"/>
                    <a:pt x="166" y="393"/>
                  </a:cubicBezTo>
                  <a:cubicBezTo>
                    <a:pt x="167" y="387"/>
                    <a:pt x="173" y="383"/>
                    <a:pt x="179" y="384"/>
                  </a:cubicBezTo>
                  <a:cubicBezTo>
                    <a:pt x="179" y="384"/>
                    <a:pt x="179" y="384"/>
                    <a:pt x="179" y="384"/>
                  </a:cubicBezTo>
                  <a:cubicBezTo>
                    <a:pt x="179" y="384"/>
                    <a:pt x="179" y="384"/>
                    <a:pt x="179" y="384"/>
                  </a:cubicBezTo>
                  <a:cubicBezTo>
                    <a:pt x="179" y="384"/>
                    <a:pt x="179" y="384"/>
                    <a:pt x="179" y="384"/>
                  </a:cubicBezTo>
                  <a:cubicBezTo>
                    <a:pt x="185" y="385"/>
                    <a:pt x="189" y="390"/>
                    <a:pt x="188" y="397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88" y="402"/>
                    <a:pt x="183" y="406"/>
                    <a:pt x="177" y="406"/>
                  </a:cubicBezTo>
                  <a:cubicBezTo>
                    <a:pt x="177" y="406"/>
                    <a:pt x="177" y="406"/>
                    <a:pt x="177" y="406"/>
                  </a:cubicBezTo>
                  <a:cubicBezTo>
                    <a:pt x="177" y="406"/>
                    <a:pt x="176" y="406"/>
                    <a:pt x="176" y="406"/>
                  </a:cubicBezTo>
                  <a:close/>
                  <a:moveTo>
                    <a:pt x="275" y="384"/>
                  </a:moveTo>
                  <a:cubicBezTo>
                    <a:pt x="273" y="379"/>
                    <a:pt x="275" y="372"/>
                    <a:pt x="281" y="369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86" y="367"/>
                    <a:pt x="293" y="369"/>
                    <a:pt x="296" y="375"/>
                  </a:cubicBezTo>
                  <a:cubicBezTo>
                    <a:pt x="296" y="375"/>
                    <a:pt x="296" y="375"/>
                    <a:pt x="296" y="375"/>
                  </a:cubicBezTo>
                  <a:cubicBezTo>
                    <a:pt x="298" y="381"/>
                    <a:pt x="296" y="387"/>
                    <a:pt x="290" y="390"/>
                  </a:cubicBezTo>
                  <a:cubicBezTo>
                    <a:pt x="290" y="390"/>
                    <a:pt x="290" y="390"/>
                    <a:pt x="290" y="390"/>
                  </a:cubicBezTo>
                  <a:cubicBezTo>
                    <a:pt x="288" y="391"/>
                    <a:pt x="287" y="391"/>
                    <a:pt x="285" y="391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81" y="391"/>
                    <a:pt x="277" y="388"/>
                    <a:pt x="275" y="384"/>
                  </a:cubicBezTo>
                  <a:close/>
                  <a:moveTo>
                    <a:pt x="120" y="390"/>
                  </a:moveTo>
                  <a:cubicBezTo>
                    <a:pt x="120" y="390"/>
                    <a:pt x="120" y="390"/>
                    <a:pt x="120" y="390"/>
                  </a:cubicBezTo>
                  <a:cubicBezTo>
                    <a:pt x="114" y="387"/>
                    <a:pt x="112" y="380"/>
                    <a:pt x="114" y="375"/>
                  </a:cubicBezTo>
                  <a:cubicBezTo>
                    <a:pt x="114" y="375"/>
                    <a:pt x="114" y="375"/>
                    <a:pt x="114" y="375"/>
                  </a:cubicBezTo>
                  <a:cubicBezTo>
                    <a:pt x="117" y="369"/>
                    <a:pt x="124" y="367"/>
                    <a:pt x="129" y="369"/>
                  </a:cubicBezTo>
                  <a:cubicBezTo>
                    <a:pt x="129" y="369"/>
                    <a:pt x="129" y="369"/>
                    <a:pt x="129" y="369"/>
                  </a:cubicBezTo>
                  <a:cubicBezTo>
                    <a:pt x="135" y="372"/>
                    <a:pt x="137" y="378"/>
                    <a:pt x="135" y="384"/>
                  </a:cubicBezTo>
                  <a:cubicBezTo>
                    <a:pt x="135" y="384"/>
                    <a:pt x="135" y="384"/>
                    <a:pt x="135" y="384"/>
                  </a:cubicBezTo>
                  <a:cubicBezTo>
                    <a:pt x="133" y="388"/>
                    <a:pt x="129" y="391"/>
                    <a:pt x="125" y="391"/>
                  </a:cubicBezTo>
                  <a:cubicBezTo>
                    <a:pt x="125" y="391"/>
                    <a:pt x="125" y="391"/>
                    <a:pt x="125" y="391"/>
                  </a:cubicBezTo>
                  <a:cubicBezTo>
                    <a:pt x="123" y="391"/>
                    <a:pt x="121" y="390"/>
                    <a:pt x="120" y="390"/>
                  </a:cubicBezTo>
                  <a:close/>
                  <a:moveTo>
                    <a:pt x="323" y="357"/>
                  </a:moveTo>
                  <a:cubicBezTo>
                    <a:pt x="319" y="352"/>
                    <a:pt x="320" y="345"/>
                    <a:pt x="324" y="341"/>
                  </a:cubicBezTo>
                  <a:cubicBezTo>
                    <a:pt x="324" y="341"/>
                    <a:pt x="324" y="341"/>
                    <a:pt x="324" y="341"/>
                  </a:cubicBezTo>
                  <a:cubicBezTo>
                    <a:pt x="329" y="337"/>
                    <a:pt x="336" y="338"/>
                    <a:pt x="340" y="343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44" y="347"/>
                    <a:pt x="344" y="354"/>
                    <a:pt x="339" y="358"/>
                  </a:cubicBezTo>
                  <a:cubicBezTo>
                    <a:pt x="339" y="358"/>
                    <a:pt x="339" y="358"/>
                    <a:pt x="339" y="358"/>
                  </a:cubicBezTo>
                  <a:cubicBezTo>
                    <a:pt x="337" y="360"/>
                    <a:pt x="334" y="361"/>
                    <a:pt x="332" y="361"/>
                  </a:cubicBezTo>
                  <a:cubicBezTo>
                    <a:pt x="332" y="361"/>
                    <a:pt x="332" y="361"/>
                    <a:pt x="332" y="361"/>
                  </a:cubicBezTo>
                  <a:cubicBezTo>
                    <a:pt x="329" y="361"/>
                    <a:pt x="325" y="360"/>
                    <a:pt x="323" y="357"/>
                  </a:cubicBezTo>
                  <a:close/>
                  <a:moveTo>
                    <a:pt x="71" y="358"/>
                  </a:moveTo>
                  <a:cubicBezTo>
                    <a:pt x="66" y="354"/>
                    <a:pt x="66" y="347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4" y="338"/>
                    <a:pt x="81" y="337"/>
                    <a:pt x="86" y="341"/>
                  </a:cubicBezTo>
                  <a:cubicBezTo>
                    <a:pt x="86" y="341"/>
                    <a:pt x="86" y="341"/>
                    <a:pt x="86" y="341"/>
                  </a:cubicBezTo>
                  <a:cubicBezTo>
                    <a:pt x="90" y="345"/>
                    <a:pt x="91" y="352"/>
                    <a:pt x="87" y="357"/>
                  </a:cubicBezTo>
                  <a:cubicBezTo>
                    <a:pt x="87" y="357"/>
                    <a:pt x="87" y="357"/>
                    <a:pt x="87" y="357"/>
                  </a:cubicBezTo>
                  <a:cubicBezTo>
                    <a:pt x="84" y="360"/>
                    <a:pt x="81" y="361"/>
                    <a:pt x="78" y="361"/>
                  </a:cubicBezTo>
                  <a:cubicBezTo>
                    <a:pt x="78" y="361"/>
                    <a:pt x="78" y="361"/>
                    <a:pt x="78" y="361"/>
                  </a:cubicBezTo>
                  <a:cubicBezTo>
                    <a:pt x="76" y="361"/>
                    <a:pt x="73" y="360"/>
                    <a:pt x="71" y="358"/>
                  </a:cubicBezTo>
                  <a:close/>
                  <a:moveTo>
                    <a:pt x="362" y="318"/>
                  </a:moveTo>
                  <a:cubicBezTo>
                    <a:pt x="357" y="314"/>
                    <a:pt x="355" y="307"/>
                    <a:pt x="358" y="302"/>
                  </a:cubicBezTo>
                  <a:cubicBezTo>
                    <a:pt x="358" y="302"/>
                    <a:pt x="358" y="302"/>
                    <a:pt x="358" y="302"/>
                  </a:cubicBezTo>
                  <a:cubicBezTo>
                    <a:pt x="362" y="297"/>
                    <a:pt x="369" y="295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9" y="302"/>
                    <a:pt x="381" y="309"/>
                    <a:pt x="377" y="314"/>
                  </a:cubicBezTo>
                  <a:cubicBezTo>
                    <a:pt x="377" y="314"/>
                    <a:pt x="377" y="314"/>
                    <a:pt x="377" y="314"/>
                  </a:cubicBezTo>
                  <a:cubicBezTo>
                    <a:pt x="375" y="318"/>
                    <a:pt x="372" y="319"/>
                    <a:pt x="368" y="319"/>
                  </a:cubicBezTo>
                  <a:cubicBezTo>
                    <a:pt x="368" y="319"/>
                    <a:pt x="368" y="319"/>
                    <a:pt x="368" y="319"/>
                  </a:cubicBezTo>
                  <a:cubicBezTo>
                    <a:pt x="366" y="319"/>
                    <a:pt x="364" y="319"/>
                    <a:pt x="362" y="318"/>
                  </a:cubicBezTo>
                  <a:close/>
                  <a:moveTo>
                    <a:pt x="33" y="314"/>
                  </a:moveTo>
                  <a:cubicBezTo>
                    <a:pt x="29" y="309"/>
                    <a:pt x="31" y="302"/>
                    <a:pt x="36" y="299"/>
                  </a:cubicBezTo>
                  <a:cubicBezTo>
                    <a:pt x="36" y="299"/>
                    <a:pt x="36" y="299"/>
                    <a:pt x="36" y="299"/>
                  </a:cubicBezTo>
                  <a:cubicBezTo>
                    <a:pt x="41" y="295"/>
                    <a:pt x="48" y="297"/>
                    <a:pt x="52" y="302"/>
                  </a:cubicBezTo>
                  <a:cubicBezTo>
                    <a:pt x="52" y="302"/>
                    <a:pt x="52" y="302"/>
                    <a:pt x="52" y="302"/>
                  </a:cubicBezTo>
                  <a:cubicBezTo>
                    <a:pt x="55" y="307"/>
                    <a:pt x="53" y="314"/>
                    <a:pt x="48" y="317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6" y="319"/>
                    <a:pt x="44" y="319"/>
                    <a:pt x="42" y="319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38" y="319"/>
                    <a:pt x="35" y="317"/>
                    <a:pt x="33" y="314"/>
                  </a:cubicBezTo>
                  <a:close/>
                  <a:moveTo>
                    <a:pt x="388" y="269"/>
                  </a:moveTo>
                  <a:cubicBezTo>
                    <a:pt x="382" y="267"/>
                    <a:pt x="378" y="261"/>
                    <a:pt x="380" y="255"/>
                  </a:cubicBezTo>
                  <a:cubicBezTo>
                    <a:pt x="380" y="255"/>
                    <a:pt x="380" y="255"/>
                    <a:pt x="380" y="255"/>
                  </a:cubicBezTo>
                  <a:cubicBezTo>
                    <a:pt x="382" y="249"/>
                    <a:pt x="388" y="246"/>
                    <a:pt x="394" y="247"/>
                  </a:cubicBezTo>
                  <a:cubicBezTo>
                    <a:pt x="394" y="247"/>
                    <a:pt x="394" y="247"/>
                    <a:pt x="394" y="247"/>
                  </a:cubicBezTo>
                  <a:cubicBezTo>
                    <a:pt x="400" y="249"/>
                    <a:pt x="403" y="255"/>
                    <a:pt x="402" y="261"/>
                  </a:cubicBezTo>
                  <a:cubicBezTo>
                    <a:pt x="402" y="261"/>
                    <a:pt x="402" y="261"/>
                    <a:pt x="402" y="261"/>
                  </a:cubicBezTo>
                  <a:cubicBezTo>
                    <a:pt x="400" y="266"/>
                    <a:pt x="396" y="269"/>
                    <a:pt x="391" y="269"/>
                  </a:cubicBezTo>
                  <a:cubicBezTo>
                    <a:pt x="391" y="269"/>
                    <a:pt x="391" y="269"/>
                    <a:pt x="391" y="269"/>
                  </a:cubicBezTo>
                  <a:cubicBezTo>
                    <a:pt x="390" y="269"/>
                    <a:pt x="389" y="269"/>
                    <a:pt x="388" y="269"/>
                  </a:cubicBezTo>
                  <a:close/>
                  <a:moveTo>
                    <a:pt x="8" y="261"/>
                  </a:moveTo>
                  <a:cubicBezTo>
                    <a:pt x="7" y="255"/>
                    <a:pt x="10" y="249"/>
                    <a:pt x="16" y="247"/>
                  </a:cubicBezTo>
                  <a:cubicBezTo>
                    <a:pt x="16" y="247"/>
                    <a:pt x="16" y="247"/>
                    <a:pt x="16" y="247"/>
                  </a:cubicBezTo>
                  <a:cubicBezTo>
                    <a:pt x="22" y="245"/>
                    <a:pt x="28" y="249"/>
                    <a:pt x="30" y="255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2" y="261"/>
                    <a:pt x="28" y="267"/>
                    <a:pt x="22" y="269"/>
                  </a:cubicBezTo>
                  <a:cubicBezTo>
                    <a:pt x="22" y="269"/>
                    <a:pt x="22" y="269"/>
                    <a:pt x="22" y="269"/>
                  </a:cubicBezTo>
                  <a:cubicBezTo>
                    <a:pt x="21" y="269"/>
                    <a:pt x="20" y="269"/>
                    <a:pt x="19" y="269"/>
                  </a:cubicBezTo>
                  <a:cubicBezTo>
                    <a:pt x="19" y="269"/>
                    <a:pt x="19" y="269"/>
                    <a:pt x="19" y="269"/>
                  </a:cubicBezTo>
                  <a:cubicBezTo>
                    <a:pt x="14" y="269"/>
                    <a:pt x="10" y="266"/>
                    <a:pt x="8" y="261"/>
                  </a:cubicBezTo>
                  <a:close/>
                  <a:moveTo>
                    <a:pt x="399" y="215"/>
                  </a:moveTo>
                  <a:cubicBezTo>
                    <a:pt x="393" y="215"/>
                    <a:pt x="388" y="210"/>
                    <a:pt x="388" y="204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8" y="197"/>
                    <a:pt x="393" y="192"/>
                    <a:pt x="399" y="192"/>
                  </a:cubicBezTo>
                  <a:cubicBezTo>
                    <a:pt x="399" y="192"/>
                    <a:pt x="399" y="192"/>
                    <a:pt x="399" y="192"/>
                  </a:cubicBezTo>
                  <a:cubicBezTo>
                    <a:pt x="405" y="193"/>
                    <a:pt x="410" y="197"/>
                    <a:pt x="410" y="204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10"/>
                    <a:pt x="405" y="215"/>
                    <a:pt x="399" y="215"/>
                  </a:cubicBezTo>
                  <a:cubicBezTo>
                    <a:pt x="399" y="215"/>
                    <a:pt x="399" y="215"/>
                    <a:pt x="399" y="215"/>
                  </a:cubicBezTo>
                  <a:close/>
                  <a:moveTo>
                    <a:pt x="0" y="203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96"/>
                    <a:pt x="5" y="19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8" y="191"/>
                    <a:pt x="23" y="196"/>
                    <a:pt x="23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10"/>
                    <a:pt x="18" y="215"/>
                    <a:pt x="11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3"/>
                  </a:cubicBezTo>
                  <a:close/>
                  <a:moveTo>
                    <a:pt x="380" y="152"/>
                  </a:moveTo>
                  <a:cubicBezTo>
                    <a:pt x="379" y="146"/>
                    <a:pt x="382" y="140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94" y="137"/>
                    <a:pt x="400" y="140"/>
                    <a:pt x="402" y="146"/>
                  </a:cubicBezTo>
                  <a:cubicBezTo>
                    <a:pt x="402" y="146"/>
                    <a:pt x="402" y="146"/>
                    <a:pt x="402" y="146"/>
                  </a:cubicBezTo>
                  <a:cubicBezTo>
                    <a:pt x="404" y="152"/>
                    <a:pt x="400" y="158"/>
                    <a:pt x="394" y="160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3" y="160"/>
                    <a:pt x="392" y="160"/>
                    <a:pt x="391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86" y="160"/>
                    <a:pt x="382" y="157"/>
                    <a:pt x="380" y="152"/>
                  </a:cubicBezTo>
                  <a:close/>
                  <a:moveTo>
                    <a:pt x="16" y="159"/>
                  </a:moveTo>
                  <a:cubicBezTo>
                    <a:pt x="10" y="157"/>
                    <a:pt x="7" y="151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39"/>
                    <a:pt x="17" y="136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9" y="139"/>
                    <a:pt x="32" y="145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29" y="156"/>
                    <a:pt x="24" y="159"/>
                    <a:pt x="19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8" y="159"/>
                    <a:pt x="17" y="159"/>
                    <a:pt x="16" y="159"/>
                  </a:cubicBezTo>
                  <a:close/>
                  <a:moveTo>
                    <a:pt x="359" y="105"/>
                  </a:moveTo>
                  <a:cubicBezTo>
                    <a:pt x="356" y="100"/>
                    <a:pt x="357" y="93"/>
                    <a:pt x="362" y="89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7" y="86"/>
                    <a:pt x="374" y="88"/>
                    <a:pt x="378" y="93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81" y="98"/>
                    <a:pt x="380" y="105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2" y="110"/>
                    <a:pt x="370" y="110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5" y="110"/>
                    <a:pt x="361" y="108"/>
                    <a:pt x="359" y="105"/>
                  </a:cubicBezTo>
                  <a:close/>
                  <a:moveTo>
                    <a:pt x="36" y="107"/>
                  </a:moveTo>
                  <a:cubicBezTo>
                    <a:pt x="31" y="104"/>
                    <a:pt x="30" y="97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6" y="87"/>
                    <a:pt x="43" y="85"/>
                    <a:pt x="49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4" y="92"/>
                    <a:pt x="55" y="99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7"/>
                    <a:pt x="46" y="109"/>
                    <a:pt x="43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0" y="109"/>
                    <a:pt x="38" y="109"/>
                    <a:pt x="36" y="107"/>
                  </a:cubicBezTo>
                  <a:close/>
                  <a:moveTo>
                    <a:pt x="325" y="66"/>
                  </a:moveTo>
                  <a:cubicBezTo>
                    <a:pt x="320" y="62"/>
                    <a:pt x="320" y="55"/>
                    <a:pt x="324" y="50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28" y="45"/>
                    <a:pt x="335" y="45"/>
                    <a:pt x="340" y="49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4" y="53"/>
                    <a:pt x="345" y="60"/>
                    <a:pt x="341" y="65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38" y="67"/>
                    <a:pt x="335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30" y="69"/>
                    <a:pt x="327" y="68"/>
                    <a:pt x="325" y="66"/>
                  </a:cubicBezTo>
                  <a:close/>
                  <a:moveTo>
                    <a:pt x="70" y="64"/>
                  </a:moveTo>
                  <a:cubicBezTo>
                    <a:pt x="66" y="59"/>
                    <a:pt x="67" y="52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6" y="44"/>
                    <a:pt x="83" y="45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1" y="54"/>
                    <a:pt x="91" y="61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4" y="67"/>
                    <a:pt x="81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6" y="68"/>
                    <a:pt x="72" y="67"/>
                    <a:pt x="70" y="64"/>
                  </a:cubicBezTo>
                  <a:close/>
                  <a:moveTo>
                    <a:pt x="281" y="38"/>
                  </a:moveTo>
                  <a:cubicBezTo>
                    <a:pt x="281" y="38"/>
                    <a:pt x="281" y="38"/>
                    <a:pt x="281" y="38"/>
                  </a:cubicBezTo>
                  <a:cubicBezTo>
                    <a:pt x="281" y="38"/>
                    <a:pt x="281" y="38"/>
                    <a:pt x="281" y="38"/>
                  </a:cubicBezTo>
                  <a:cubicBezTo>
                    <a:pt x="276" y="35"/>
                    <a:pt x="273" y="28"/>
                    <a:pt x="276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8" y="17"/>
                    <a:pt x="285" y="15"/>
                    <a:pt x="291" y="17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6" y="20"/>
                    <a:pt x="299" y="26"/>
                    <a:pt x="296" y="32"/>
                  </a:cubicBezTo>
                  <a:cubicBezTo>
                    <a:pt x="296" y="32"/>
                    <a:pt x="296" y="32"/>
                    <a:pt x="296" y="32"/>
                  </a:cubicBezTo>
                  <a:cubicBezTo>
                    <a:pt x="294" y="36"/>
                    <a:pt x="290" y="39"/>
                    <a:pt x="286" y="39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4" y="39"/>
                    <a:pt x="283" y="38"/>
                    <a:pt x="281" y="38"/>
                  </a:cubicBezTo>
                  <a:close/>
                  <a:moveTo>
                    <a:pt x="115" y="32"/>
                  </a:moveTo>
                  <a:cubicBezTo>
                    <a:pt x="112" y="26"/>
                    <a:pt x="115" y="19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6" y="14"/>
                    <a:pt x="133" y="17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8" y="28"/>
                    <a:pt x="136" y="35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8"/>
                    <a:pt x="127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1" y="38"/>
                    <a:pt x="117" y="36"/>
                    <a:pt x="115" y="32"/>
                  </a:cubicBezTo>
                  <a:close/>
                  <a:moveTo>
                    <a:pt x="232" y="23"/>
                  </a:moveTo>
                  <a:cubicBezTo>
                    <a:pt x="225" y="22"/>
                    <a:pt x="221" y="16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3" y="4"/>
                    <a:pt x="229" y="0"/>
                    <a:pt x="235" y="1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41" y="1"/>
                    <a:pt x="245" y="7"/>
                    <a:pt x="244" y="13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3" y="19"/>
                    <a:pt x="239" y="23"/>
                    <a:pt x="233" y="2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3" y="23"/>
                    <a:pt x="232" y="23"/>
                    <a:pt x="232" y="23"/>
                  </a:cubicBezTo>
                  <a:close/>
                  <a:moveTo>
                    <a:pt x="167" y="13"/>
                  </a:moveTo>
                  <a:cubicBezTo>
                    <a:pt x="166" y="7"/>
                    <a:pt x="170" y="1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0" y="16"/>
                    <a:pt x="186" y="22"/>
                    <a:pt x="180" y="23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79" y="23"/>
                    <a:pt x="179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3" y="23"/>
                    <a:pt x="168" y="19"/>
                    <a:pt x="167" y="13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290">
              <a:extLst>
                <a:ext uri="{FF2B5EF4-FFF2-40B4-BE49-F238E27FC236}">
                  <a16:creationId xmlns:a16="http://schemas.microsoft.com/office/drawing/2014/main" id="{D296089C-49DE-BC95-F315-D37128193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612" y="2205757"/>
              <a:ext cx="100012" cy="100013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23 h 88"/>
                <a:gd name="T12" fmla="*/ 22 w 88"/>
                <a:gd name="T13" fmla="*/ 44 h 88"/>
                <a:gd name="T14" fmla="*/ 44 w 88"/>
                <a:gd name="T15" fmla="*/ 66 h 88"/>
                <a:gd name="T16" fmla="*/ 66 w 88"/>
                <a:gd name="T17" fmla="*/ 44 h 88"/>
                <a:gd name="T18" fmla="*/ 44 w 88"/>
                <a:gd name="T1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9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9"/>
                    <a:pt x="68" y="88"/>
                    <a:pt x="44" y="88"/>
                  </a:cubicBezTo>
                  <a:close/>
                  <a:moveTo>
                    <a:pt x="44" y="23"/>
                  </a:moveTo>
                  <a:cubicBezTo>
                    <a:pt x="32" y="23"/>
                    <a:pt x="22" y="32"/>
                    <a:pt x="22" y="44"/>
                  </a:cubicBezTo>
                  <a:cubicBezTo>
                    <a:pt x="22" y="56"/>
                    <a:pt x="32" y="66"/>
                    <a:pt x="44" y="66"/>
                  </a:cubicBezTo>
                  <a:cubicBezTo>
                    <a:pt x="56" y="66"/>
                    <a:pt x="66" y="56"/>
                    <a:pt x="66" y="44"/>
                  </a:cubicBezTo>
                  <a:cubicBezTo>
                    <a:pt x="66" y="32"/>
                    <a:pt x="56" y="23"/>
                    <a:pt x="44" y="23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291">
              <a:extLst>
                <a:ext uri="{FF2B5EF4-FFF2-40B4-BE49-F238E27FC236}">
                  <a16:creationId xmlns:a16="http://schemas.microsoft.com/office/drawing/2014/main" id="{F0ED428C-3FDC-701C-7E78-14F91D7CA7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87712" y="2091457"/>
              <a:ext cx="23812" cy="141288"/>
            </a:xfrm>
            <a:custGeom>
              <a:avLst/>
              <a:gdLst>
                <a:gd name="T0" fmla="*/ 11 w 22"/>
                <a:gd name="T1" fmla="*/ 125 h 125"/>
                <a:gd name="T2" fmla="*/ 0 w 22"/>
                <a:gd name="T3" fmla="*/ 113 h 125"/>
                <a:gd name="T4" fmla="*/ 0 w 22"/>
                <a:gd name="T5" fmla="*/ 11 h 125"/>
                <a:gd name="T6" fmla="*/ 11 w 22"/>
                <a:gd name="T7" fmla="*/ 0 h 125"/>
                <a:gd name="T8" fmla="*/ 22 w 22"/>
                <a:gd name="T9" fmla="*/ 11 h 125"/>
                <a:gd name="T10" fmla="*/ 22 w 22"/>
                <a:gd name="T11" fmla="*/ 113 h 125"/>
                <a:gd name="T12" fmla="*/ 11 w 2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5">
                  <a:moveTo>
                    <a:pt x="11" y="125"/>
                  </a:moveTo>
                  <a:cubicBezTo>
                    <a:pt x="5" y="125"/>
                    <a:pt x="0" y="120"/>
                    <a:pt x="0" y="1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20"/>
                    <a:pt x="17" y="125"/>
                    <a:pt x="11" y="125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292">
              <a:extLst>
                <a:ext uri="{FF2B5EF4-FFF2-40B4-BE49-F238E27FC236}">
                  <a16:creationId xmlns:a16="http://schemas.microsoft.com/office/drawing/2014/main" id="{AEC8D94E-AFF6-DCB8-E465-4ED59F9D8C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24224" y="2243857"/>
              <a:ext cx="79375" cy="25400"/>
            </a:xfrm>
            <a:custGeom>
              <a:avLst/>
              <a:gdLst>
                <a:gd name="T0" fmla="*/ 58 w 70"/>
                <a:gd name="T1" fmla="*/ 23 h 23"/>
                <a:gd name="T2" fmla="*/ 11 w 70"/>
                <a:gd name="T3" fmla="*/ 23 h 23"/>
                <a:gd name="T4" fmla="*/ 0 w 70"/>
                <a:gd name="T5" fmla="*/ 11 h 23"/>
                <a:gd name="T6" fmla="*/ 11 w 70"/>
                <a:gd name="T7" fmla="*/ 0 h 23"/>
                <a:gd name="T8" fmla="*/ 58 w 70"/>
                <a:gd name="T9" fmla="*/ 0 h 23"/>
                <a:gd name="T10" fmla="*/ 70 w 70"/>
                <a:gd name="T11" fmla="*/ 11 h 23"/>
                <a:gd name="T12" fmla="*/ 58 w 7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3">
                  <a:moveTo>
                    <a:pt x="58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18"/>
                    <a:pt x="65" y="23"/>
                    <a:pt x="58" y="23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3C9AEA5-E20A-09D1-875E-67EBD75248AF}"/>
              </a:ext>
            </a:extLst>
          </p:cNvPr>
          <p:cNvSpPr/>
          <p:nvPr/>
        </p:nvSpPr>
        <p:spPr>
          <a:xfrm>
            <a:off x="5279155" y="1589112"/>
            <a:ext cx="427058" cy="400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RU</a:t>
            </a:r>
          </a:p>
        </p:txBody>
      </p:sp>
      <p:grpSp>
        <p:nvGrpSpPr>
          <p:cNvPr id="30" name="Gruppieren 12">
            <a:extLst>
              <a:ext uri="{FF2B5EF4-FFF2-40B4-BE49-F238E27FC236}">
                <a16:creationId xmlns:a16="http://schemas.microsoft.com/office/drawing/2014/main" id="{877F1291-8933-4D67-3B2D-5C8341B3F083}"/>
              </a:ext>
            </a:extLst>
          </p:cNvPr>
          <p:cNvGrpSpPr/>
          <p:nvPr/>
        </p:nvGrpSpPr>
        <p:grpSpPr>
          <a:xfrm>
            <a:off x="4987250" y="1580891"/>
            <a:ext cx="283851" cy="389976"/>
            <a:chOff x="1436014" y="3420137"/>
            <a:chExt cx="283925" cy="403079"/>
          </a:xfrm>
        </p:grpSpPr>
        <p:grpSp>
          <p:nvGrpSpPr>
            <p:cNvPr id="31" name="Gruppieren 175">
              <a:extLst>
                <a:ext uri="{FF2B5EF4-FFF2-40B4-BE49-F238E27FC236}">
                  <a16:creationId xmlns:a16="http://schemas.microsoft.com/office/drawing/2014/main" id="{F5B6362E-0506-05D1-4A7B-F9BD738A2D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6014" y="3420137"/>
              <a:ext cx="283925" cy="396000"/>
              <a:chOff x="1109662" y="766762"/>
              <a:chExt cx="1628776" cy="2271712"/>
            </a:xfrm>
          </p:grpSpPr>
          <p:sp>
            <p:nvSpPr>
              <p:cNvPr id="33" name="Freihandform: Form 176">
                <a:extLst>
                  <a:ext uri="{FF2B5EF4-FFF2-40B4-BE49-F238E27FC236}">
                    <a16:creationId xmlns:a16="http://schemas.microsoft.com/office/drawing/2014/main" id="{1E5C34D1-5ADE-54D5-88D4-7EA8A6D09F23}"/>
                  </a:ext>
                </a:extLst>
              </p:cNvPr>
              <p:cNvSpPr/>
              <p:nvPr/>
            </p:nvSpPr>
            <p:spPr>
              <a:xfrm>
                <a:off x="1657350" y="2033587"/>
                <a:ext cx="528638" cy="1004887"/>
              </a:xfrm>
              <a:custGeom>
                <a:avLst/>
                <a:gdLst>
                  <a:gd name="connsiteX0" fmla="*/ 0 w 528638"/>
                  <a:gd name="connsiteY0" fmla="*/ 971550 h 976312"/>
                  <a:gd name="connsiteX1" fmla="*/ 271463 w 528638"/>
                  <a:gd name="connsiteY1" fmla="*/ 0 h 976312"/>
                  <a:gd name="connsiteX2" fmla="*/ 528638 w 528638"/>
                  <a:gd name="connsiteY2" fmla="*/ 976312 h 976312"/>
                  <a:gd name="connsiteX0" fmla="*/ 0 w 528638"/>
                  <a:gd name="connsiteY0" fmla="*/ 1000125 h 1004887"/>
                  <a:gd name="connsiteX1" fmla="*/ 266700 w 528638"/>
                  <a:gd name="connsiteY1" fmla="*/ 0 h 1004887"/>
                  <a:gd name="connsiteX2" fmla="*/ 528638 w 528638"/>
                  <a:gd name="connsiteY2" fmla="*/ 1004887 h 10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638" h="1004887">
                    <a:moveTo>
                      <a:pt x="0" y="1000125"/>
                    </a:moveTo>
                    <a:lnTo>
                      <a:pt x="266700" y="0"/>
                    </a:lnTo>
                    <a:lnTo>
                      <a:pt x="528638" y="1004887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ihandform: Form 177">
                <a:extLst>
                  <a:ext uri="{FF2B5EF4-FFF2-40B4-BE49-F238E27FC236}">
                    <a16:creationId xmlns:a16="http://schemas.microsoft.com/office/drawing/2014/main" id="{131B5387-D180-25D5-BB41-68B10770C0CA}"/>
                  </a:ext>
                </a:extLst>
              </p:cNvPr>
              <p:cNvSpPr/>
              <p:nvPr/>
            </p:nvSpPr>
            <p:spPr>
              <a:xfrm>
                <a:off x="1619250" y="1276349"/>
                <a:ext cx="609600" cy="534289"/>
              </a:xfrm>
              <a:custGeom>
                <a:avLst/>
                <a:gdLst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304800 w 609600"/>
                  <a:gd name="connsiteY4" fmla="*/ 340039 h 534290"/>
                  <a:gd name="connsiteX5" fmla="*/ 106198 w 609600"/>
                  <a:gd name="connsiteY5" fmla="*/ 534289 h 534290"/>
                  <a:gd name="connsiteX6" fmla="*/ 89274 w 609600"/>
                  <a:gd name="connsiteY6" fmla="*/ 520326 h 534290"/>
                  <a:gd name="connsiteX7" fmla="*/ 0 w 609600"/>
                  <a:gd name="connsiteY7" fmla="*/ 304800 h 534290"/>
                  <a:gd name="connsiteX8" fmla="*/ 304800 w 609600"/>
                  <a:gd name="connsiteY8" fmla="*/ 0 h 534290"/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106198 w 609600"/>
                  <a:gd name="connsiteY4" fmla="*/ 534289 h 534290"/>
                  <a:gd name="connsiteX5" fmla="*/ 89274 w 609600"/>
                  <a:gd name="connsiteY5" fmla="*/ 520326 h 534290"/>
                  <a:gd name="connsiteX6" fmla="*/ 0 w 609600"/>
                  <a:gd name="connsiteY6" fmla="*/ 304800 h 534290"/>
                  <a:gd name="connsiteX7" fmla="*/ 304800 w 609600"/>
                  <a:gd name="connsiteY7" fmla="*/ 0 h 534290"/>
                  <a:gd name="connsiteX0" fmla="*/ 106198 w 609600"/>
                  <a:gd name="connsiteY0" fmla="*/ 534289 h 625730"/>
                  <a:gd name="connsiteX1" fmla="*/ 89274 w 609600"/>
                  <a:gd name="connsiteY1" fmla="*/ 520326 h 625730"/>
                  <a:gd name="connsiteX2" fmla="*/ 0 w 609600"/>
                  <a:gd name="connsiteY2" fmla="*/ 304800 h 625730"/>
                  <a:gd name="connsiteX3" fmla="*/ 304800 w 609600"/>
                  <a:gd name="connsiteY3" fmla="*/ 0 h 625730"/>
                  <a:gd name="connsiteX4" fmla="*/ 609600 w 609600"/>
                  <a:gd name="connsiteY4" fmla="*/ 304800 h 625730"/>
                  <a:gd name="connsiteX5" fmla="*/ 520326 w 609600"/>
                  <a:gd name="connsiteY5" fmla="*/ 520326 h 625730"/>
                  <a:gd name="connsiteX6" fmla="*/ 594842 w 609600"/>
                  <a:gd name="connsiteY6" fmla="*/ 625730 h 625730"/>
                  <a:gd name="connsiteX0" fmla="*/ 106198 w 609600"/>
                  <a:gd name="connsiteY0" fmla="*/ 534289 h 534289"/>
                  <a:gd name="connsiteX1" fmla="*/ 89274 w 609600"/>
                  <a:gd name="connsiteY1" fmla="*/ 520326 h 534289"/>
                  <a:gd name="connsiteX2" fmla="*/ 0 w 609600"/>
                  <a:gd name="connsiteY2" fmla="*/ 304800 h 534289"/>
                  <a:gd name="connsiteX3" fmla="*/ 304800 w 609600"/>
                  <a:gd name="connsiteY3" fmla="*/ 0 h 534289"/>
                  <a:gd name="connsiteX4" fmla="*/ 609600 w 609600"/>
                  <a:gd name="connsiteY4" fmla="*/ 304800 h 534289"/>
                  <a:gd name="connsiteX5" fmla="*/ 520326 w 609600"/>
                  <a:gd name="connsiteY5" fmla="*/ 520326 h 5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534289">
                    <a:moveTo>
                      <a:pt x="106198" y="534289"/>
                    </a:moveTo>
                    <a:lnTo>
                      <a:pt x="89274" y="520326"/>
                    </a:lnTo>
                    <a:cubicBezTo>
                      <a:pt x="34116" y="465168"/>
                      <a:pt x="0" y="388968"/>
                      <a:pt x="0" y="304800"/>
                    </a:cubicBezTo>
                    <a:cubicBezTo>
                      <a:pt x="0" y="136464"/>
                      <a:pt x="136464" y="0"/>
                      <a:pt x="304800" y="0"/>
                    </a:cubicBezTo>
                    <a:cubicBezTo>
                      <a:pt x="473136" y="0"/>
                      <a:pt x="609600" y="136464"/>
                      <a:pt x="609600" y="304800"/>
                    </a:cubicBezTo>
                    <a:cubicBezTo>
                      <a:pt x="609600" y="388968"/>
                      <a:pt x="575484" y="465168"/>
                      <a:pt x="520326" y="52032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ihandform: Form 178">
                <a:extLst>
                  <a:ext uri="{FF2B5EF4-FFF2-40B4-BE49-F238E27FC236}">
                    <a16:creationId xmlns:a16="http://schemas.microsoft.com/office/drawing/2014/main" id="{2C804974-5A47-E490-0B52-2D4C0D69D7EC}"/>
                  </a:ext>
                </a:extLst>
              </p:cNvPr>
              <p:cNvSpPr/>
              <p:nvPr/>
            </p:nvSpPr>
            <p:spPr>
              <a:xfrm>
                <a:off x="1366837" y="1023937"/>
                <a:ext cx="1114426" cy="963396"/>
              </a:xfrm>
              <a:custGeom>
                <a:avLst/>
                <a:gdLst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557213 w 1114426"/>
                  <a:gd name="connsiteY4" fmla="*/ 592452 h 963396"/>
                  <a:gd name="connsiteX5" fmla="*/ 177959 w 1114426"/>
                  <a:gd name="connsiteY5" fmla="*/ 963396 h 963396"/>
                  <a:gd name="connsiteX6" fmla="*/ 163204 w 1114426"/>
                  <a:gd name="connsiteY6" fmla="*/ 951222 h 963396"/>
                  <a:gd name="connsiteX7" fmla="*/ 0 w 1114426"/>
                  <a:gd name="connsiteY7" fmla="*/ 557213 h 963396"/>
                  <a:gd name="connsiteX8" fmla="*/ 557213 w 1114426"/>
                  <a:gd name="connsiteY8" fmla="*/ 0 h 963396"/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177959 w 1114426"/>
                  <a:gd name="connsiteY4" fmla="*/ 963396 h 963396"/>
                  <a:gd name="connsiteX5" fmla="*/ 163204 w 1114426"/>
                  <a:gd name="connsiteY5" fmla="*/ 951222 h 963396"/>
                  <a:gd name="connsiteX6" fmla="*/ 0 w 1114426"/>
                  <a:gd name="connsiteY6" fmla="*/ 557213 h 963396"/>
                  <a:gd name="connsiteX7" fmla="*/ 557213 w 1114426"/>
                  <a:gd name="connsiteY7" fmla="*/ 0 h 963396"/>
                  <a:gd name="connsiteX0" fmla="*/ 177959 w 1114426"/>
                  <a:gd name="connsiteY0" fmla="*/ 963396 h 1054836"/>
                  <a:gd name="connsiteX1" fmla="*/ 163204 w 1114426"/>
                  <a:gd name="connsiteY1" fmla="*/ 951222 h 1054836"/>
                  <a:gd name="connsiteX2" fmla="*/ 0 w 1114426"/>
                  <a:gd name="connsiteY2" fmla="*/ 557213 h 1054836"/>
                  <a:gd name="connsiteX3" fmla="*/ 557213 w 1114426"/>
                  <a:gd name="connsiteY3" fmla="*/ 0 h 1054836"/>
                  <a:gd name="connsiteX4" fmla="*/ 1114426 w 1114426"/>
                  <a:gd name="connsiteY4" fmla="*/ 557213 h 1054836"/>
                  <a:gd name="connsiteX5" fmla="*/ 951222 w 1114426"/>
                  <a:gd name="connsiteY5" fmla="*/ 951222 h 1054836"/>
                  <a:gd name="connsiteX6" fmla="*/ 1027907 w 1114426"/>
                  <a:gd name="connsiteY6" fmla="*/ 1054836 h 1054836"/>
                  <a:gd name="connsiteX0" fmla="*/ 177959 w 1114426"/>
                  <a:gd name="connsiteY0" fmla="*/ 963396 h 963396"/>
                  <a:gd name="connsiteX1" fmla="*/ 163204 w 1114426"/>
                  <a:gd name="connsiteY1" fmla="*/ 951222 h 963396"/>
                  <a:gd name="connsiteX2" fmla="*/ 0 w 1114426"/>
                  <a:gd name="connsiteY2" fmla="*/ 557213 h 963396"/>
                  <a:gd name="connsiteX3" fmla="*/ 557213 w 1114426"/>
                  <a:gd name="connsiteY3" fmla="*/ 0 h 963396"/>
                  <a:gd name="connsiteX4" fmla="*/ 1114426 w 1114426"/>
                  <a:gd name="connsiteY4" fmla="*/ 557213 h 963396"/>
                  <a:gd name="connsiteX5" fmla="*/ 951222 w 1114426"/>
                  <a:gd name="connsiteY5" fmla="*/ 951222 h 9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426" h="963396">
                    <a:moveTo>
                      <a:pt x="177959" y="963396"/>
                    </a:moveTo>
                    <a:lnTo>
                      <a:pt x="163204" y="951222"/>
                    </a:lnTo>
                    <a:cubicBezTo>
                      <a:pt x="62368" y="850386"/>
                      <a:pt x="0" y="711083"/>
                      <a:pt x="0" y="557213"/>
                    </a:cubicBezTo>
                    <a:cubicBezTo>
                      <a:pt x="0" y="249473"/>
                      <a:pt x="249473" y="0"/>
                      <a:pt x="557213" y="0"/>
                    </a:cubicBezTo>
                    <a:cubicBezTo>
                      <a:pt x="864953" y="0"/>
                      <a:pt x="1114426" y="249473"/>
                      <a:pt x="1114426" y="557213"/>
                    </a:cubicBezTo>
                    <a:cubicBezTo>
                      <a:pt x="1114426" y="711083"/>
                      <a:pt x="1052058" y="850386"/>
                      <a:pt x="951222" y="95122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ihandform: Form 179">
                <a:extLst>
                  <a:ext uri="{FF2B5EF4-FFF2-40B4-BE49-F238E27FC236}">
                    <a16:creationId xmlns:a16="http://schemas.microsoft.com/office/drawing/2014/main" id="{7966E138-AFCD-F2FF-11EE-A2280FA74913}"/>
                  </a:ext>
                </a:extLst>
              </p:cNvPr>
              <p:cNvSpPr/>
              <p:nvPr/>
            </p:nvSpPr>
            <p:spPr>
              <a:xfrm>
                <a:off x="1109662" y="766762"/>
                <a:ext cx="1628776" cy="1400598"/>
              </a:xfrm>
              <a:custGeom>
                <a:avLst/>
                <a:gdLst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814388 w 1628776"/>
                  <a:gd name="connsiteY4" fmla="*/ 849627 h 1400598"/>
                  <a:gd name="connsiteX5" fmla="*/ 251074 w 1628776"/>
                  <a:gd name="connsiteY5" fmla="*/ 1400598 h 1400598"/>
                  <a:gd name="connsiteX6" fmla="*/ 238529 w 1628776"/>
                  <a:gd name="connsiteY6" fmla="*/ 1390247 h 1400598"/>
                  <a:gd name="connsiteX7" fmla="*/ 0 w 1628776"/>
                  <a:gd name="connsiteY7" fmla="*/ 814388 h 1400598"/>
                  <a:gd name="connsiteX8" fmla="*/ 814388 w 1628776"/>
                  <a:gd name="connsiteY8" fmla="*/ 0 h 1400598"/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251074 w 1628776"/>
                  <a:gd name="connsiteY4" fmla="*/ 1400598 h 1400598"/>
                  <a:gd name="connsiteX5" fmla="*/ 238529 w 1628776"/>
                  <a:gd name="connsiteY5" fmla="*/ 1390247 h 1400598"/>
                  <a:gd name="connsiteX6" fmla="*/ 0 w 1628776"/>
                  <a:gd name="connsiteY6" fmla="*/ 814388 h 1400598"/>
                  <a:gd name="connsiteX7" fmla="*/ 814388 w 1628776"/>
                  <a:gd name="connsiteY7" fmla="*/ 0 h 1400598"/>
                  <a:gd name="connsiteX0" fmla="*/ 251074 w 1628776"/>
                  <a:gd name="connsiteY0" fmla="*/ 1400598 h 1492038"/>
                  <a:gd name="connsiteX1" fmla="*/ 238529 w 1628776"/>
                  <a:gd name="connsiteY1" fmla="*/ 1390247 h 1492038"/>
                  <a:gd name="connsiteX2" fmla="*/ 0 w 1628776"/>
                  <a:gd name="connsiteY2" fmla="*/ 814388 h 1492038"/>
                  <a:gd name="connsiteX3" fmla="*/ 814388 w 1628776"/>
                  <a:gd name="connsiteY3" fmla="*/ 0 h 1492038"/>
                  <a:gd name="connsiteX4" fmla="*/ 1628776 w 1628776"/>
                  <a:gd name="connsiteY4" fmla="*/ 814388 h 1492038"/>
                  <a:gd name="connsiteX5" fmla="*/ 1390247 w 1628776"/>
                  <a:gd name="connsiteY5" fmla="*/ 1390247 h 1492038"/>
                  <a:gd name="connsiteX6" fmla="*/ 1469142 w 1628776"/>
                  <a:gd name="connsiteY6" fmla="*/ 1492038 h 1492038"/>
                  <a:gd name="connsiteX0" fmla="*/ 251074 w 1628776"/>
                  <a:gd name="connsiteY0" fmla="*/ 1400598 h 1400598"/>
                  <a:gd name="connsiteX1" fmla="*/ 238529 w 1628776"/>
                  <a:gd name="connsiteY1" fmla="*/ 1390247 h 1400598"/>
                  <a:gd name="connsiteX2" fmla="*/ 0 w 1628776"/>
                  <a:gd name="connsiteY2" fmla="*/ 814388 h 1400598"/>
                  <a:gd name="connsiteX3" fmla="*/ 814388 w 1628776"/>
                  <a:gd name="connsiteY3" fmla="*/ 0 h 1400598"/>
                  <a:gd name="connsiteX4" fmla="*/ 1628776 w 1628776"/>
                  <a:gd name="connsiteY4" fmla="*/ 814388 h 1400598"/>
                  <a:gd name="connsiteX5" fmla="*/ 1390247 w 1628776"/>
                  <a:gd name="connsiteY5" fmla="*/ 1390247 h 140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6" h="1400598">
                    <a:moveTo>
                      <a:pt x="251074" y="1400598"/>
                    </a:moveTo>
                    <a:lnTo>
                      <a:pt x="238529" y="1390247"/>
                    </a:lnTo>
                    <a:cubicBezTo>
                      <a:pt x="91154" y="1242872"/>
                      <a:pt x="0" y="1039275"/>
                      <a:pt x="0" y="814388"/>
                    </a:cubicBezTo>
                    <a:cubicBezTo>
                      <a:pt x="0" y="364614"/>
                      <a:pt x="364614" y="0"/>
                      <a:pt x="814388" y="0"/>
                    </a:cubicBezTo>
                    <a:cubicBezTo>
                      <a:pt x="1264162" y="0"/>
                      <a:pt x="1628776" y="364614"/>
                      <a:pt x="1628776" y="814388"/>
                    </a:cubicBezTo>
                    <a:cubicBezTo>
                      <a:pt x="1628776" y="1039275"/>
                      <a:pt x="1537623" y="1242872"/>
                      <a:pt x="1390247" y="1390247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Ellipse 180">
                <a:extLst>
                  <a:ext uri="{FF2B5EF4-FFF2-40B4-BE49-F238E27FC236}">
                    <a16:creationId xmlns:a16="http://schemas.microsoft.com/office/drawing/2014/main" id="{F518A757-9E21-4859-13B8-7EF4C96E2019}"/>
                  </a:ext>
                </a:extLst>
              </p:cNvPr>
              <p:cNvSpPr/>
              <p:nvPr/>
            </p:nvSpPr>
            <p:spPr>
              <a:xfrm>
                <a:off x="1847850" y="1504950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Textfeld 25">
              <a:extLst>
                <a:ext uri="{FF2B5EF4-FFF2-40B4-BE49-F238E27FC236}">
                  <a16:creationId xmlns:a16="http://schemas.microsoft.com/office/drawing/2014/main" id="{C1DD56E5-0C40-FD7A-B1D0-FD774EE01211}"/>
                </a:ext>
              </a:extLst>
            </p:cNvPr>
            <p:cNvSpPr txBox="1"/>
            <p:nvPr/>
          </p:nvSpPr>
          <p:spPr>
            <a:xfrm>
              <a:off x="1511784" y="3627924"/>
              <a:ext cx="146336" cy="195292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457045">
                <a:spcBef>
                  <a:spcPts val="0"/>
                </a:spcBef>
                <a:defRPr/>
              </a:pPr>
              <a:r>
                <a:rPr lang="en-US" sz="1100" dirty="0">
                  <a:solidFill>
                    <a:srgbClr val="001135"/>
                  </a:solidFill>
                  <a:ea typeface="+mn-ea"/>
                  <a:cs typeface="Nokia Pure Headline Light"/>
                </a:rPr>
                <a:t>  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BE99B42-61B3-4D3A-AB99-AD8E455B121B}"/>
              </a:ext>
            </a:extLst>
          </p:cNvPr>
          <p:cNvSpPr/>
          <p:nvPr/>
        </p:nvSpPr>
        <p:spPr>
          <a:xfrm>
            <a:off x="5279155" y="2158573"/>
            <a:ext cx="427058" cy="400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RU</a:t>
            </a:r>
          </a:p>
        </p:txBody>
      </p:sp>
      <p:grpSp>
        <p:nvGrpSpPr>
          <p:cNvPr id="39" name="Gruppieren 12">
            <a:extLst>
              <a:ext uri="{FF2B5EF4-FFF2-40B4-BE49-F238E27FC236}">
                <a16:creationId xmlns:a16="http://schemas.microsoft.com/office/drawing/2014/main" id="{797D0479-CD83-528B-7D93-86326A9DA817}"/>
              </a:ext>
            </a:extLst>
          </p:cNvPr>
          <p:cNvGrpSpPr/>
          <p:nvPr/>
        </p:nvGrpSpPr>
        <p:grpSpPr>
          <a:xfrm>
            <a:off x="4987250" y="2150352"/>
            <a:ext cx="283851" cy="389976"/>
            <a:chOff x="1436014" y="3420137"/>
            <a:chExt cx="283925" cy="403079"/>
          </a:xfrm>
        </p:grpSpPr>
        <p:grpSp>
          <p:nvGrpSpPr>
            <p:cNvPr id="40" name="Gruppieren 175">
              <a:extLst>
                <a:ext uri="{FF2B5EF4-FFF2-40B4-BE49-F238E27FC236}">
                  <a16:creationId xmlns:a16="http://schemas.microsoft.com/office/drawing/2014/main" id="{C2D64A2F-19CA-9276-557C-3D0889A8F8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6014" y="3420137"/>
              <a:ext cx="283925" cy="396000"/>
              <a:chOff x="1109662" y="766762"/>
              <a:chExt cx="1628776" cy="2271712"/>
            </a:xfrm>
          </p:grpSpPr>
          <p:sp>
            <p:nvSpPr>
              <p:cNvPr id="42" name="Freihandform: Form 176">
                <a:extLst>
                  <a:ext uri="{FF2B5EF4-FFF2-40B4-BE49-F238E27FC236}">
                    <a16:creationId xmlns:a16="http://schemas.microsoft.com/office/drawing/2014/main" id="{2FA6FDA7-F3A1-40AC-9050-43C40A6848B2}"/>
                  </a:ext>
                </a:extLst>
              </p:cNvPr>
              <p:cNvSpPr/>
              <p:nvPr/>
            </p:nvSpPr>
            <p:spPr>
              <a:xfrm>
                <a:off x="1657350" y="2033587"/>
                <a:ext cx="528638" cy="1004887"/>
              </a:xfrm>
              <a:custGeom>
                <a:avLst/>
                <a:gdLst>
                  <a:gd name="connsiteX0" fmla="*/ 0 w 528638"/>
                  <a:gd name="connsiteY0" fmla="*/ 971550 h 976312"/>
                  <a:gd name="connsiteX1" fmla="*/ 271463 w 528638"/>
                  <a:gd name="connsiteY1" fmla="*/ 0 h 976312"/>
                  <a:gd name="connsiteX2" fmla="*/ 528638 w 528638"/>
                  <a:gd name="connsiteY2" fmla="*/ 976312 h 976312"/>
                  <a:gd name="connsiteX0" fmla="*/ 0 w 528638"/>
                  <a:gd name="connsiteY0" fmla="*/ 1000125 h 1004887"/>
                  <a:gd name="connsiteX1" fmla="*/ 266700 w 528638"/>
                  <a:gd name="connsiteY1" fmla="*/ 0 h 1004887"/>
                  <a:gd name="connsiteX2" fmla="*/ 528638 w 528638"/>
                  <a:gd name="connsiteY2" fmla="*/ 1004887 h 10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638" h="1004887">
                    <a:moveTo>
                      <a:pt x="0" y="1000125"/>
                    </a:moveTo>
                    <a:lnTo>
                      <a:pt x="266700" y="0"/>
                    </a:lnTo>
                    <a:lnTo>
                      <a:pt x="528638" y="1004887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ihandform: Form 177">
                <a:extLst>
                  <a:ext uri="{FF2B5EF4-FFF2-40B4-BE49-F238E27FC236}">
                    <a16:creationId xmlns:a16="http://schemas.microsoft.com/office/drawing/2014/main" id="{100B0EFF-67AC-69CB-660E-98C56BD0769E}"/>
                  </a:ext>
                </a:extLst>
              </p:cNvPr>
              <p:cNvSpPr/>
              <p:nvPr/>
            </p:nvSpPr>
            <p:spPr>
              <a:xfrm>
                <a:off x="1619250" y="1276349"/>
                <a:ext cx="609600" cy="534289"/>
              </a:xfrm>
              <a:custGeom>
                <a:avLst/>
                <a:gdLst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304800 w 609600"/>
                  <a:gd name="connsiteY4" fmla="*/ 340039 h 534290"/>
                  <a:gd name="connsiteX5" fmla="*/ 106198 w 609600"/>
                  <a:gd name="connsiteY5" fmla="*/ 534289 h 534290"/>
                  <a:gd name="connsiteX6" fmla="*/ 89274 w 609600"/>
                  <a:gd name="connsiteY6" fmla="*/ 520326 h 534290"/>
                  <a:gd name="connsiteX7" fmla="*/ 0 w 609600"/>
                  <a:gd name="connsiteY7" fmla="*/ 304800 h 534290"/>
                  <a:gd name="connsiteX8" fmla="*/ 304800 w 609600"/>
                  <a:gd name="connsiteY8" fmla="*/ 0 h 534290"/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106198 w 609600"/>
                  <a:gd name="connsiteY4" fmla="*/ 534289 h 534290"/>
                  <a:gd name="connsiteX5" fmla="*/ 89274 w 609600"/>
                  <a:gd name="connsiteY5" fmla="*/ 520326 h 534290"/>
                  <a:gd name="connsiteX6" fmla="*/ 0 w 609600"/>
                  <a:gd name="connsiteY6" fmla="*/ 304800 h 534290"/>
                  <a:gd name="connsiteX7" fmla="*/ 304800 w 609600"/>
                  <a:gd name="connsiteY7" fmla="*/ 0 h 534290"/>
                  <a:gd name="connsiteX0" fmla="*/ 106198 w 609600"/>
                  <a:gd name="connsiteY0" fmla="*/ 534289 h 625730"/>
                  <a:gd name="connsiteX1" fmla="*/ 89274 w 609600"/>
                  <a:gd name="connsiteY1" fmla="*/ 520326 h 625730"/>
                  <a:gd name="connsiteX2" fmla="*/ 0 w 609600"/>
                  <a:gd name="connsiteY2" fmla="*/ 304800 h 625730"/>
                  <a:gd name="connsiteX3" fmla="*/ 304800 w 609600"/>
                  <a:gd name="connsiteY3" fmla="*/ 0 h 625730"/>
                  <a:gd name="connsiteX4" fmla="*/ 609600 w 609600"/>
                  <a:gd name="connsiteY4" fmla="*/ 304800 h 625730"/>
                  <a:gd name="connsiteX5" fmla="*/ 520326 w 609600"/>
                  <a:gd name="connsiteY5" fmla="*/ 520326 h 625730"/>
                  <a:gd name="connsiteX6" fmla="*/ 594842 w 609600"/>
                  <a:gd name="connsiteY6" fmla="*/ 625730 h 625730"/>
                  <a:gd name="connsiteX0" fmla="*/ 106198 w 609600"/>
                  <a:gd name="connsiteY0" fmla="*/ 534289 h 534289"/>
                  <a:gd name="connsiteX1" fmla="*/ 89274 w 609600"/>
                  <a:gd name="connsiteY1" fmla="*/ 520326 h 534289"/>
                  <a:gd name="connsiteX2" fmla="*/ 0 w 609600"/>
                  <a:gd name="connsiteY2" fmla="*/ 304800 h 534289"/>
                  <a:gd name="connsiteX3" fmla="*/ 304800 w 609600"/>
                  <a:gd name="connsiteY3" fmla="*/ 0 h 534289"/>
                  <a:gd name="connsiteX4" fmla="*/ 609600 w 609600"/>
                  <a:gd name="connsiteY4" fmla="*/ 304800 h 534289"/>
                  <a:gd name="connsiteX5" fmla="*/ 520326 w 609600"/>
                  <a:gd name="connsiteY5" fmla="*/ 520326 h 5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534289">
                    <a:moveTo>
                      <a:pt x="106198" y="534289"/>
                    </a:moveTo>
                    <a:lnTo>
                      <a:pt x="89274" y="520326"/>
                    </a:lnTo>
                    <a:cubicBezTo>
                      <a:pt x="34116" y="465168"/>
                      <a:pt x="0" y="388968"/>
                      <a:pt x="0" y="304800"/>
                    </a:cubicBezTo>
                    <a:cubicBezTo>
                      <a:pt x="0" y="136464"/>
                      <a:pt x="136464" y="0"/>
                      <a:pt x="304800" y="0"/>
                    </a:cubicBezTo>
                    <a:cubicBezTo>
                      <a:pt x="473136" y="0"/>
                      <a:pt x="609600" y="136464"/>
                      <a:pt x="609600" y="304800"/>
                    </a:cubicBezTo>
                    <a:cubicBezTo>
                      <a:pt x="609600" y="388968"/>
                      <a:pt x="575484" y="465168"/>
                      <a:pt x="520326" y="52032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Freihandform: Form 178">
                <a:extLst>
                  <a:ext uri="{FF2B5EF4-FFF2-40B4-BE49-F238E27FC236}">
                    <a16:creationId xmlns:a16="http://schemas.microsoft.com/office/drawing/2014/main" id="{4EE27D31-3B08-6EB7-175A-4B793865E510}"/>
                  </a:ext>
                </a:extLst>
              </p:cNvPr>
              <p:cNvSpPr/>
              <p:nvPr/>
            </p:nvSpPr>
            <p:spPr>
              <a:xfrm>
                <a:off x="1366837" y="1023937"/>
                <a:ext cx="1114426" cy="963396"/>
              </a:xfrm>
              <a:custGeom>
                <a:avLst/>
                <a:gdLst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557213 w 1114426"/>
                  <a:gd name="connsiteY4" fmla="*/ 592452 h 963396"/>
                  <a:gd name="connsiteX5" fmla="*/ 177959 w 1114426"/>
                  <a:gd name="connsiteY5" fmla="*/ 963396 h 963396"/>
                  <a:gd name="connsiteX6" fmla="*/ 163204 w 1114426"/>
                  <a:gd name="connsiteY6" fmla="*/ 951222 h 963396"/>
                  <a:gd name="connsiteX7" fmla="*/ 0 w 1114426"/>
                  <a:gd name="connsiteY7" fmla="*/ 557213 h 963396"/>
                  <a:gd name="connsiteX8" fmla="*/ 557213 w 1114426"/>
                  <a:gd name="connsiteY8" fmla="*/ 0 h 963396"/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177959 w 1114426"/>
                  <a:gd name="connsiteY4" fmla="*/ 963396 h 963396"/>
                  <a:gd name="connsiteX5" fmla="*/ 163204 w 1114426"/>
                  <a:gd name="connsiteY5" fmla="*/ 951222 h 963396"/>
                  <a:gd name="connsiteX6" fmla="*/ 0 w 1114426"/>
                  <a:gd name="connsiteY6" fmla="*/ 557213 h 963396"/>
                  <a:gd name="connsiteX7" fmla="*/ 557213 w 1114426"/>
                  <a:gd name="connsiteY7" fmla="*/ 0 h 963396"/>
                  <a:gd name="connsiteX0" fmla="*/ 177959 w 1114426"/>
                  <a:gd name="connsiteY0" fmla="*/ 963396 h 1054836"/>
                  <a:gd name="connsiteX1" fmla="*/ 163204 w 1114426"/>
                  <a:gd name="connsiteY1" fmla="*/ 951222 h 1054836"/>
                  <a:gd name="connsiteX2" fmla="*/ 0 w 1114426"/>
                  <a:gd name="connsiteY2" fmla="*/ 557213 h 1054836"/>
                  <a:gd name="connsiteX3" fmla="*/ 557213 w 1114426"/>
                  <a:gd name="connsiteY3" fmla="*/ 0 h 1054836"/>
                  <a:gd name="connsiteX4" fmla="*/ 1114426 w 1114426"/>
                  <a:gd name="connsiteY4" fmla="*/ 557213 h 1054836"/>
                  <a:gd name="connsiteX5" fmla="*/ 951222 w 1114426"/>
                  <a:gd name="connsiteY5" fmla="*/ 951222 h 1054836"/>
                  <a:gd name="connsiteX6" fmla="*/ 1027907 w 1114426"/>
                  <a:gd name="connsiteY6" fmla="*/ 1054836 h 1054836"/>
                  <a:gd name="connsiteX0" fmla="*/ 177959 w 1114426"/>
                  <a:gd name="connsiteY0" fmla="*/ 963396 h 963396"/>
                  <a:gd name="connsiteX1" fmla="*/ 163204 w 1114426"/>
                  <a:gd name="connsiteY1" fmla="*/ 951222 h 963396"/>
                  <a:gd name="connsiteX2" fmla="*/ 0 w 1114426"/>
                  <a:gd name="connsiteY2" fmla="*/ 557213 h 963396"/>
                  <a:gd name="connsiteX3" fmla="*/ 557213 w 1114426"/>
                  <a:gd name="connsiteY3" fmla="*/ 0 h 963396"/>
                  <a:gd name="connsiteX4" fmla="*/ 1114426 w 1114426"/>
                  <a:gd name="connsiteY4" fmla="*/ 557213 h 963396"/>
                  <a:gd name="connsiteX5" fmla="*/ 951222 w 1114426"/>
                  <a:gd name="connsiteY5" fmla="*/ 951222 h 9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426" h="963396">
                    <a:moveTo>
                      <a:pt x="177959" y="963396"/>
                    </a:moveTo>
                    <a:lnTo>
                      <a:pt x="163204" y="951222"/>
                    </a:lnTo>
                    <a:cubicBezTo>
                      <a:pt x="62368" y="850386"/>
                      <a:pt x="0" y="711083"/>
                      <a:pt x="0" y="557213"/>
                    </a:cubicBezTo>
                    <a:cubicBezTo>
                      <a:pt x="0" y="249473"/>
                      <a:pt x="249473" y="0"/>
                      <a:pt x="557213" y="0"/>
                    </a:cubicBezTo>
                    <a:cubicBezTo>
                      <a:pt x="864953" y="0"/>
                      <a:pt x="1114426" y="249473"/>
                      <a:pt x="1114426" y="557213"/>
                    </a:cubicBezTo>
                    <a:cubicBezTo>
                      <a:pt x="1114426" y="711083"/>
                      <a:pt x="1052058" y="850386"/>
                      <a:pt x="951222" y="95122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ihandform: Form 179">
                <a:extLst>
                  <a:ext uri="{FF2B5EF4-FFF2-40B4-BE49-F238E27FC236}">
                    <a16:creationId xmlns:a16="http://schemas.microsoft.com/office/drawing/2014/main" id="{BB3AE848-8891-28A0-68C2-AB27D565717A}"/>
                  </a:ext>
                </a:extLst>
              </p:cNvPr>
              <p:cNvSpPr/>
              <p:nvPr/>
            </p:nvSpPr>
            <p:spPr>
              <a:xfrm>
                <a:off x="1109662" y="766762"/>
                <a:ext cx="1628776" cy="1400598"/>
              </a:xfrm>
              <a:custGeom>
                <a:avLst/>
                <a:gdLst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814388 w 1628776"/>
                  <a:gd name="connsiteY4" fmla="*/ 849627 h 1400598"/>
                  <a:gd name="connsiteX5" fmla="*/ 251074 w 1628776"/>
                  <a:gd name="connsiteY5" fmla="*/ 1400598 h 1400598"/>
                  <a:gd name="connsiteX6" fmla="*/ 238529 w 1628776"/>
                  <a:gd name="connsiteY6" fmla="*/ 1390247 h 1400598"/>
                  <a:gd name="connsiteX7" fmla="*/ 0 w 1628776"/>
                  <a:gd name="connsiteY7" fmla="*/ 814388 h 1400598"/>
                  <a:gd name="connsiteX8" fmla="*/ 814388 w 1628776"/>
                  <a:gd name="connsiteY8" fmla="*/ 0 h 1400598"/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251074 w 1628776"/>
                  <a:gd name="connsiteY4" fmla="*/ 1400598 h 1400598"/>
                  <a:gd name="connsiteX5" fmla="*/ 238529 w 1628776"/>
                  <a:gd name="connsiteY5" fmla="*/ 1390247 h 1400598"/>
                  <a:gd name="connsiteX6" fmla="*/ 0 w 1628776"/>
                  <a:gd name="connsiteY6" fmla="*/ 814388 h 1400598"/>
                  <a:gd name="connsiteX7" fmla="*/ 814388 w 1628776"/>
                  <a:gd name="connsiteY7" fmla="*/ 0 h 1400598"/>
                  <a:gd name="connsiteX0" fmla="*/ 251074 w 1628776"/>
                  <a:gd name="connsiteY0" fmla="*/ 1400598 h 1492038"/>
                  <a:gd name="connsiteX1" fmla="*/ 238529 w 1628776"/>
                  <a:gd name="connsiteY1" fmla="*/ 1390247 h 1492038"/>
                  <a:gd name="connsiteX2" fmla="*/ 0 w 1628776"/>
                  <a:gd name="connsiteY2" fmla="*/ 814388 h 1492038"/>
                  <a:gd name="connsiteX3" fmla="*/ 814388 w 1628776"/>
                  <a:gd name="connsiteY3" fmla="*/ 0 h 1492038"/>
                  <a:gd name="connsiteX4" fmla="*/ 1628776 w 1628776"/>
                  <a:gd name="connsiteY4" fmla="*/ 814388 h 1492038"/>
                  <a:gd name="connsiteX5" fmla="*/ 1390247 w 1628776"/>
                  <a:gd name="connsiteY5" fmla="*/ 1390247 h 1492038"/>
                  <a:gd name="connsiteX6" fmla="*/ 1469142 w 1628776"/>
                  <a:gd name="connsiteY6" fmla="*/ 1492038 h 1492038"/>
                  <a:gd name="connsiteX0" fmla="*/ 251074 w 1628776"/>
                  <a:gd name="connsiteY0" fmla="*/ 1400598 h 1400598"/>
                  <a:gd name="connsiteX1" fmla="*/ 238529 w 1628776"/>
                  <a:gd name="connsiteY1" fmla="*/ 1390247 h 1400598"/>
                  <a:gd name="connsiteX2" fmla="*/ 0 w 1628776"/>
                  <a:gd name="connsiteY2" fmla="*/ 814388 h 1400598"/>
                  <a:gd name="connsiteX3" fmla="*/ 814388 w 1628776"/>
                  <a:gd name="connsiteY3" fmla="*/ 0 h 1400598"/>
                  <a:gd name="connsiteX4" fmla="*/ 1628776 w 1628776"/>
                  <a:gd name="connsiteY4" fmla="*/ 814388 h 1400598"/>
                  <a:gd name="connsiteX5" fmla="*/ 1390247 w 1628776"/>
                  <a:gd name="connsiteY5" fmla="*/ 1390247 h 140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6" h="1400598">
                    <a:moveTo>
                      <a:pt x="251074" y="1400598"/>
                    </a:moveTo>
                    <a:lnTo>
                      <a:pt x="238529" y="1390247"/>
                    </a:lnTo>
                    <a:cubicBezTo>
                      <a:pt x="91154" y="1242872"/>
                      <a:pt x="0" y="1039275"/>
                      <a:pt x="0" y="814388"/>
                    </a:cubicBezTo>
                    <a:cubicBezTo>
                      <a:pt x="0" y="364614"/>
                      <a:pt x="364614" y="0"/>
                      <a:pt x="814388" y="0"/>
                    </a:cubicBezTo>
                    <a:cubicBezTo>
                      <a:pt x="1264162" y="0"/>
                      <a:pt x="1628776" y="364614"/>
                      <a:pt x="1628776" y="814388"/>
                    </a:cubicBezTo>
                    <a:cubicBezTo>
                      <a:pt x="1628776" y="1039275"/>
                      <a:pt x="1537623" y="1242872"/>
                      <a:pt x="1390247" y="1390247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Ellipse 180">
                <a:extLst>
                  <a:ext uri="{FF2B5EF4-FFF2-40B4-BE49-F238E27FC236}">
                    <a16:creationId xmlns:a16="http://schemas.microsoft.com/office/drawing/2014/main" id="{471DB25B-51C2-B3FA-32DE-2243ED7B20C0}"/>
                  </a:ext>
                </a:extLst>
              </p:cNvPr>
              <p:cNvSpPr/>
              <p:nvPr/>
            </p:nvSpPr>
            <p:spPr>
              <a:xfrm>
                <a:off x="1847850" y="1504950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feld 25">
              <a:extLst>
                <a:ext uri="{FF2B5EF4-FFF2-40B4-BE49-F238E27FC236}">
                  <a16:creationId xmlns:a16="http://schemas.microsoft.com/office/drawing/2014/main" id="{E688B3CE-0CDC-A213-121C-19430DB069AC}"/>
                </a:ext>
              </a:extLst>
            </p:cNvPr>
            <p:cNvSpPr txBox="1"/>
            <p:nvPr/>
          </p:nvSpPr>
          <p:spPr>
            <a:xfrm>
              <a:off x="1511784" y="3627924"/>
              <a:ext cx="146336" cy="195292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457045">
                <a:spcBef>
                  <a:spcPts val="0"/>
                </a:spcBef>
                <a:defRPr/>
              </a:pPr>
              <a:r>
                <a:rPr lang="en-US" sz="1100" dirty="0">
                  <a:solidFill>
                    <a:srgbClr val="001135"/>
                  </a:solidFill>
                  <a:ea typeface="+mn-ea"/>
                  <a:cs typeface="Nokia Pure Headline Light"/>
                </a:rPr>
                <a:t>  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A073C7E-0871-AA3C-0936-7AD12343404C}"/>
              </a:ext>
            </a:extLst>
          </p:cNvPr>
          <p:cNvSpPr/>
          <p:nvPr/>
        </p:nvSpPr>
        <p:spPr>
          <a:xfrm>
            <a:off x="5279155" y="2677909"/>
            <a:ext cx="427058" cy="400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RU</a:t>
            </a:r>
          </a:p>
        </p:txBody>
      </p:sp>
      <p:grpSp>
        <p:nvGrpSpPr>
          <p:cNvPr id="48" name="Gruppieren 12">
            <a:extLst>
              <a:ext uri="{FF2B5EF4-FFF2-40B4-BE49-F238E27FC236}">
                <a16:creationId xmlns:a16="http://schemas.microsoft.com/office/drawing/2014/main" id="{0C54F608-617E-57AA-CC76-8CAF11885BDD}"/>
              </a:ext>
            </a:extLst>
          </p:cNvPr>
          <p:cNvGrpSpPr/>
          <p:nvPr/>
        </p:nvGrpSpPr>
        <p:grpSpPr>
          <a:xfrm>
            <a:off x="4987250" y="2669688"/>
            <a:ext cx="283851" cy="389976"/>
            <a:chOff x="1436014" y="3420137"/>
            <a:chExt cx="283925" cy="403079"/>
          </a:xfrm>
        </p:grpSpPr>
        <p:grpSp>
          <p:nvGrpSpPr>
            <p:cNvPr id="49" name="Gruppieren 175">
              <a:extLst>
                <a:ext uri="{FF2B5EF4-FFF2-40B4-BE49-F238E27FC236}">
                  <a16:creationId xmlns:a16="http://schemas.microsoft.com/office/drawing/2014/main" id="{5C61E0A0-DD3E-7FE1-2345-D8A2B50801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6014" y="3420137"/>
              <a:ext cx="283925" cy="396000"/>
              <a:chOff x="1109662" y="766762"/>
              <a:chExt cx="1628776" cy="2271712"/>
            </a:xfrm>
          </p:grpSpPr>
          <p:sp>
            <p:nvSpPr>
              <p:cNvPr id="51" name="Freihandform: Form 176">
                <a:extLst>
                  <a:ext uri="{FF2B5EF4-FFF2-40B4-BE49-F238E27FC236}">
                    <a16:creationId xmlns:a16="http://schemas.microsoft.com/office/drawing/2014/main" id="{EAB50B9D-9DF3-0909-CF0E-77D47033B16A}"/>
                  </a:ext>
                </a:extLst>
              </p:cNvPr>
              <p:cNvSpPr/>
              <p:nvPr/>
            </p:nvSpPr>
            <p:spPr>
              <a:xfrm>
                <a:off x="1657350" y="2033587"/>
                <a:ext cx="528638" cy="1004887"/>
              </a:xfrm>
              <a:custGeom>
                <a:avLst/>
                <a:gdLst>
                  <a:gd name="connsiteX0" fmla="*/ 0 w 528638"/>
                  <a:gd name="connsiteY0" fmla="*/ 971550 h 976312"/>
                  <a:gd name="connsiteX1" fmla="*/ 271463 w 528638"/>
                  <a:gd name="connsiteY1" fmla="*/ 0 h 976312"/>
                  <a:gd name="connsiteX2" fmla="*/ 528638 w 528638"/>
                  <a:gd name="connsiteY2" fmla="*/ 976312 h 976312"/>
                  <a:gd name="connsiteX0" fmla="*/ 0 w 528638"/>
                  <a:gd name="connsiteY0" fmla="*/ 1000125 h 1004887"/>
                  <a:gd name="connsiteX1" fmla="*/ 266700 w 528638"/>
                  <a:gd name="connsiteY1" fmla="*/ 0 h 1004887"/>
                  <a:gd name="connsiteX2" fmla="*/ 528638 w 528638"/>
                  <a:gd name="connsiteY2" fmla="*/ 1004887 h 10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638" h="1004887">
                    <a:moveTo>
                      <a:pt x="0" y="1000125"/>
                    </a:moveTo>
                    <a:lnTo>
                      <a:pt x="266700" y="0"/>
                    </a:lnTo>
                    <a:lnTo>
                      <a:pt x="528638" y="1004887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ihandform: Form 177">
                <a:extLst>
                  <a:ext uri="{FF2B5EF4-FFF2-40B4-BE49-F238E27FC236}">
                    <a16:creationId xmlns:a16="http://schemas.microsoft.com/office/drawing/2014/main" id="{5EB38C13-1223-02C6-CAD3-12306E0FDC41}"/>
                  </a:ext>
                </a:extLst>
              </p:cNvPr>
              <p:cNvSpPr/>
              <p:nvPr/>
            </p:nvSpPr>
            <p:spPr>
              <a:xfrm>
                <a:off x="1619250" y="1276349"/>
                <a:ext cx="609600" cy="534289"/>
              </a:xfrm>
              <a:custGeom>
                <a:avLst/>
                <a:gdLst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304800 w 609600"/>
                  <a:gd name="connsiteY4" fmla="*/ 340039 h 534290"/>
                  <a:gd name="connsiteX5" fmla="*/ 106198 w 609600"/>
                  <a:gd name="connsiteY5" fmla="*/ 534289 h 534290"/>
                  <a:gd name="connsiteX6" fmla="*/ 89274 w 609600"/>
                  <a:gd name="connsiteY6" fmla="*/ 520326 h 534290"/>
                  <a:gd name="connsiteX7" fmla="*/ 0 w 609600"/>
                  <a:gd name="connsiteY7" fmla="*/ 304800 h 534290"/>
                  <a:gd name="connsiteX8" fmla="*/ 304800 w 609600"/>
                  <a:gd name="connsiteY8" fmla="*/ 0 h 534290"/>
                  <a:gd name="connsiteX0" fmla="*/ 304800 w 609600"/>
                  <a:gd name="connsiteY0" fmla="*/ 0 h 534290"/>
                  <a:gd name="connsiteX1" fmla="*/ 609600 w 609600"/>
                  <a:gd name="connsiteY1" fmla="*/ 304800 h 534290"/>
                  <a:gd name="connsiteX2" fmla="*/ 520326 w 609600"/>
                  <a:gd name="connsiteY2" fmla="*/ 520326 h 534290"/>
                  <a:gd name="connsiteX3" fmla="*/ 503402 w 609600"/>
                  <a:gd name="connsiteY3" fmla="*/ 534290 h 534290"/>
                  <a:gd name="connsiteX4" fmla="*/ 106198 w 609600"/>
                  <a:gd name="connsiteY4" fmla="*/ 534289 h 534290"/>
                  <a:gd name="connsiteX5" fmla="*/ 89274 w 609600"/>
                  <a:gd name="connsiteY5" fmla="*/ 520326 h 534290"/>
                  <a:gd name="connsiteX6" fmla="*/ 0 w 609600"/>
                  <a:gd name="connsiteY6" fmla="*/ 304800 h 534290"/>
                  <a:gd name="connsiteX7" fmla="*/ 304800 w 609600"/>
                  <a:gd name="connsiteY7" fmla="*/ 0 h 534290"/>
                  <a:gd name="connsiteX0" fmla="*/ 106198 w 609600"/>
                  <a:gd name="connsiteY0" fmla="*/ 534289 h 625730"/>
                  <a:gd name="connsiteX1" fmla="*/ 89274 w 609600"/>
                  <a:gd name="connsiteY1" fmla="*/ 520326 h 625730"/>
                  <a:gd name="connsiteX2" fmla="*/ 0 w 609600"/>
                  <a:gd name="connsiteY2" fmla="*/ 304800 h 625730"/>
                  <a:gd name="connsiteX3" fmla="*/ 304800 w 609600"/>
                  <a:gd name="connsiteY3" fmla="*/ 0 h 625730"/>
                  <a:gd name="connsiteX4" fmla="*/ 609600 w 609600"/>
                  <a:gd name="connsiteY4" fmla="*/ 304800 h 625730"/>
                  <a:gd name="connsiteX5" fmla="*/ 520326 w 609600"/>
                  <a:gd name="connsiteY5" fmla="*/ 520326 h 625730"/>
                  <a:gd name="connsiteX6" fmla="*/ 594842 w 609600"/>
                  <a:gd name="connsiteY6" fmla="*/ 625730 h 625730"/>
                  <a:gd name="connsiteX0" fmla="*/ 106198 w 609600"/>
                  <a:gd name="connsiteY0" fmla="*/ 534289 h 534289"/>
                  <a:gd name="connsiteX1" fmla="*/ 89274 w 609600"/>
                  <a:gd name="connsiteY1" fmla="*/ 520326 h 534289"/>
                  <a:gd name="connsiteX2" fmla="*/ 0 w 609600"/>
                  <a:gd name="connsiteY2" fmla="*/ 304800 h 534289"/>
                  <a:gd name="connsiteX3" fmla="*/ 304800 w 609600"/>
                  <a:gd name="connsiteY3" fmla="*/ 0 h 534289"/>
                  <a:gd name="connsiteX4" fmla="*/ 609600 w 609600"/>
                  <a:gd name="connsiteY4" fmla="*/ 304800 h 534289"/>
                  <a:gd name="connsiteX5" fmla="*/ 520326 w 609600"/>
                  <a:gd name="connsiteY5" fmla="*/ 520326 h 5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00" h="534289">
                    <a:moveTo>
                      <a:pt x="106198" y="534289"/>
                    </a:moveTo>
                    <a:lnTo>
                      <a:pt x="89274" y="520326"/>
                    </a:lnTo>
                    <a:cubicBezTo>
                      <a:pt x="34116" y="465168"/>
                      <a:pt x="0" y="388968"/>
                      <a:pt x="0" y="304800"/>
                    </a:cubicBezTo>
                    <a:cubicBezTo>
                      <a:pt x="0" y="136464"/>
                      <a:pt x="136464" y="0"/>
                      <a:pt x="304800" y="0"/>
                    </a:cubicBezTo>
                    <a:cubicBezTo>
                      <a:pt x="473136" y="0"/>
                      <a:pt x="609600" y="136464"/>
                      <a:pt x="609600" y="304800"/>
                    </a:cubicBezTo>
                    <a:cubicBezTo>
                      <a:pt x="609600" y="388968"/>
                      <a:pt x="575484" y="465168"/>
                      <a:pt x="520326" y="52032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ihandform: Form 178">
                <a:extLst>
                  <a:ext uri="{FF2B5EF4-FFF2-40B4-BE49-F238E27FC236}">
                    <a16:creationId xmlns:a16="http://schemas.microsoft.com/office/drawing/2014/main" id="{57D2871E-31A2-55A1-DA03-3BADFCA28F08}"/>
                  </a:ext>
                </a:extLst>
              </p:cNvPr>
              <p:cNvSpPr/>
              <p:nvPr/>
            </p:nvSpPr>
            <p:spPr>
              <a:xfrm>
                <a:off x="1366837" y="1023937"/>
                <a:ext cx="1114426" cy="963396"/>
              </a:xfrm>
              <a:custGeom>
                <a:avLst/>
                <a:gdLst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557213 w 1114426"/>
                  <a:gd name="connsiteY4" fmla="*/ 592452 h 963396"/>
                  <a:gd name="connsiteX5" fmla="*/ 177959 w 1114426"/>
                  <a:gd name="connsiteY5" fmla="*/ 963396 h 963396"/>
                  <a:gd name="connsiteX6" fmla="*/ 163204 w 1114426"/>
                  <a:gd name="connsiteY6" fmla="*/ 951222 h 963396"/>
                  <a:gd name="connsiteX7" fmla="*/ 0 w 1114426"/>
                  <a:gd name="connsiteY7" fmla="*/ 557213 h 963396"/>
                  <a:gd name="connsiteX8" fmla="*/ 557213 w 1114426"/>
                  <a:gd name="connsiteY8" fmla="*/ 0 h 963396"/>
                  <a:gd name="connsiteX0" fmla="*/ 557213 w 1114426"/>
                  <a:gd name="connsiteY0" fmla="*/ 0 h 963396"/>
                  <a:gd name="connsiteX1" fmla="*/ 1114426 w 1114426"/>
                  <a:gd name="connsiteY1" fmla="*/ 557213 h 963396"/>
                  <a:gd name="connsiteX2" fmla="*/ 951222 w 1114426"/>
                  <a:gd name="connsiteY2" fmla="*/ 951222 h 963396"/>
                  <a:gd name="connsiteX3" fmla="*/ 936467 w 1114426"/>
                  <a:gd name="connsiteY3" fmla="*/ 963396 h 963396"/>
                  <a:gd name="connsiteX4" fmla="*/ 177959 w 1114426"/>
                  <a:gd name="connsiteY4" fmla="*/ 963396 h 963396"/>
                  <a:gd name="connsiteX5" fmla="*/ 163204 w 1114426"/>
                  <a:gd name="connsiteY5" fmla="*/ 951222 h 963396"/>
                  <a:gd name="connsiteX6" fmla="*/ 0 w 1114426"/>
                  <a:gd name="connsiteY6" fmla="*/ 557213 h 963396"/>
                  <a:gd name="connsiteX7" fmla="*/ 557213 w 1114426"/>
                  <a:gd name="connsiteY7" fmla="*/ 0 h 963396"/>
                  <a:gd name="connsiteX0" fmla="*/ 177959 w 1114426"/>
                  <a:gd name="connsiteY0" fmla="*/ 963396 h 1054836"/>
                  <a:gd name="connsiteX1" fmla="*/ 163204 w 1114426"/>
                  <a:gd name="connsiteY1" fmla="*/ 951222 h 1054836"/>
                  <a:gd name="connsiteX2" fmla="*/ 0 w 1114426"/>
                  <a:gd name="connsiteY2" fmla="*/ 557213 h 1054836"/>
                  <a:gd name="connsiteX3" fmla="*/ 557213 w 1114426"/>
                  <a:gd name="connsiteY3" fmla="*/ 0 h 1054836"/>
                  <a:gd name="connsiteX4" fmla="*/ 1114426 w 1114426"/>
                  <a:gd name="connsiteY4" fmla="*/ 557213 h 1054836"/>
                  <a:gd name="connsiteX5" fmla="*/ 951222 w 1114426"/>
                  <a:gd name="connsiteY5" fmla="*/ 951222 h 1054836"/>
                  <a:gd name="connsiteX6" fmla="*/ 1027907 w 1114426"/>
                  <a:gd name="connsiteY6" fmla="*/ 1054836 h 1054836"/>
                  <a:gd name="connsiteX0" fmla="*/ 177959 w 1114426"/>
                  <a:gd name="connsiteY0" fmla="*/ 963396 h 963396"/>
                  <a:gd name="connsiteX1" fmla="*/ 163204 w 1114426"/>
                  <a:gd name="connsiteY1" fmla="*/ 951222 h 963396"/>
                  <a:gd name="connsiteX2" fmla="*/ 0 w 1114426"/>
                  <a:gd name="connsiteY2" fmla="*/ 557213 h 963396"/>
                  <a:gd name="connsiteX3" fmla="*/ 557213 w 1114426"/>
                  <a:gd name="connsiteY3" fmla="*/ 0 h 963396"/>
                  <a:gd name="connsiteX4" fmla="*/ 1114426 w 1114426"/>
                  <a:gd name="connsiteY4" fmla="*/ 557213 h 963396"/>
                  <a:gd name="connsiteX5" fmla="*/ 951222 w 1114426"/>
                  <a:gd name="connsiteY5" fmla="*/ 951222 h 9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426" h="963396">
                    <a:moveTo>
                      <a:pt x="177959" y="963396"/>
                    </a:moveTo>
                    <a:lnTo>
                      <a:pt x="163204" y="951222"/>
                    </a:lnTo>
                    <a:cubicBezTo>
                      <a:pt x="62368" y="850386"/>
                      <a:pt x="0" y="711083"/>
                      <a:pt x="0" y="557213"/>
                    </a:cubicBezTo>
                    <a:cubicBezTo>
                      <a:pt x="0" y="249473"/>
                      <a:pt x="249473" y="0"/>
                      <a:pt x="557213" y="0"/>
                    </a:cubicBezTo>
                    <a:cubicBezTo>
                      <a:pt x="864953" y="0"/>
                      <a:pt x="1114426" y="249473"/>
                      <a:pt x="1114426" y="557213"/>
                    </a:cubicBezTo>
                    <a:cubicBezTo>
                      <a:pt x="1114426" y="711083"/>
                      <a:pt x="1052058" y="850386"/>
                      <a:pt x="951222" y="951222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ihandform: Form 179">
                <a:extLst>
                  <a:ext uri="{FF2B5EF4-FFF2-40B4-BE49-F238E27FC236}">
                    <a16:creationId xmlns:a16="http://schemas.microsoft.com/office/drawing/2014/main" id="{D9882494-4F69-50CD-C932-DEDDF98B6ACD}"/>
                  </a:ext>
                </a:extLst>
              </p:cNvPr>
              <p:cNvSpPr/>
              <p:nvPr/>
            </p:nvSpPr>
            <p:spPr>
              <a:xfrm>
                <a:off x="1109662" y="766762"/>
                <a:ext cx="1628776" cy="1400598"/>
              </a:xfrm>
              <a:custGeom>
                <a:avLst/>
                <a:gdLst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814388 w 1628776"/>
                  <a:gd name="connsiteY4" fmla="*/ 849627 h 1400598"/>
                  <a:gd name="connsiteX5" fmla="*/ 251074 w 1628776"/>
                  <a:gd name="connsiteY5" fmla="*/ 1400598 h 1400598"/>
                  <a:gd name="connsiteX6" fmla="*/ 238529 w 1628776"/>
                  <a:gd name="connsiteY6" fmla="*/ 1390247 h 1400598"/>
                  <a:gd name="connsiteX7" fmla="*/ 0 w 1628776"/>
                  <a:gd name="connsiteY7" fmla="*/ 814388 h 1400598"/>
                  <a:gd name="connsiteX8" fmla="*/ 814388 w 1628776"/>
                  <a:gd name="connsiteY8" fmla="*/ 0 h 1400598"/>
                  <a:gd name="connsiteX0" fmla="*/ 814388 w 1628776"/>
                  <a:gd name="connsiteY0" fmla="*/ 0 h 1400598"/>
                  <a:gd name="connsiteX1" fmla="*/ 1628776 w 1628776"/>
                  <a:gd name="connsiteY1" fmla="*/ 814388 h 1400598"/>
                  <a:gd name="connsiteX2" fmla="*/ 1390247 w 1628776"/>
                  <a:gd name="connsiteY2" fmla="*/ 1390247 h 1400598"/>
                  <a:gd name="connsiteX3" fmla="*/ 1377702 w 1628776"/>
                  <a:gd name="connsiteY3" fmla="*/ 1400598 h 1400598"/>
                  <a:gd name="connsiteX4" fmla="*/ 251074 w 1628776"/>
                  <a:gd name="connsiteY4" fmla="*/ 1400598 h 1400598"/>
                  <a:gd name="connsiteX5" fmla="*/ 238529 w 1628776"/>
                  <a:gd name="connsiteY5" fmla="*/ 1390247 h 1400598"/>
                  <a:gd name="connsiteX6" fmla="*/ 0 w 1628776"/>
                  <a:gd name="connsiteY6" fmla="*/ 814388 h 1400598"/>
                  <a:gd name="connsiteX7" fmla="*/ 814388 w 1628776"/>
                  <a:gd name="connsiteY7" fmla="*/ 0 h 1400598"/>
                  <a:gd name="connsiteX0" fmla="*/ 251074 w 1628776"/>
                  <a:gd name="connsiteY0" fmla="*/ 1400598 h 1492038"/>
                  <a:gd name="connsiteX1" fmla="*/ 238529 w 1628776"/>
                  <a:gd name="connsiteY1" fmla="*/ 1390247 h 1492038"/>
                  <a:gd name="connsiteX2" fmla="*/ 0 w 1628776"/>
                  <a:gd name="connsiteY2" fmla="*/ 814388 h 1492038"/>
                  <a:gd name="connsiteX3" fmla="*/ 814388 w 1628776"/>
                  <a:gd name="connsiteY3" fmla="*/ 0 h 1492038"/>
                  <a:gd name="connsiteX4" fmla="*/ 1628776 w 1628776"/>
                  <a:gd name="connsiteY4" fmla="*/ 814388 h 1492038"/>
                  <a:gd name="connsiteX5" fmla="*/ 1390247 w 1628776"/>
                  <a:gd name="connsiteY5" fmla="*/ 1390247 h 1492038"/>
                  <a:gd name="connsiteX6" fmla="*/ 1469142 w 1628776"/>
                  <a:gd name="connsiteY6" fmla="*/ 1492038 h 1492038"/>
                  <a:gd name="connsiteX0" fmla="*/ 251074 w 1628776"/>
                  <a:gd name="connsiteY0" fmla="*/ 1400598 h 1400598"/>
                  <a:gd name="connsiteX1" fmla="*/ 238529 w 1628776"/>
                  <a:gd name="connsiteY1" fmla="*/ 1390247 h 1400598"/>
                  <a:gd name="connsiteX2" fmla="*/ 0 w 1628776"/>
                  <a:gd name="connsiteY2" fmla="*/ 814388 h 1400598"/>
                  <a:gd name="connsiteX3" fmla="*/ 814388 w 1628776"/>
                  <a:gd name="connsiteY3" fmla="*/ 0 h 1400598"/>
                  <a:gd name="connsiteX4" fmla="*/ 1628776 w 1628776"/>
                  <a:gd name="connsiteY4" fmla="*/ 814388 h 1400598"/>
                  <a:gd name="connsiteX5" fmla="*/ 1390247 w 1628776"/>
                  <a:gd name="connsiteY5" fmla="*/ 1390247 h 140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6" h="1400598">
                    <a:moveTo>
                      <a:pt x="251074" y="1400598"/>
                    </a:moveTo>
                    <a:lnTo>
                      <a:pt x="238529" y="1390247"/>
                    </a:lnTo>
                    <a:cubicBezTo>
                      <a:pt x="91154" y="1242872"/>
                      <a:pt x="0" y="1039275"/>
                      <a:pt x="0" y="814388"/>
                    </a:cubicBezTo>
                    <a:cubicBezTo>
                      <a:pt x="0" y="364614"/>
                      <a:pt x="364614" y="0"/>
                      <a:pt x="814388" y="0"/>
                    </a:cubicBezTo>
                    <a:cubicBezTo>
                      <a:pt x="1264162" y="0"/>
                      <a:pt x="1628776" y="364614"/>
                      <a:pt x="1628776" y="814388"/>
                    </a:cubicBezTo>
                    <a:cubicBezTo>
                      <a:pt x="1628776" y="1039275"/>
                      <a:pt x="1537623" y="1242872"/>
                      <a:pt x="1390247" y="1390247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Ellipse 180">
                <a:extLst>
                  <a:ext uri="{FF2B5EF4-FFF2-40B4-BE49-F238E27FC236}">
                    <a16:creationId xmlns:a16="http://schemas.microsoft.com/office/drawing/2014/main" id="{CCDE3D65-03FD-D73D-94DC-F4C20F50F967}"/>
                  </a:ext>
                </a:extLst>
              </p:cNvPr>
              <p:cNvSpPr/>
              <p:nvPr/>
            </p:nvSpPr>
            <p:spPr>
              <a:xfrm>
                <a:off x="1847850" y="1504950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0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" name="Textfeld 25">
              <a:extLst>
                <a:ext uri="{FF2B5EF4-FFF2-40B4-BE49-F238E27FC236}">
                  <a16:creationId xmlns:a16="http://schemas.microsoft.com/office/drawing/2014/main" id="{EDF8A070-7650-800A-EF95-8E3FC558F403}"/>
                </a:ext>
              </a:extLst>
            </p:cNvPr>
            <p:cNvSpPr txBox="1"/>
            <p:nvPr/>
          </p:nvSpPr>
          <p:spPr>
            <a:xfrm>
              <a:off x="1511784" y="3627924"/>
              <a:ext cx="146336" cy="195292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457045">
                <a:spcBef>
                  <a:spcPts val="0"/>
                </a:spcBef>
                <a:defRPr/>
              </a:pPr>
              <a:r>
                <a:rPr lang="en-US" sz="1100" dirty="0">
                  <a:solidFill>
                    <a:srgbClr val="001135"/>
                  </a:solidFill>
                  <a:ea typeface="+mn-ea"/>
                  <a:cs typeface="Nokia Pure Headline Light"/>
                </a:rPr>
                <a:t>  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3989C-A43B-8E7C-4843-F85055D10453}"/>
              </a:ext>
            </a:extLst>
          </p:cNvPr>
          <p:cNvSpPr/>
          <p:nvPr/>
        </p:nvSpPr>
        <p:spPr>
          <a:xfrm>
            <a:off x="6322655" y="2368717"/>
            <a:ext cx="421506" cy="3847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1400" dirty="0">
                <a:solidFill>
                  <a:srgbClr val="FFFFFF"/>
                </a:solidFill>
                <a:ea typeface="Nokia Pure Text Light" panose="020B0403020202020204" pitchFamily="34" charset="0"/>
              </a:rPr>
              <a:t>DU</a:t>
            </a:r>
            <a:endParaRPr lang="en-US" sz="700" dirty="0">
              <a:solidFill>
                <a:srgbClr val="FFFFFF"/>
              </a:solidFill>
              <a:ea typeface="Nokia Pure Text Light" panose="020B0403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AA85C59-4DA7-D0DB-FFC3-C663C40AA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76" y="321859"/>
            <a:ext cx="342276" cy="3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9811EB-DDD9-ED7B-F374-C7951FE3A0B8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 flipV="1">
            <a:off x="5706213" y="1280910"/>
            <a:ext cx="647706" cy="298062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045C72-4218-E0E5-A484-F93F1373E4AC}"/>
              </a:ext>
            </a:extLst>
          </p:cNvPr>
          <p:cNvCxnSpPr>
            <a:cxnSpLocks/>
            <a:stCxn id="96" idx="1"/>
            <a:endCxn id="29" idx="3"/>
          </p:cNvCxnSpPr>
          <p:nvPr/>
        </p:nvCxnSpPr>
        <p:spPr>
          <a:xfrm flipH="1">
            <a:off x="5706213" y="1605548"/>
            <a:ext cx="657039" cy="183648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6BB45E2-36EB-C18F-80C9-4E6E3E734BB1}"/>
              </a:ext>
            </a:extLst>
          </p:cNvPr>
          <p:cNvCxnSpPr>
            <a:cxnSpLocks/>
            <a:stCxn id="56" idx="1"/>
            <a:endCxn id="38" idx="3"/>
          </p:cNvCxnSpPr>
          <p:nvPr/>
        </p:nvCxnSpPr>
        <p:spPr>
          <a:xfrm flipH="1" flipV="1">
            <a:off x="5706213" y="2358657"/>
            <a:ext cx="616442" cy="202427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398389E-8008-287B-CCBA-E1F60FC2D43C}"/>
              </a:ext>
            </a:extLst>
          </p:cNvPr>
          <p:cNvCxnSpPr>
            <a:cxnSpLocks/>
            <a:stCxn id="56" idx="1"/>
            <a:endCxn id="47" idx="3"/>
          </p:cNvCxnSpPr>
          <p:nvPr/>
        </p:nvCxnSpPr>
        <p:spPr>
          <a:xfrm flipH="1">
            <a:off x="5706213" y="2561084"/>
            <a:ext cx="616442" cy="316909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15504BF-FF66-96B6-2EC6-092751254C14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6775425" y="1578972"/>
            <a:ext cx="544800" cy="50295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FE92A7-823C-6DDF-DB9E-1F1C2103D5BA}"/>
              </a:ext>
            </a:extLst>
          </p:cNvPr>
          <p:cNvCxnSpPr>
            <a:cxnSpLocks/>
            <a:stCxn id="7" idx="1"/>
            <a:endCxn id="56" idx="3"/>
          </p:cNvCxnSpPr>
          <p:nvPr/>
        </p:nvCxnSpPr>
        <p:spPr>
          <a:xfrm flipH="1">
            <a:off x="6744161" y="2081926"/>
            <a:ext cx="576064" cy="479158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>
            <a:extLst>
              <a:ext uri="{FF2B5EF4-FFF2-40B4-BE49-F238E27FC236}">
                <a16:creationId xmlns:a16="http://schemas.microsoft.com/office/drawing/2014/main" id="{3C6509D4-6C36-15B9-F947-D575B28C87BD}"/>
              </a:ext>
            </a:extLst>
          </p:cNvPr>
          <p:cNvSpPr/>
          <p:nvPr/>
        </p:nvSpPr>
        <p:spPr>
          <a:xfrm rot="16200000" flipH="1">
            <a:off x="6980653" y="-1059711"/>
            <a:ext cx="202264" cy="3787414"/>
          </a:xfrm>
          <a:prstGeom prst="leftBrace">
            <a:avLst>
              <a:gd name="adj1" fmla="val 58233"/>
              <a:gd name="adj2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415411-5205-4EFC-156B-8EEA24C8F1F9}"/>
              </a:ext>
            </a:extLst>
          </p:cNvPr>
          <p:cNvSpPr/>
          <p:nvPr/>
        </p:nvSpPr>
        <p:spPr>
          <a:xfrm>
            <a:off x="4511709" y="941495"/>
            <a:ext cx="1368128" cy="24253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E24337ED-542D-DDD1-05B1-3139FA4165AC}"/>
              </a:ext>
            </a:extLst>
          </p:cNvPr>
          <p:cNvSpPr/>
          <p:nvPr/>
        </p:nvSpPr>
        <p:spPr>
          <a:xfrm rot="16200000">
            <a:off x="5922399" y="2435140"/>
            <a:ext cx="192085" cy="1655402"/>
          </a:xfrm>
          <a:prstGeom prst="leftBrace">
            <a:avLst>
              <a:gd name="adj1" fmla="val 58233"/>
              <a:gd name="adj2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id="{F1AD66E8-E6CA-6172-ADB6-C7AC1580DF65}"/>
              </a:ext>
            </a:extLst>
          </p:cNvPr>
          <p:cNvSpPr/>
          <p:nvPr/>
        </p:nvSpPr>
        <p:spPr>
          <a:xfrm>
            <a:off x="4774408" y="2191560"/>
            <a:ext cx="181990" cy="871192"/>
          </a:xfrm>
          <a:prstGeom prst="leftBrace">
            <a:avLst>
              <a:gd name="adj1" fmla="val 58233"/>
              <a:gd name="adj2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804F990C-33EE-5B73-5D1D-1A3834597A31}"/>
              </a:ext>
            </a:extLst>
          </p:cNvPr>
          <p:cNvSpPr/>
          <p:nvPr/>
        </p:nvSpPr>
        <p:spPr>
          <a:xfrm>
            <a:off x="4308431" y="896642"/>
            <a:ext cx="238608" cy="2568002"/>
          </a:xfrm>
          <a:prstGeom prst="leftBrace">
            <a:avLst>
              <a:gd name="adj1" fmla="val 58233"/>
              <a:gd name="adj2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68062-ACFD-1F88-9869-2DF49C494892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>
            <a:off x="7741731" y="2077975"/>
            <a:ext cx="877929" cy="3951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ihandform: Form 91">
            <a:extLst>
              <a:ext uri="{FF2B5EF4-FFF2-40B4-BE49-F238E27FC236}">
                <a16:creationId xmlns:a16="http://schemas.microsoft.com/office/drawing/2014/main" id="{DC1962DF-1CAE-6ED1-6582-A965D210067A}"/>
              </a:ext>
            </a:extLst>
          </p:cNvPr>
          <p:cNvSpPr>
            <a:spLocks noChangeAspect="1"/>
          </p:cNvSpPr>
          <p:nvPr/>
        </p:nvSpPr>
        <p:spPr>
          <a:xfrm>
            <a:off x="7914233" y="1901133"/>
            <a:ext cx="544126" cy="315298"/>
          </a:xfrm>
          <a:custGeom>
            <a:avLst/>
            <a:gdLst>
              <a:gd name="connsiteX0" fmla="*/ 69850 w 1311275"/>
              <a:gd name="connsiteY0" fmla="*/ 1009650 h 1012825"/>
              <a:gd name="connsiteX1" fmla="*/ 0 w 1311275"/>
              <a:gd name="connsiteY1" fmla="*/ 0 h 1012825"/>
              <a:gd name="connsiteX2" fmla="*/ 1311275 w 1311275"/>
              <a:gd name="connsiteY2" fmla="*/ 254000 h 1012825"/>
              <a:gd name="connsiteX3" fmla="*/ 1216025 w 1311275"/>
              <a:gd name="connsiteY3" fmla="*/ 1012825 h 1012825"/>
              <a:gd name="connsiteX4" fmla="*/ 69850 w 1311275"/>
              <a:gd name="connsiteY4" fmla="*/ 1009650 h 1012825"/>
              <a:gd name="connsiteX0" fmla="*/ 268908 w 1510333"/>
              <a:gd name="connsiteY0" fmla="*/ 1009650 h 1012825"/>
              <a:gd name="connsiteX1" fmla="*/ 199058 w 1510333"/>
              <a:gd name="connsiteY1" fmla="*/ 0 h 1012825"/>
              <a:gd name="connsiteX2" fmla="*/ 1510333 w 1510333"/>
              <a:gd name="connsiteY2" fmla="*/ 254000 h 1012825"/>
              <a:gd name="connsiteX3" fmla="*/ 1415083 w 1510333"/>
              <a:gd name="connsiteY3" fmla="*/ 1012825 h 1012825"/>
              <a:gd name="connsiteX4" fmla="*/ 268908 w 1510333"/>
              <a:gd name="connsiteY4" fmla="*/ 1009650 h 1012825"/>
              <a:gd name="connsiteX0" fmla="*/ 499656 w 1741081"/>
              <a:gd name="connsiteY0" fmla="*/ 1009650 h 1012825"/>
              <a:gd name="connsiteX1" fmla="*/ 429806 w 1741081"/>
              <a:gd name="connsiteY1" fmla="*/ 0 h 1012825"/>
              <a:gd name="connsiteX2" fmla="*/ 1741081 w 1741081"/>
              <a:gd name="connsiteY2" fmla="*/ 254000 h 1012825"/>
              <a:gd name="connsiteX3" fmla="*/ 1645831 w 1741081"/>
              <a:gd name="connsiteY3" fmla="*/ 1012825 h 1012825"/>
              <a:gd name="connsiteX4" fmla="*/ 499656 w 1741081"/>
              <a:gd name="connsiteY4" fmla="*/ 1009650 h 1012825"/>
              <a:gd name="connsiteX0" fmla="*/ 499656 w 1753308"/>
              <a:gd name="connsiteY0" fmla="*/ 1025944 h 1029119"/>
              <a:gd name="connsiteX1" fmla="*/ 429806 w 1753308"/>
              <a:gd name="connsiteY1" fmla="*/ 16294 h 1029119"/>
              <a:gd name="connsiteX2" fmla="*/ 1741081 w 1753308"/>
              <a:gd name="connsiteY2" fmla="*/ 270294 h 1029119"/>
              <a:gd name="connsiteX3" fmla="*/ 1645831 w 1753308"/>
              <a:gd name="connsiteY3" fmla="*/ 1029119 h 1029119"/>
              <a:gd name="connsiteX4" fmla="*/ 499656 w 1753308"/>
              <a:gd name="connsiteY4" fmla="*/ 1025944 h 1029119"/>
              <a:gd name="connsiteX0" fmla="*/ 499656 w 1751759"/>
              <a:gd name="connsiteY0" fmla="*/ 1528695 h 1531870"/>
              <a:gd name="connsiteX1" fmla="*/ 429806 w 1751759"/>
              <a:gd name="connsiteY1" fmla="*/ 519045 h 1531870"/>
              <a:gd name="connsiteX2" fmla="*/ 1741081 w 1751759"/>
              <a:gd name="connsiteY2" fmla="*/ 773045 h 1531870"/>
              <a:gd name="connsiteX3" fmla="*/ 1645831 w 1751759"/>
              <a:gd name="connsiteY3" fmla="*/ 1531870 h 1531870"/>
              <a:gd name="connsiteX4" fmla="*/ 499656 w 1751759"/>
              <a:gd name="connsiteY4" fmla="*/ 1528695 h 1531870"/>
              <a:gd name="connsiteX0" fmla="*/ 569651 w 1821754"/>
              <a:gd name="connsiteY0" fmla="*/ 1528695 h 1531870"/>
              <a:gd name="connsiteX1" fmla="*/ 499801 w 1821754"/>
              <a:gd name="connsiteY1" fmla="*/ 519045 h 1531870"/>
              <a:gd name="connsiteX2" fmla="*/ 1811076 w 1821754"/>
              <a:gd name="connsiteY2" fmla="*/ 773045 h 1531870"/>
              <a:gd name="connsiteX3" fmla="*/ 1715826 w 1821754"/>
              <a:gd name="connsiteY3" fmla="*/ 1531870 h 1531870"/>
              <a:gd name="connsiteX4" fmla="*/ 569651 w 1821754"/>
              <a:gd name="connsiteY4" fmla="*/ 1528695 h 1531870"/>
              <a:gd name="connsiteX0" fmla="*/ 569651 w 2019173"/>
              <a:gd name="connsiteY0" fmla="*/ 1528695 h 1531870"/>
              <a:gd name="connsiteX1" fmla="*/ 499801 w 2019173"/>
              <a:gd name="connsiteY1" fmla="*/ 519045 h 1531870"/>
              <a:gd name="connsiteX2" fmla="*/ 1811076 w 2019173"/>
              <a:gd name="connsiteY2" fmla="*/ 773045 h 1531870"/>
              <a:gd name="connsiteX3" fmla="*/ 1715826 w 2019173"/>
              <a:gd name="connsiteY3" fmla="*/ 1531870 h 1531870"/>
              <a:gd name="connsiteX4" fmla="*/ 569651 w 2019173"/>
              <a:gd name="connsiteY4" fmla="*/ 1528695 h 1531870"/>
              <a:gd name="connsiteX0" fmla="*/ 569651 w 2269745"/>
              <a:gd name="connsiteY0" fmla="*/ 1528695 h 1532946"/>
              <a:gd name="connsiteX1" fmla="*/ 499801 w 2269745"/>
              <a:gd name="connsiteY1" fmla="*/ 519045 h 1532946"/>
              <a:gd name="connsiteX2" fmla="*/ 1811076 w 2269745"/>
              <a:gd name="connsiteY2" fmla="*/ 773045 h 1532946"/>
              <a:gd name="connsiteX3" fmla="*/ 1715826 w 2269745"/>
              <a:gd name="connsiteY3" fmla="*/ 1531870 h 1532946"/>
              <a:gd name="connsiteX4" fmla="*/ 569651 w 2269745"/>
              <a:gd name="connsiteY4" fmla="*/ 1528695 h 1532946"/>
              <a:gd name="connsiteX0" fmla="*/ 569651 w 2282205"/>
              <a:gd name="connsiteY0" fmla="*/ 1528695 h 1532928"/>
              <a:gd name="connsiteX1" fmla="*/ 499801 w 2282205"/>
              <a:gd name="connsiteY1" fmla="*/ 519045 h 1532928"/>
              <a:gd name="connsiteX2" fmla="*/ 1811076 w 2282205"/>
              <a:gd name="connsiteY2" fmla="*/ 773045 h 1532928"/>
              <a:gd name="connsiteX3" fmla="*/ 1715826 w 2282205"/>
              <a:gd name="connsiteY3" fmla="*/ 1531870 h 1532928"/>
              <a:gd name="connsiteX4" fmla="*/ 569651 w 2282205"/>
              <a:gd name="connsiteY4" fmla="*/ 1528695 h 1532928"/>
              <a:gd name="connsiteX0" fmla="*/ 569651 w 2271127"/>
              <a:gd name="connsiteY0" fmla="*/ 1528695 h 1536067"/>
              <a:gd name="connsiteX1" fmla="*/ 499801 w 2271127"/>
              <a:gd name="connsiteY1" fmla="*/ 519045 h 1536067"/>
              <a:gd name="connsiteX2" fmla="*/ 1811076 w 2271127"/>
              <a:gd name="connsiteY2" fmla="*/ 773045 h 1536067"/>
              <a:gd name="connsiteX3" fmla="*/ 1715826 w 2271127"/>
              <a:gd name="connsiteY3" fmla="*/ 1531870 h 1536067"/>
              <a:gd name="connsiteX4" fmla="*/ 569651 w 2271127"/>
              <a:gd name="connsiteY4" fmla="*/ 1528695 h 1536067"/>
              <a:gd name="connsiteX0" fmla="*/ 569651 w 2328833"/>
              <a:gd name="connsiteY0" fmla="*/ 1528695 h 1528695"/>
              <a:gd name="connsiteX1" fmla="*/ 499801 w 2328833"/>
              <a:gd name="connsiteY1" fmla="*/ 519045 h 1528695"/>
              <a:gd name="connsiteX2" fmla="*/ 1811076 w 2328833"/>
              <a:gd name="connsiteY2" fmla="*/ 773045 h 1528695"/>
              <a:gd name="connsiteX3" fmla="*/ 1820601 w 2328833"/>
              <a:gd name="connsiteY3" fmla="*/ 1522345 h 1528695"/>
              <a:gd name="connsiteX4" fmla="*/ 569651 w 2328833"/>
              <a:gd name="connsiteY4" fmla="*/ 1528695 h 1528695"/>
              <a:gd name="connsiteX0" fmla="*/ 569651 w 2276224"/>
              <a:gd name="connsiteY0" fmla="*/ 1528695 h 1528695"/>
              <a:gd name="connsiteX1" fmla="*/ 499801 w 2276224"/>
              <a:gd name="connsiteY1" fmla="*/ 519045 h 1528695"/>
              <a:gd name="connsiteX2" fmla="*/ 1811076 w 2276224"/>
              <a:gd name="connsiteY2" fmla="*/ 773045 h 1528695"/>
              <a:gd name="connsiteX3" fmla="*/ 1820601 w 2276224"/>
              <a:gd name="connsiteY3" fmla="*/ 1522345 h 1528695"/>
              <a:gd name="connsiteX4" fmla="*/ 569651 w 2276224"/>
              <a:gd name="connsiteY4" fmla="*/ 1528695 h 1528695"/>
              <a:gd name="connsiteX0" fmla="*/ 569651 w 2276224"/>
              <a:gd name="connsiteY0" fmla="*/ 1601744 h 1601744"/>
              <a:gd name="connsiteX1" fmla="*/ 499801 w 2276224"/>
              <a:gd name="connsiteY1" fmla="*/ 592094 h 1601744"/>
              <a:gd name="connsiteX2" fmla="*/ 1811076 w 2276224"/>
              <a:gd name="connsiteY2" fmla="*/ 846094 h 1601744"/>
              <a:gd name="connsiteX3" fmla="*/ 1820601 w 2276224"/>
              <a:gd name="connsiteY3" fmla="*/ 1595394 h 1601744"/>
              <a:gd name="connsiteX4" fmla="*/ 569651 w 2276224"/>
              <a:gd name="connsiteY4" fmla="*/ 1601744 h 1601744"/>
              <a:gd name="connsiteX0" fmla="*/ 569651 w 2276224"/>
              <a:gd name="connsiteY0" fmla="*/ 1561850 h 1561850"/>
              <a:gd name="connsiteX1" fmla="*/ 499801 w 2276224"/>
              <a:gd name="connsiteY1" fmla="*/ 552200 h 1561850"/>
              <a:gd name="connsiteX2" fmla="*/ 1811076 w 2276224"/>
              <a:gd name="connsiteY2" fmla="*/ 806200 h 1561850"/>
              <a:gd name="connsiteX3" fmla="*/ 1820601 w 2276224"/>
              <a:gd name="connsiteY3" fmla="*/ 1555500 h 1561850"/>
              <a:gd name="connsiteX4" fmla="*/ 569651 w 2276224"/>
              <a:gd name="connsiteY4" fmla="*/ 1561850 h 1561850"/>
              <a:gd name="connsiteX0" fmla="*/ 569651 w 2276224"/>
              <a:gd name="connsiteY0" fmla="*/ 1587967 h 1587967"/>
              <a:gd name="connsiteX1" fmla="*/ 499801 w 2276224"/>
              <a:gd name="connsiteY1" fmla="*/ 578317 h 1587967"/>
              <a:gd name="connsiteX2" fmla="*/ 1811076 w 2276224"/>
              <a:gd name="connsiteY2" fmla="*/ 832317 h 1587967"/>
              <a:gd name="connsiteX3" fmla="*/ 1820601 w 2276224"/>
              <a:gd name="connsiteY3" fmla="*/ 1581617 h 1587967"/>
              <a:gd name="connsiteX4" fmla="*/ 569651 w 2276224"/>
              <a:gd name="connsiteY4" fmla="*/ 1587967 h 1587967"/>
              <a:gd name="connsiteX0" fmla="*/ 569651 w 2276224"/>
              <a:gd name="connsiteY0" fmla="*/ 1574430 h 1574430"/>
              <a:gd name="connsiteX1" fmla="*/ 499801 w 2276224"/>
              <a:gd name="connsiteY1" fmla="*/ 564780 h 1574430"/>
              <a:gd name="connsiteX2" fmla="*/ 1811076 w 2276224"/>
              <a:gd name="connsiteY2" fmla="*/ 818780 h 1574430"/>
              <a:gd name="connsiteX3" fmla="*/ 1820601 w 2276224"/>
              <a:gd name="connsiteY3" fmla="*/ 1568080 h 1574430"/>
              <a:gd name="connsiteX4" fmla="*/ 569651 w 2276224"/>
              <a:gd name="connsiteY4" fmla="*/ 1574430 h 1574430"/>
              <a:gd name="connsiteX0" fmla="*/ 569651 w 2276224"/>
              <a:gd name="connsiteY0" fmla="*/ 1586070 h 1586070"/>
              <a:gd name="connsiteX1" fmla="*/ 499801 w 2276224"/>
              <a:gd name="connsiteY1" fmla="*/ 576420 h 1586070"/>
              <a:gd name="connsiteX2" fmla="*/ 1811076 w 2276224"/>
              <a:gd name="connsiteY2" fmla="*/ 830420 h 1586070"/>
              <a:gd name="connsiteX3" fmla="*/ 1820601 w 2276224"/>
              <a:gd name="connsiteY3" fmla="*/ 1579720 h 1586070"/>
              <a:gd name="connsiteX4" fmla="*/ 569651 w 2276224"/>
              <a:gd name="connsiteY4" fmla="*/ 1586070 h 1586070"/>
              <a:gd name="connsiteX0" fmla="*/ 569651 w 2276224"/>
              <a:gd name="connsiteY0" fmla="*/ 1584116 h 1584116"/>
              <a:gd name="connsiteX1" fmla="*/ 499801 w 2276224"/>
              <a:gd name="connsiteY1" fmla="*/ 574466 h 1584116"/>
              <a:gd name="connsiteX2" fmla="*/ 1811076 w 2276224"/>
              <a:gd name="connsiteY2" fmla="*/ 828466 h 1584116"/>
              <a:gd name="connsiteX3" fmla="*/ 1820601 w 2276224"/>
              <a:gd name="connsiteY3" fmla="*/ 1577766 h 1584116"/>
              <a:gd name="connsiteX4" fmla="*/ 569651 w 2276224"/>
              <a:gd name="connsiteY4" fmla="*/ 1584116 h 158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24" h="1584116">
                <a:moveTo>
                  <a:pt x="569651" y="1584116"/>
                </a:moveTo>
                <a:cubicBezTo>
                  <a:pt x="-190232" y="1577766"/>
                  <a:pt x="-165891" y="618916"/>
                  <a:pt x="499801" y="574466"/>
                </a:cubicBezTo>
                <a:cubicBezTo>
                  <a:pt x="708293" y="-382267"/>
                  <a:pt x="2002634" y="-37251"/>
                  <a:pt x="1811076" y="828466"/>
                </a:cubicBezTo>
                <a:cubicBezTo>
                  <a:pt x="2350826" y="728983"/>
                  <a:pt x="2503226" y="1578824"/>
                  <a:pt x="1820601" y="1577766"/>
                </a:cubicBezTo>
                <a:lnTo>
                  <a:pt x="569651" y="15841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001135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E09DF7B-2DBF-A305-9B2A-0990BB702E3C}"/>
              </a:ext>
            </a:extLst>
          </p:cNvPr>
          <p:cNvSpPr txBox="1"/>
          <p:nvPr/>
        </p:nvSpPr>
        <p:spPr>
          <a:xfrm>
            <a:off x="5567949" y="3425974"/>
            <a:ext cx="10195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=&gt; TE per RU-DU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1DF8AF4-D91F-9EA6-9BEB-6906ED8B69F1}"/>
              </a:ext>
            </a:extLst>
          </p:cNvPr>
          <p:cNvSpPr txBox="1"/>
          <p:nvPr/>
        </p:nvSpPr>
        <p:spPr>
          <a:xfrm>
            <a:off x="6493838" y="526128"/>
            <a:ext cx="11830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=&gt; TE per RU-PRTC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179594-A91A-75F3-2FC5-1AD67333153B}"/>
              </a:ext>
            </a:extLst>
          </p:cNvPr>
          <p:cNvSpPr txBox="1"/>
          <p:nvPr/>
        </p:nvSpPr>
        <p:spPr>
          <a:xfrm rot="16200000">
            <a:off x="3698325" y="2114614"/>
            <a:ext cx="103714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TAE network-wide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121E463-19BD-B7D7-4C12-61E0B756139F}"/>
              </a:ext>
            </a:extLst>
          </p:cNvPr>
          <p:cNvSpPr txBox="1"/>
          <p:nvPr/>
        </p:nvSpPr>
        <p:spPr>
          <a:xfrm rot="16200000">
            <a:off x="4282007" y="2555442"/>
            <a:ext cx="88165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TAE RU cluster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92" name="Title 3">
            <a:extLst>
              <a:ext uri="{FF2B5EF4-FFF2-40B4-BE49-F238E27FC236}">
                <a16:creationId xmlns:a16="http://schemas.microsoft.com/office/drawing/2014/main" id="{38451DCC-2347-867D-5041-20869846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/>
          <a:p>
            <a:r>
              <a:rPr lang="nl-BE" dirty="0" err="1"/>
              <a:t>Recap</a:t>
            </a:r>
            <a:r>
              <a:rPr lang="nl-BE" dirty="0"/>
              <a:t>: </a:t>
            </a:r>
            <a:r>
              <a:rPr lang="nl-BE" dirty="0" err="1"/>
              <a:t>why“tight</a:t>
            </a:r>
            <a:r>
              <a:rPr lang="nl-BE" dirty="0"/>
              <a:t>” </a:t>
            </a:r>
            <a:r>
              <a:rPr lang="nl-BE" dirty="0" err="1"/>
              <a:t>synchronization</a:t>
            </a:r>
            <a:r>
              <a:rPr lang="nl-BE" dirty="0"/>
              <a:t> ?</a:t>
            </a:r>
          </a:p>
        </p:txBody>
      </p:sp>
      <p:sp>
        <p:nvSpPr>
          <p:cNvPr id="93" name="Arrow: Left-Right 92">
            <a:extLst>
              <a:ext uri="{FF2B5EF4-FFF2-40B4-BE49-F238E27FC236}">
                <a16:creationId xmlns:a16="http://schemas.microsoft.com/office/drawing/2014/main" id="{9EDAE9B0-E4FA-CA40-D5BD-A8787E23114F}"/>
              </a:ext>
            </a:extLst>
          </p:cNvPr>
          <p:cNvSpPr/>
          <p:nvPr/>
        </p:nvSpPr>
        <p:spPr>
          <a:xfrm>
            <a:off x="5639026" y="1225961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94" name="Arrow: Left-Right 93">
            <a:extLst>
              <a:ext uri="{FF2B5EF4-FFF2-40B4-BE49-F238E27FC236}">
                <a16:creationId xmlns:a16="http://schemas.microsoft.com/office/drawing/2014/main" id="{1B49B420-5EF5-6C16-6FF5-443B4C4622AC}"/>
              </a:ext>
            </a:extLst>
          </p:cNvPr>
          <p:cNvSpPr/>
          <p:nvPr/>
        </p:nvSpPr>
        <p:spPr>
          <a:xfrm>
            <a:off x="5623731" y="1732438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95" name="Arrow: Left-Right 94">
            <a:extLst>
              <a:ext uri="{FF2B5EF4-FFF2-40B4-BE49-F238E27FC236}">
                <a16:creationId xmlns:a16="http://schemas.microsoft.com/office/drawing/2014/main" id="{32300F1E-80B8-3FED-0734-B549C563F20A}"/>
              </a:ext>
            </a:extLst>
          </p:cNvPr>
          <p:cNvSpPr/>
          <p:nvPr/>
        </p:nvSpPr>
        <p:spPr>
          <a:xfrm>
            <a:off x="6290103" y="1480546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96" name="Arrow: Left-Right 95">
            <a:extLst>
              <a:ext uri="{FF2B5EF4-FFF2-40B4-BE49-F238E27FC236}">
                <a16:creationId xmlns:a16="http://schemas.microsoft.com/office/drawing/2014/main" id="{5BAA241A-A924-BF7B-B1CF-42DDBA3C66AA}"/>
              </a:ext>
            </a:extLst>
          </p:cNvPr>
          <p:cNvSpPr/>
          <p:nvPr/>
        </p:nvSpPr>
        <p:spPr>
          <a:xfrm>
            <a:off x="6290103" y="1575400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97" name="Arrow: Left-Right 96">
            <a:extLst>
              <a:ext uri="{FF2B5EF4-FFF2-40B4-BE49-F238E27FC236}">
                <a16:creationId xmlns:a16="http://schemas.microsoft.com/office/drawing/2014/main" id="{086C6790-1A14-5B43-01E2-DA1E2E6E41D1}"/>
              </a:ext>
            </a:extLst>
          </p:cNvPr>
          <p:cNvSpPr/>
          <p:nvPr/>
        </p:nvSpPr>
        <p:spPr>
          <a:xfrm>
            <a:off x="5629705" y="2293719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98" name="Arrow: Left-Right 97">
            <a:extLst>
              <a:ext uri="{FF2B5EF4-FFF2-40B4-BE49-F238E27FC236}">
                <a16:creationId xmlns:a16="http://schemas.microsoft.com/office/drawing/2014/main" id="{78E3CB32-6695-17C7-7D28-445A040E8E5D}"/>
              </a:ext>
            </a:extLst>
          </p:cNvPr>
          <p:cNvSpPr/>
          <p:nvPr/>
        </p:nvSpPr>
        <p:spPr>
          <a:xfrm>
            <a:off x="5616899" y="2816494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0" name="Arrow: Left-Right 99">
            <a:extLst>
              <a:ext uri="{FF2B5EF4-FFF2-40B4-BE49-F238E27FC236}">
                <a16:creationId xmlns:a16="http://schemas.microsoft.com/office/drawing/2014/main" id="{D534433D-C4A5-8661-684E-A74DEDD18046}"/>
              </a:ext>
            </a:extLst>
          </p:cNvPr>
          <p:cNvSpPr/>
          <p:nvPr/>
        </p:nvSpPr>
        <p:spPr>
          <a:xfrm>
            <a:off x="6252809" y="2459870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1" name="Arrow: Left-Right 100">
            <a:extLst>
              <a:ext uri="{FF2B5EF4-FFF2-40B4-BE49-F238E27FC236}">
                <a16:creationId xmlns:a16="http://schemas.microsoft.com/office/drawing/2014/main" id="{9CA5C12A-7CA4-B544-20FC-5065F511B09D}"/>
              </a:ext>
            </a:extLst>
          </p:cNvPr>
          <p:cNvSpPr/>
          <p:nvPr/>
        </p:nvSpPr>
        <p:spPr>
          <a:xfrm>
            <a:off x="6246203" y="2546364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2" name="Arrow: Left-Right 101">
            <a:extLst>
              <a:ext uri="{FF2B5EF4-FFF2-40B4-BE49-F238E27FC236}">
                <a16:creationId xmlns:a16="http://schemas.microsoft.com/office/drawing/2014/main" id="{25496D02-A0C4-4D41-46AE-8017379C2D91}"/>
              </a:ext>
            </a:extLst>
          </p:cNvPr>
          <p:cNvSpPr/>
          <p:nvPr/>
        </p:nvSpPr>
        <p:spPr>
          <a:xfrm>
            <a:off x="6685258" y="1528816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3" name="Arrow: Left-Right 102">
            <a:extLst>
              <a:ext uri="{FF2B5EF4-FFF2-40B4-BE49-F238E27FC236}">
                <a16:creationId xmlns:a16="http://schemas.microsoft.com/office/drawing/2014/main" id="{8BDA91A2-2A86-C87E-B0D3-9B3AC00D6CCA}"/>
              </a:ext>
            </a:extLst>
          </p:cNvPr>
          <p:cNvSpPr/>
          <p:nvPr/>
        </p:nvSpPr>
        <p:spPr>
          <a:xfrm>
            <a:off x="7254577" y="1976952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4" name="Arrow: Left-Right 103">
            <a:extLst>
              <a:ext uri="{FF2B5EF4-FFF2-40B4-BE49-F238E27FC236}">
                <a16:creationId xmlns:a16="http://schemas.microsoft.com/office/drawing/2014/main" id="{44DA0781-1C61-AD3E-626A-703F45ADE48A}"/>
              </a:ext>
            </a:extLst>
          </p:cNvPr>
          <p:cNvSpPr/>
          <p:nvPr/>
        </p:nvSpPr>
        <p:spPr>
          <a:xfrm>
            <a:off x="7254577" y="2060052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5" name="Arrow: Left-Right 104">
            <a:extLst>
              <a:ext uri="{FF2B5EF4-FFF2-40B4-BE49-F238E27FC236}">
                <a16:creationId xmlns:a16="http://schemas.microsoft.com/office/drawing/2014/main" id="{9E4E1C80-B651-4247-AC9F-4A6A7C158D3B}"/>
              </a:ext>
            </a:extLst>
          </p:cNvPr>
          <p:cNvSpPr/>
          <p:nvPr/>
        </p:nvSpPr>
        <p:spPr>
          <a:xfrm>
            <a:off x="6661102" y="2504788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6" name="Arrow: Left-Right 105">
            <a:extLst>
              <a:ext uri="{FF2B5EF4-FFF2-40B4-BE49-F238E27FC236}">
                <a16:creationId xmlns:a16="http://schemas.microsoft.com/office/drawing/2014/main" id="{747C55F8-8BE8-AAFA-A0A1-991636C143BB}"/>
              </a:ext>
            </a:extLst>
          </p:cNvPr>
          <p:cNvSpPr/>
          <p:nvPr/>
        </p:nvSpPr>
        <p:spPr>
          <a:xfrm>
            <a:off x="7659249" y="2017539"/>
            <a:ext cx="146298" cy="120591"/>
          </a:xfrm>
          <a:prstGeom prst="leftRightArrow">
            <a:avLst/>
          </a:prstGeom>
          <a:solidFill>
            <a:schemeClr val="accent5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B4F9DB5-2E6B-A6A2-CBAB-B6E9FFD83608}"/>
              </a:ext>
            </a:extLst>
          </p:cNvPr>
          <p:cNvSpPr/>
          <p:nvPr/>
        </p:nvSpPr>
        <p:spPr>
          <a:xfrm>
            <a:off x="6913006" y="1737849"/>
            <a:ext cx="296696" cy="176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600">
                <a:solidFill>
                  <a:schemeClr val="tx2"/>
                </a:solidFill>
                <a:ea typeface="Nokia Pure Text Light" panose="020B0403020202020204" pitchFamily="34" charset="0"/>
              </a:rPr>
              <a:t>T-BCs</a:t>
            </a:r>
            <a:endParaRPr lang="en-US" sz="600" dirty="0">
              <a:solidFill>
                <a:schemeClr val="tx2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FD41A07-5D5D-22EB-21F8-028E9B78BA91}"/>
              </a:ext>
            </a:extLst>
          </p:cNvPr>
          <p:cNvSpPr/>
          <p:nvPr/>
        </p:nvSpPr>
        <p:spPr>
          <a:xfrm>
            <a:off x="8035887" y="2004399"/>
            <a:ext cx="296696" cy="176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600">
                <a:solidFill>
                  <a:schemeClr val="tx2"/>
                </a:solidFill>
                <a:ea typeface="Nokia Pure Text Light" panose="020B0403020202020204" pitchFamily="34" charset="0"/>
              </a:rPr>
              <a:t>T-BCs</a:t>
            </a:r>
            <a:endParaRPr lang="en-US" sz="600" dirty="0">
              <a:solidFill>
                <a:schemeClr val="tx2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317216-75E6-1232-AA0D-A35BA6450661}"/>
              </a:ext>
            </a:extLst>
          </p:cNvPr>
          <p:cNvSpPr/>
          <p:nvPr/>
        </p:nvSpPr>
        <p:spPr>
          <a:xfrm>
            <a:off x="5892874" y="2386565"/>
            <a:ext cx="296696" cy="176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600">
                <a:solidFill>
                  <a:schemeClr val="tx2"/>
                </a:solidFill>
                <a:ea typeface="Nokia Pure Text Light" panose="020B0403020202020204" pitchFamily="34" charset="0"/>
              </a:rPr>
              <a:t>T-BCs</a:t>
            </a:r>
            <a:endParaRPr lang="en-US" sz="600" dirty="0">
              <a:solidFill>
                <a:schemeClr val="tx2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8502AD7-41AB-3662-140F-38ACA6439472}"/>
              </a:ext>
            </a:extLst>
          </p:cNvPr>
          <p:cNvSpPr/>
          <p:nvPr/>
        </p:nvSpPr>
        <p:spPr>
          <a:xfrm>
            <a:off x="5926843" y="1341819"/>
            <a:ext cx="296696" cy="176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55">
              <a:defRPr/>
            </a:pPr>
            <a:r>
              <a:rPr lang="en-US" sz="600">
                <a:solidFill>
                  <a:schemeClr val="tx2"/>
                </a:solidFill>
                <a:ea typeface="Nokia Pure Text Light" panose="020B0403020202020204" pitchFamily="34" charset="0"/>
              </a:rPr>
              <a:t>T-BCs</a:t>
            </a:r>
            <a:endParaRPr lang="en-US" sz="600" dirty="0">
              <a:solidFill>
                <a:schemeClr val="tx2"/>
              </a:solidFill>
              <a:ea typeface="Nokia Pure Text Light" panose="020B0403020202020204" pitchFamily="34" charset="0"/>
            </a:endParaRP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DFA0B883-65CA-ECC7-71FC-D13791F27C65}"/>
              </a:ext>
            </a:extLst>
          </p:cNvPr>
          <p:cNvSpPr/>
          <p:nvPr/>
        </p:nvSpPr>
        <p:spPr>
          <a:xfrm>
            <a:off x="2051720" y="3537252"/>
            <a:ext cx="432048" cy="32053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60C213AD-9C64-F473-7572-C37146FD8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46" y="324997"/>
            <a:ext cx="342276" cy="3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46693A9-E628-0D6F-825B-98297161B0B3}"/>
              </a:ext>
            </a:extLst>
          </p:cNvPr>
          <p:cNvCxnSpPr/>
          <p:nvPr/>
        </p:nvCxnSpPr>
        <p:spPr>
          <a:xfrm flipV="1">
            <a:off x="5188078" y="321859"/>
            <a:ext cx="618753" cy="345097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299655E-C0C1-65D5-A85B-4954ECD5E5A0}"/>
              </a:ext>
            </a:extLst>
          </p:cNvPr>
          <p:cNvSpPr txBox="1"/>
          <p:nvPr/>
        </p:nvSpPr>
        <p:spPr>
          <a:xfrm>
            <a:off x="8669541" y="2337366"/>
            <a:ext cx="3286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59877">
              <a:tabLst>
                <a:tab pos="359877" algn="l"/>
              </a:tabLst>
              <a:defRPr/>
            </a:pPr>
            <a:r>
              <a:rPr lang="en-US" sz="1000">
                <a:solidFill>
                  <a:srgbClr val="001135"/>
                </a:solidFill>
                <a:ea typeface="Nokia Pure Text Light" panose="020B0403020202020204" pitchFamily="34" charset="0"/>
                <a:cs typeface="+mn-cs"/>
              </a:rPr>
              <a:t>T-GM</a:t>
            </a:r>
            <a:endParaRPr lang="en-US" sz="1000" dirty="0">
              <a:solidFill>
                <a:srgbClr val="001135"/>
              </a:solidFill>
              <a:ea typeface="Nokia Pure Text Light" panose="020B0403020202020204" pitchFamily="34" charset="0"/>
              <a:cs typeface="+mn-cs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3AFD511-31F7-9061-8469-756946F4F4B6}"/>
              </a:ext>
            </a:extLst>
          </p:cNvPr>
          <p:cNvCxnSpPr>
            <a:stCxn id="57" idx="2"/>
            <a:endCxn id="24" idx="5"/>
          </p:cNvCxnSpPr>
          <p:nvPr/>
        </p:nvCxnSpPr>
        <p:spPr>
          <a:xfrm>
            <a:off x="8782114" y="663818"/>
            <a:ext cx="7252" cy="1259879"/>
          </a:xfrm>
          <a:prstGeom prst="straightConnector1">
            <a:avLst/>
          </a:prstGeom>
          <a:ln w="6350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7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91153-DF2B-D629-0629-ED7C16A5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Recap</a:t>
            </a:r>
            <a:r>
              <a:rPr lang="nl-BE" dirty="0"/>
              <a:t>: </a:t>
            </a:r>
            <a:r>
              <a:rPr lang="nl-BE" dirty="0" err="1"/>
              <a:t>Role</a:t>
            </a:r>
            <a:r>
              <a:rPr lang="nl-BE" dirty="0"/>
              <a:t> of </a:t>
            </a:r>
            <a:r>
              <a:rPr lang="nl-BE" dirty="0" err="1"/>
              <a:t>pluggable</a:t>
            </a:r>
            <a:r>
              <a:rPr lang="nl-BE" dirty="0"/>
              <a:t> modules for </a:t>
            </a:r>
            <a:r>
              <a:rPr lang="nl-BE" dirty="0" err="1"/>
              <a:t>tight</a:t>
            </a:r>
            <a:r>
              <a:rPr lang="nl-BE" dirty="0"/>
              <a:t> sync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D5DFB37-134B-D7E7-2D31-EE4D9788BA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8118" y="883558"/>
            <a:ext cx="8402354" cy="3560400"/>
          </a:xfrm>
        </p:spPr>
        <p:txBody>
          <a:bodyPr/>
          <a:lstStyle/>
          <a:p>
            <a:r>
              <a:rPr lang="en-US" sz="1400" dirty="0"/>
              <a:t>Synchronization distribution via PTP assumes symmetrical latency in both directions.</a:t>
            </a:r>
            <a:br>
              <a:rPr lang="en-US" sz="1400" dirty="0"/>
            </a:br>
            <a:r>
              <a:rPr lang="en-US" sz="1400" dirty="0"/>
              <a:t>Known asymmetries can be compensated for.</a:t>
            </a:r>
          </a:p>
          <a:p>
            <a:r>
              <a:rPr lang="en-US" sz="1400" dirty="0"/>
              <a:t>Mobile fronthaul poses highly demanding requirements in terms of end-end synchronization accuracy between T-GM and RUs</a:t>
            </a:r>
          </a:p>
          <a:p>
            <a:r>
              <a:rPr lang="en-US" sz="1400" dirty="0"/>
              <a:t>Contribution of the </a:t>
            </a:r>
            <a:r>
              <a:rPr lang="en-US" sz="1400" dirty="0" err="1"/>
              <a:t>pluggables</a:t>
            </a:r>
            <a:r>
              <a:rPr lang="en-US" sz="1400" dirty="0"/>
              <a:t> to latency (a)symmetry and hence to </a:t>
            </a:r>
            <a:r>
              <a:rPr lang="en-US" sz="1400" dirty="0" err="1"/>
              <a:t>cTE</a:t>
            </a:r>
            <a:r>
              <a:rPr lang="en-US" sz="1400" dirty="0"/>
              <a:t> can no longer be neglected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MOPA proposals;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Allow </a:t>
            </a:r>
            <a:r>
              <a:rPr lang="en-US" sz="1200" dirty="0" err="1"/>
              <a:t>pluggables</a:t>
            </a:r>
            <a:r>
              <a:rPr lang="en-US" sz="1200" dirty="0"/>
              <a:t> to be characterized for their typical Tx and Rx latencies so that these can be </a:t>
            </a:r>
            <a:r>
              <a:rPr lang="en-BE" sz="1200" u="sng" dirty="0"/>
              <a:t>taken into account by the host Sync Client (see next slide)</a:t>
            </a:r>
            <a:br>
              <a:rPr lang="en-US" sz="1200" dirty="0"/>
            </a:br>
            <a:r>
              <a:rPr lang="en-US" sz="1200" b="1" dirty="0"/>
              <a:t>=&gt; How can they be measured, which info to store in module (EEPROM)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Allow </a:t>
            </a:r>
            <a:r>
              <a:rPr lang="en-US" sz="1200" dirty="0" err="1"/>
              <a:t>pluggables</a:t>
            </a:r>
            <a:r>
              <a:rPr lang="en-US" sz="1200" dirty="0"/>
              <a:t> to be classified in terms of inaccuracies on their Tx and Rx latencies so that their consumption of the end-end </a:t>
            </a:r>
            <a:r>
              <a:rPr lang="en-US" sz="1200" dirty="0" err="1"/>
              <a:t>cTE</a:t>
            </a:r>
            <a:r>
              <a:rPr lang="en-US" sz="1200" dirty="0"/>
              <a:t> budget can be estimated.</a:t>
            </a:r>
            <a:br>
              <a:rPr lang="en-US" sz="1200" dirty="0"/>
            </a:br>
            <a:r>
              <a:rPr lang="en-US" sz="1200" b="1" dirty="0"/>
              <a:t>=&gt; Definition of classes, which info to store in module (EEPROM)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303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AAAFDD-2B4B-000A-0B23-30F277BD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PTP: considering Tx and Rx side</a:t>
            </a:r>
            <a:r>
              <a:rPr lang="en-BE" dirty="0"/>
              <a:t>s</a:t>
            </a:r>
            <a:r>
              <a:rPr lang="en-US" dirty="0"/>
              <a:t>, and host / pluggable at each 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55517-20EF-3DB6-3214-C8D14B5E5A45}"/>
              </a:ext>
            </a:extLst>
          </p:cNvPr>
          <p:cNvSpPr txBox="1"/>
          <p:nvPr/>
        </p:nvSpPr>
        <p:spPr>
          <a:xfrm>
            <a:off x="1902354" y="2166143"/>
            <a:ext cx="18138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18BD0-D6CE-0766-C14E-C71688ACD3B3}"/>
              </a:ext>
            </a:extLst>
          </p:cNvPr>
          <p:cNvSpPr txBox="1"/>
          <p:nvPr/>
        </p:nvSpPr>
        <p:spPr>
          <a:xfrm>
            <a:off x="1902353" y="2454175"/>
            <a:ext cx="18138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7BB39-62B4-BB44-7118-472BA4B0C6B6}"/>
              </a:ext>
            </a:extLst>
          </p:cNvPr>
          <p:cNvSpPr txBox="1"/>
          <p:nvPr/>
        </p:nvSpPr>
        <p:spPr>
          <a:xfrm>
            <a:off x="2630894" y="1878111"/>
            <a:ext cx="39946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D96B3-C16A-F540-992F-AE13CDFB0F77}"/>
              </a:ext>
            </a:extLst>
          </p:cNvPr>
          <p:cNvSpPr txBox="1"/>
          <p:nvPr/>
        </p:nvSpPr>
        <p:spPr>
          <a:xfrm>
            <a:off x="2605078" y="2742207"/>
            <a:ext cx="4411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39547-CBED-4704-1DD9-6195E13F99CF}"/>
              </a:ext>
            </a:extLst>
          </p:cNvPr>
          <p:cNvSpPr txBox="1"/>
          <p:nvPr/>
        </p:nvSpPr>
        <p:spPr>
          <a:xfrm>
            <a:off x="1902354" y="3030239"/>
            <a:ext cx="181385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EC112-4D0A-4136-76EC-7C20E103B046}"/>
              </a:ext>
            </a:extLst>
          </p:cNvPr>
          <p:cNvSpPr txBox="1"/>
          <p:nvPr/>
        </p:nvSpPr>
        <p:spPr>
          <a:xfrm>
            <a:off x="1900490" y="3318271"/>
            <a:ext cx="18242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PMD </a:t>
            </a:r>
          </a:p>
          <a:p>
            <a:pPr algn="ctr"/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56DD1-198A-A7DF-D0D0-85845EE00E30}"/>
              </a:ext>
            </a:extLst>
          </p:cNvPr>
          <p:cNvSpPr txBox="1"/>
          <p:nvPr/>
        </p:nvSpPr>
        <p:spPr>
          <a:xfrm>
            <a:off x="2603881" y="3779655"/>
            <a:ext cx="46679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B6E1B-6254-3515-B1C8-D47E4067F530}"/>
              </a:ext>
            </a:extLst>
          </p:cNvPr>
          <p:cNvSpPr txBox="1"/>
          <p:nvPr/>
        </p:nvSpPr>
        <p:spPr>
          <a:xfrm>
            <a:off x="1904153" y="4061576"/>
            <a:ext cx="182060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Medium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F138E-96D3-60EF-40F0-0D935C2BCFD2}"/>
              </a:ext>
            </a:extLst>
          </p:cNvPr>
          <p:cNvSpPr txBox="1"/>
          <p:nvPr/>
        </p:nvSpPr>
        <p:spPr>
          <a:xfrm>
            <a:off x="1902355" y="1601112"/>
            <a:ext cx="182241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Reconciliation Sublayer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DE32B5-034B-F316-D574-6EC3AF0F8C0C}"/>
              </a:ext>
            </a:extLst>
          </p:cNvPr>
          <p:cNvSpPr txBox="1"/>
          <p:nvPr/>
        </p:nvSpPr>
        <p:spPr>
          <a:xfrm>
            <a:off x="5218272" y="2166143"/>
            <a:ext cx="18138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30C297-C0CB-3F0E-55C3-D66605F6DAA7}"/>
              </a:ext>
            </a:extLst>
          </p:cNvPr>
          <p:cNvSpPr txBox="1"/>
          <p:nvPr/>
        </p:nvSpPr>
        <p:spPr>
          <a:xfrm>
            <a:off x="5218271" y="2454175"/>
            <a:ext cx="18138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PMA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21E833-0416-5CB2-311D-F1A25E1A5794}"/>
              </a:ext>
            </a:extLst>
          </p:cNvPr>
          <p:cNvSpPr txBox="1"/>
          <p:nvPr/>
        </p:nvSpPr>
        <p:spPr>
          <a:xfrm>
            <a:off x="5946812" y="1878111"/>
            <a:ext cx="39946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MII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F421B9-4049-E495-EFB9-BAC9D09BC2BA}"/>
              </a:ext>
            </a:extLst>
          </p:cNvPr>
          <p:cNvSpPr txBox="1"/>
          <p:nvPr/>
        </p:nvSpPr>
        <p:spPr>
          <a:xfrm>
            <a:off x="5920996" y="2742207"/>
            <a:ext cx="4411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AUI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44775A-B902-1F7B-36EB-7AA609A26FFC}"/>
              </a:ext>
            </a:extLst>
          </p:cNvPr>
          <p:cNvSpPr txBox="1"/>
          <p:nvPr/>
        </p:nvSpPr>
        <p:spPr>
          <a:xfrm>
            <a:off x="5218272" y="3030239"/>
            <a:ext cx="181385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B9F752-2C23-8CAF-74C4-0BC66EA5EC37}"/>
              </a:ext>
            </a:extLst>
          </p:cNvPr>
          <p:cNvSpPr txBox="1"/>
          <p:nvPr/>
        </p:nvSpPr>
        <p:spPr>
          <a:xfrm>
            <a:off x="5216408" y="3318271"/>
            <a:ext cx="18242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PMD </a:t>
            </a:r>
          </a:p>
          <a:p>
            <a:pPr algn="ctr"/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7C0FFA-C05F-81F0-E0AB-FEC5E72D0194}"/>
              </a:ext>
            </a:extLst>
          </p:cNvPr>
          <p:cNvSpPr txBox="1"/>
          <p:nvPr/>
        </p:nvSpPr>
        <p:spPr>
          <a:xfrm>
            <a:off x="5919799" y="3779655"/>
            <a:ext cx="46679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MDI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F1ED0B-0184-DD87-7991-0A3DDB7E79C9}"/>
              </a:ext>
            </a:extLst>
          </p:cNvPr>
          <p:cNvSpPr txBox="1"/>
          <p:nvPr/>
        </p:nvSpPr>
        <p:spPr>
          <a:xfrm>
            <a:off x="5220071" y="4061576"/>
            <a:ext cx="182060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Medium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FF5C0E-6CDE-B629-51F0-402F261CD825}"/>
              </a:ext>
            </a:extLst>
          </p:cNvPr>
          <p:cNvSpPr txBox="1"/>
          <p:nvPr/>
        </p:nvSpPr>
        <p:spPr>
          <a:xfrm>
            <a:off x="5218273" y="1601112"/>
            <a:ext cx="182241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Reconciliation Sublayer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D192052-88B0-2D18-6E26-3A76FBF0905D}"/>
              </a:ext>
            </a:extLst>
          </p:cNvPr>
          <p:cNvCxnSpPr>
            <a:stCxn id="11" idx="2"/>
            <a:endCxn id="35" idx="2"/>
          </p:cNvCxnSpPr>
          <p:nvPr/>
        </p:nvCxnSpPr>
        <p:spPr>
          <a:xfrm rot="16200000" flipH="1">
            <a:off x="4472417" y="2680616"/>
            <a:ext cx="12700" cy="3315918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F0BD0CE-74B3-9ECD-07B9-B94D19D742FE}"/>
              </a:ext>
            </a:extLst>
          </p:cNvPr>
          <p:cNvSpPr/>
          <p:nvPr/>
        </p:nvSpPr>
        <p:spPr>
          <a:xfrm>
            <a:off x="1846541" y="2992557"/>
            <a:ext cx="1927918" cy="829770"/>
          </a:xfrm>
          <a:prstGeom prst="rect">
            <a:avLst/>
          </a:prstGeom>
          <a:solidFill>
            <a:schemeClr val="accent3">
              <a:lumMod val="75000"/>
              <a:alpha val="17000"/>
            </a:schemeClr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A65F9B-B196-8800-0AF6-2042E75E21EE}"/>
              </a:ext>
            </a:extLst>
          </p:cNvPr>
          <p:cNvSpPr/>
          <p:nvPr/>
        </p:nvSpPr>
        <p:spPr>
          <a:xfrm>
            <a:off x="5166167" y="3000924"/>
            <a:ext cx="1927918" cy="829770"/>
          </a:xfrm>
          <a:prstGeom prst="rect">
            <a:avLst/>
          </a:prstGeom>
          <a:solidFill>
            <a:schemeClr val="accent3">
              <a:lumMod val="75000"/>
              <a:alpha val="17000"/>
            </a:schemeClr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64A77C9-F527-C8F3-E3BF-2F99C3BD0276}"/>
              </a:ext>
            </a:extLst>
          </p:cNvPr>
          <p:cNvGrpSpPr/>
          <p:nvPr/>
        </p:nvGrpSpPr>
        <p:grpSpPr>
          <a:xfrm>
            <a:off x="3140142" y="1554346"/>
            <a:ext cx="1874750" cy="2847611"/>
            <a:chOff x="3140142" y="1554346"/>
            <a:chExt cx="1874750" cy="284761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BCCCBE5-A0B1-317C-F13F-56F00D4BCD01}"/>
                </a:ext>
              </a:extLst>
            </p:cNvPr>
            <p:cNvCxnSpPr>
              <a:cxnSpLocks/>
            </p:cNvCxnSpPr>
            <p:nvPr/>
          </p:nvCxnSpPr>
          <p:spPr>
            <a:xfrm>
              <a:off x="4078788" y="1877157"/>
              <a:ext cx="0" cy="2161194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444ACF-954E-9F50-929D-46623D820710}"/>
                </a:ext>
              </a:extLst>
            </p:cNvPr>
            <p:cNvCxnSpPr>
              <a:cxnSpLocks/>
            </p:cNvCxnSpPr>
            <p:nvPr/>
          </p:nvCxnSpPr>
          <p:spPr>
            <a:xfrm>
              <a:off x="3553487" y="1877157"/>
              <a:ext cx="669317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A9C0A8-A24B-B125-05A3-3159A25C5AC0}"/>
                </a:ext>
              </a:extLst>
            </p:cNvPr>
            <p:cNvCxnSpPr>
              <a:cxnSpLocks/>
            </p:cNvCxnSpPr>
            <p:nvPr/>
          </p:nvCxnSpPr>
          <p:spPr>
            <a:xfrm>
              <a:off x="3140142" y="4065443"/>
              <a:ext cx="1082662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D6D94-122E-9523-7D56-8F03283B2FDF}"/>
                </a:ext>
              </a:extLst>
            </p:cNvPr>
            <p:cNvSpPr txBox="1"/>
            <p:nvPr/>
          </p:nvSpPr>
          <p:spPr>
            <a:xfrm rot="16200000">
              <a:off x="3505579" y="2752135"/>
              <a:ext cx="13901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dirty="0" err="1">
                  <a:solidFill>
                    <a:schemeClr val="bg1">
                      <a:lumMod val="50000"/>
                    </a:schemeClr>
                  </a:solidFill>
                </a:rPr>
                <a:t>Path</a:t>
              </a:r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 data delay </a:t>
              </a:r>
              <a:r>
                <a:rPr lang="nl-BE" sz="900" dirty="0" err="1">
                  <a:solidFill>
                    <a:schemeClr val="bg1">
                      <a:lumMod val="50000"/>
                    </a:schemeClr>
                  </a:solidFill>
                </a:rPr>
                <a:t>Tx</a:t>
              </a:r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 side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486F51-4E3D-17D3-F952-C7A7F7128E92}"/>
                </a:ext>
              </a:extLst>
            </p:cNvPr>
            <p:cNvSpPr txBox="1"/>
            <p:nvPr/>
          </p:nvSpPr>
          <p:spPr>
            <a:xfrm>
              <a:off x="3801703" y="4032625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i="1" dirty="0">
                  <a:solidFill>
                    <a:schemeClr val="bg1">
                      <a:lumMod val="50000"/>
                    </a:schemeClr>
                  </a:solidFill>
                </a:rPr>
                <a:t>Reference </a:t>
              </a:r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plane</a:t>
              </a:r>
              <a:b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  <a:t>in Tx stack</a:t>
              </a:r>
              <a:endParaRPr lang="nl-BE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39BB4A-FB3F-9E9B-9D76-987E69D2B784}"/>
                </a:ext>
              </a:extLst>
            </p:cNvPr>
            <p:cNvSpPr txBox="1"/>
            <p:nvPr/>
          </p:nvSpPr>
          <p:spPr>
            <a:xfrm>
              <a:off x="3810716" y="1554346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Measurement</a:t>
              </a:r>
              <a:r>
                <a:rPr lang="nl-BE" sz="9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plane</a:t>
              </a:r>
              <a:b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  <a:t>in Tx stack</a:t>
              </a:r>
              <a:endParaRPr lang="nl-BE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90863DD-8FC8-E28D-FDDC-471ADFC27682}"/>
              </a:ext>
            </a:extLst>
          </p:cNvPr>
          <p:cNvSpPr txBox="1"/>
          <p:nvPr/>
        </p:nvSpPr>
        <p:spPr>
          <a:xfrm>
            <a:off x="2887736" y="1164913"/>
            <a:ext cx="828469" cy="434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dirty="0" err="1"/>
              <a:t>TimeSync</a:t>
            </a:r>
            <a:br>
              <a:rPr lang="en-US" sz="1000" dirty="0"/>
            </a:br>
            <a:r>
              <a:rPr lang="en-US" sz="1000" dirty="0"/>
              <a:t>Client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E9FDE9-2BB5-3319-C1E5-9FA2FCA16C95}"/>
              </a:ext>
            </a:extLst>
          </p:cNvPr>
          <p:cNvSpPr txBox="1"/>
          <p:nvPr/>
        </p:nvSpPr>
        <p:spPr>
          <a:xfrm>
            <a:off x="1888556" y="1154613"/>
            <a:ext cx="828469" cy="434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dirty="0"/>
              <a:t>MAC</a:t>
            </a:r>
            <a:br>
              <a:rPr lang="en-US" sz="1000" dirty="0"/>
            </a:br>
            <a:r>
              <a:rPr lang="en-US" sz="1000" dirty="0"/>
              <a:t>Client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FAFA3E-D4CA-D919-9BFD-144958838874}"/>
              </a:ext>
            </a:extLst>
          </p:cNvPr>
          <p:cNvSpPr txBox="1"/>
          <p:nvPr/>
        </p:nvSpPr>
        <p:spPr>
          <a:xfrm>
            <a:off x="6203655" y="1166225"/>
            <a:ext cx="828469" cy="434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dirty="0" err="1"/>
              <a:t>TimeSync</a:t>
            </a:r>
            <a:br>
              <a:rPr lang="en-US" sz="1000" dirty="0"/>
            </a:br>
            <a:r>
              <a:rPr lang="en-US" sz="1000" dirty="0"/>
              <a:t>Client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41AFB9-ADFB-3F46-04CD-C2AF6BB4E38A}"/>
              </a:ext>
            </a:extLst>
          </p:cNvPr>
          <p:cNvSpPr txBox="1"/>
          <p:nvPr/>
        </p:nvSpPr>
        <p:spPr>
          <a:xfrm>
            <a:off x="5219679" y="1173474"/>
            <a:ext cx="828469" cy="434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dirty="0"/>
              <a:t>MAC</a:t>
            </a:r>
            <a:br>
              <a:rPr lang="en-US" sz="1000" dirty="0"/>
            </a:br>
            <a:r>
              <a:rPr lang="en-US" sz="1000" dirty="0"/>
              <a:t>Client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4E6F95E-71B9-0FA7-FEC9-2F002ED7B936}"/>
              </a:ext>
            </a:extLst>
          </p:cNvPr>
          <p:cNvSpPr txBox="1"/>
          <p:nvPr/>
        </p:nvSpPr>
        <p:spPr>
          <a:xfrm>
            <a:off x="1743304" y="3766070"/>
            <a:ext cx="7192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b="1" dirty="0">
                <a:solidFill>
                  <a:srgbClr val="00B0F0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Pluggable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A4B25F-8132-3944-3453-5EC08286CA35}"/>
              </a:ext>
            </a:extLst>
          </p:cNvPr>
          <p:cNvSpPr txBox="1"/>
          <p:nvPr/>
        </p:nvSpPr>
        <p:spPr>
          <a:xfrm>
            <a:off x="5071686" y="3790116"/>
            <a:ext cx="7192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000" b="1" dirty="0">
                <a:solidFill>
                  <a:srgbClr val="00B0F0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Pluggable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AE3581-73BC-4C1C-B13E-6CA57CD576A9}"/>
              </a:ext>
            </a:extLst>
          </p:cNvPr>
          <p:cNvGrpSpPr/>
          <p:nvPr/>
        </p:nvGrpSpPr>
        <p:grpSpPr>
          <a:xfrm>
            <a:off x="1334399" y="1923678"/>
            <a:ext cx="369332" cy="1915383"/>
            <a:chOff x="1334399" y="1923678"/>
            <a:chExt cx="369332" cy="191538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5594463-A2C5-9245-B169-55DF720EE2B3}"/>
                </a:ext>
              </a:extLst>
            </p:cNvPr>
            <p:cNvCxnSpPr>
              <a:cxnSpLocks/>
            </p:cNvCxnSpPr>
            <p:nvPr/>
          </p:nvCxnSpPr>
          <p:spPr>
            <a:xfrm>
              <a:off x="1702524" y="2992557"/>
              <a:ext cx="0" cy="846504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4BB8348-A5CA-F458-2638-D91B2A688C97}"/>
                </a:ext>
              </a:extLst>
            </p:cNvPr>
            <p:cNvSpPr txBox="1"/>
            <p:nvPr/>
          </p:nvSpPr>
          <p:spPr>
            <a:xfrm rot="16200000">
              <a:off x="1159030" y="3220612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900" dirty="0" err="1">
                  <a:solidFill>
                    <a:srgbClr val="1A64FF"/>
                  </a:solidFill>
                </a:rPr>
                <a:t>pluggable</a:t>
              </a:r>
              <a:br>
                <a:rPr lang="nl-BE" sz="900" dirty="0">
                  <a:solidFill>
                    <a:srgbClr val="1A64FF"/>
                  </a:solidFill>
                </a:rPr>
              </a:br>
              <a:r>
                <a:rPr lang="nl-BE" sz="900" dirty="0">
                  <a:solidFill>
                    <a:srgbClr val="1A64FF"/>
                  </a:solidFill>
                </a:rPr>
                <a:t>T0 +/- </a:t>
              </a:r>
              <a:r>
                <a:rPr lang="nl-BE" sz="900" dirty="0">
                  <a:solidFill>
                    <a:srgbClr val="1A64FF"/>
                  </a:solidFill>
                  <a:sym typeface="Symbol" panose="05050102010706020507" pitchFamily="18" charset="2"/>
                </a:rPr>
                <a:t></a:t>
              </a:r>
              <a:r>
                <a:rPr lang="nl-BE" sz="900" dirty="0" err="1">
                  <a:solidFill>
                    <a:srgbClr val="1A64FF"/>
                  </a:solidFill>
                </a:rPr>
                <a:t>Tx</a:t>
              </a:r>
              <a:endParaRPr lang="nl-BE" sz="900" dirty="0">
                <a:solidFill>
                  <a:srgbClr val="1A64FF"/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5EF2AF7-68F7-6D89-5D08-D666F4922CF5}"/>
                </a:ext>
              </a:extLst>
            </p:cNvPr>
            <p:cNvCxnSpPr>
              <a:cxnSpLocks/>
            </p:cNvCxnSpPr>
            <p:nvPr/>
          </p:nvCxnSpPr>
          <p:spPr>
            <a:xfrm>
              <a:off x="1702524" y="1923678"/>
              <a:ext cx="0" cy="918512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20A34F8-B00B-9AEC-BB6A-65815B03DAB3}"/>
                </a:ext>
              </a:extLst>
            </p:cNvPr>
            <p:cNvSpPr txBox="1"/>
            <p:nvPr/>
          </p:nvSpPr>
          <p:spPr>
            <a:xfrm rot="16200000">
              <a:off x="1097097" y="2281780"/>
              <a:ext cx="8899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Host </a:t>
              </a:r>
              <a:r>
                <a:rPr lang="nl-BE" sz="900" dirty="0" err="1">
                  <a:solidFill>
                    <a:schemeClr val="bg1">
                      <a:lumMod val="50000"/>
                    </a:schemeClr>
                  </a:solidFill>
                </a:rPr>
                <a:t>Tx</a:t>
              </a:r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 delay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B3633A7-06DC-E3E5-BEC9-5034EF80E705}"/>
              </a:ext>
            </a:extLst>
          </p:cNvPr>
          <p:cNvGrpSpPr/>
          <p:nvPr/>
        </p:nvGrpSpPr>
        <p:grpSpPr>
          <a:xfrm>
            <a:off x="4690711" y="1923678"/>
            <a:ext cx="369332" cy="1915383"/>
            <a:chOff x="4690711" y="1923678"/>
            <a:chExt cx="369332" cy="191538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40F4947-7278-F361-D896-4C7C1C0F9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892" y="3000924"/>
              <a:ext cx="0" cy="838137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604584F-3008-4A72-B95B-0CA277FC5607}"/>
                </a:ext>
              </a:extLst>
            </p:cNvPr>
            <p:cNvSpPr txBox="1"/>
            <p:nvPr/>
          </p:nvSpPr>
          <p:spPr>
            <a:xfrm rot="16200000">
              <a:off x="4502518" y="3220613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dirty="0" err="1">
                  <a:solidFill>
                    <a:srgbClr val="1A64FF"/>
                  </a:solidFill>
                </a:rPr>
                <a:t>Pluggable</a:t>
              </a:r>
              <a:br>
                <a:rPr lang="nl-BE" sz="900" dirty="0">
                  <a:solidFill>
                    <a:srgbClr val="1A64FF"/>
                  </a:solidFill>
                </a:rPr>
              </a:br>
              <a:r>
                <a:rPr lang="nl-BE" sz="900" dirty="0">
                  <a:solidFill>
                    <a:srgbClr val="1A64FF"/>
                  </a:solidFill>
                </a:rPr>
                <a:t>R0 +/- </a:t>
              </a:r>
              <a:r>
                <a:rPr lang="nl-BE" sz="900" dirty="0">
                  <a:solidFill>
                    <a:srgbClr val="1A64FF"/>
                  </a:solidFill>
                  <a:sym typeface="Symbol" panose="05050102010706020507" pitchFamily="18" charset="2"/>
                </a:rPr>
                <a:t></a:t>
              </a:r>
              <a:r>
                <a:rPr lang="nl-BE" sz="900" dirty="0" err="1">
                  <a:solidFill>
                    <a:srgbClr val="1A64FF"/>
                  </a:solidFill>
                  <a:sym typeface="Symbol" panose="05050102010706020507" pitchFamily="18" charset="2"/>
                </a:rPr>
                <a:t>R</a:t>
              </a:r>
              <a:r>
                <a:rPr lang="nl-BE" sz="900" dirty="0" err="1">
                  <a:solidFill>
                    <a:srgbClr val="1A64FF"/>
                  </a:solidFill>
                </a:rPr>
                <a:t>x</a:t>
              </a:r>
              <a:endParaRPr lang="nl-BE" sz="900" dirty="0">
                <a:solidFill>
                  <a:srgbClr val="1A64FF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02CF21F-E0A8-3ECA-B6FA-8E3E4F900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2769" y="1923678"/>
              <a:ext cx="0" cy="957028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4222167-4311-930D-F6F6-9F5589457B1F}"/>
                </a:ext>
              </a:extLst>
            </p:cNvPr>
            <p:cNvSpPr txBox="1"/>
            <p:nvPr/>
          </p:nvSpPr>
          <p:spPr>
            <a:xfrm rot="16200000">
              <a:off x="4444089" y="2320296"/>
              <a:ext cx="9028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Host </a:t>
              </a:r>
              <a:r>
                <a:rPr lang="nl-BE" sz="900" dirty="0" err="1">
                  <a:solidFill>
                    <a:schemeClr val="bg1">
                      <a:lumMod val="50000"/>
                    </a:schemeClr>
                  </a:solidFill>
                </a:rPr>
                <a:t>Rx</a:t>
              </a:r>
              <a:r>
                <a:rPr lang="nl-BE" sz="900" dirty="0">
                  <a:solidFill>
                    <a:schemeClr val="bg1">
                      <a:lumMod val="50000"/>
                    </a:schemeClr>
                  </a:solidFill>
                </a:rPr>
                <a:t> delay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2542066-5068-250E-BDDA-0DE0A007F66C}"/>
              </a:ext>
            </a:extLst>
          </p:cNvPr>
          <p:cNvGrpSpPr/>
          <p:nvPr/>
        </p:nvGrpSpPr>
        <p:grpSpPr>
          <a:xfrm>
            <a:off x="2339752" y="782221"/>
            <a:ext cx="6075628" cy="288706"/>
            <a:chOff x="2339752" y="782221"/>
            <a:chExt cx="6075628" cy="288706"/>
          </a:xfrm>
        </p:grpSpPr>
        <p:sp>
          <p:nvSpPr>
            <p:cNvPr id="100" name="Speech Bubble: Rectangle 99">
              <a:extLst>
                <a:ext uri="{FF2B5EF4-FFF2-40B4-BE49-F238E27FC236}">
                  <a16:creationId xmlns:a16="http://schemas.microsoft.com/office/drawing/2014/main" id="{BDBD655D-267C-E964-CE82-0FC4DAC313D2}"/>
                </a:ext>
              </a:extLst>
            </p:cNvPr>
            <p:cNvSpPr/>
            <p:nvPr/>
          </p:nvSpPr>
          <p:spPr>
            <a:xfrm>
              <a:off x="2339752" y="782221"/>
              <a:ext cx="2336593" cy="251622"/>
            </a:xfrm>
            <a:prstGeom prst="wedgeRectCallout">
              <a:avLst>
                <a:gd name="adj1" fmla="val -16933"/>
                <a:gd name="adj2" fmla="val 12791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BE" sz="1000" i="1" dirty="0"/>
                <a:t>Including</a:t>
              </a:r>
              <a:r>
                <a:rPr lang="nl-BE" sz="1000" i="1" dirty="0"/>
                <a:t> </a:t>
              </a:r>
              <a:r>
                <a:rPr lang="nl-BE" sz="1000" i="1" dirty="0" err="1"/>
                <a:t>Tx</a:t>
              </a:r>
              <a:r>
                <a:rPr lang="nl-BE" sz="1000" i="1" dirty="0"/>
                <a:t> </a:t>
              </a:r>
              <a:r>
                <a:rPr lang="nl-BE" sz="1000" i="1" dirty="0" err="1"/>
                <a:t>Path</a:t>
              </a:r>
              <a:r>
                <a:rPr lang="nl-BE" sz="1000" i="1" dirty="0"/>
                <a:t> data delay</a:t>
              </a:r>
            </a:p>
          </p:txBody>
        </p:sp>
        <p:sp>
          <p:nvSpPr>
            <p:cNvPr id="101" name="Speech Bubble: Rectangle 100">
              <a:extLst>
                <a:ext uri="{FF2B5EF4-FFF2-40B4-BE49-F238E27FC236}">
                  <a16:creationId xmlns:a16="http://schemas.microsoft.com/office/drawing/2014/main" id="{96525EBF-F677-430C-6650-E3CDED9E01B5}"/>
                </a:ext>
              </a:extLst>
            </p:cNvPr>
            <p:cNvSpPr/>
            <p:nvPr/>
          </p:nvSpPr>
          <p:spPr>
            <a:xfrm>
              <a:off x="6078787" y="819305"/>
              <a:ext cx="2336593" cy="251622"/>
            </a:xfrm>
            <a:prstGeom prst="wedgeRectCallout">
              <a:avLst>
                <a:gd name="adj1" fmla="val -32587"/>
                <a:gd name="adj2" fmla="val 11095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BE" sz="1000" i="1" dirty="0"/>
                <a:t>Including</a:t>
              </a:r>
              <a:r>
                <a:rPr lang="nl-BE" sz="1000" i="1" dirty="0"/>
                <a:t> </a:t>
              </a:r>
              <a:r>
                <a:rPr lang="nl-BE" sz="1000" i="1" dirty="0" err="1"/>
                <a:t>Rx</a:t>
              </a:r>
              <a:r>
                <a:rPr lang="nl-BE" sz="1000" i="1" dirty="0"/>
                <a:t> </a:t>
              </a:r>
              <a:r>
                <a:rPr lang="nl-BE" sz="1000" i="1" dirty="0" err="1"/>
                <a:t>Path</a:t>
              </a:r>
              <a:r>
                <a:rPr lang="nl-BE" sz="1000" i="1" dirty="0"/>
                <a:t> data delay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DA9A3-6705-6356-8730-249B48691CCA}"/>
              </a:ext>
            </a:extLst>
          </p:cNvPr>
          <p:cNvGrpSpPr/>
          <p:nvPr/>
        </p:nvGrpSpPr>
        <p:grpSpPr>
          <a:xfrm>
            <a:off x="6456060" y="1532013"/>
            <a:ext cx="1842201" cy="2906208"/>
            <a:chOff x="6456060" y="1532013"/>
            <a:chExt cx="1842201" cy="290620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74F976A-4BC6-D193-35B0-3940E9BBA538}"/>
                </a:ext>
              </a:extLst>
            </p:cNvPr>
            <p:cNvGrpSpPr/>
            <p:nvPr/>
          </p:nvGrpSpPr>
          <p:grpSpPr>
            <a:xfrm>
              <a:off x="6456060" y="1877157"/>
              <a:ext cx="1175915" cy="2188286"/>
              <a:chOff x="6456060" y="1877157"/>
              <a:chExt cx="1175915" cy="218828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FFAF711-E9B9-D1BA-9E77-941CF10FA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9405" y="1877157"/>
                <a:ext cx="669317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5484D38-3C6F-6CDB-50B3-C369DEB62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6060" y="4065443"/>
                <a:ext cx="1082662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722453-F956-1A09-049D-5C69364DCDFA}"/>
                  </a:ext>
                </a:extLst>
              </p:cNvPr>
              <p:cNvSpPr txBox="1"/>
              <p:nvPr/>
            </p:nvSpPr>
            <p:spPr>
              <a:xfrm rot="16200000">
                <a:off x="6815085" y="2752135"/>
                <a:ext cx="14029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Path</a:t>
                </a:r>
                <a:r>
                  <a:rPr lang="nl-BE" sz="900" dirty="0">
                    <a:solidFill>
                      <a:schemeClr val="bg1">
                        <a:lumMod val="50000"/>
                      </a:schemeClr>
                    </a:solidFill>
                  </a:rPr>
                  <a:t> data delay </a:t>
                </a:r>
                <a:r>
                  <a:rPr lang="nl-BE" sz="900" dirty="0" err="1">
                    <a:solidFill>
                      <a:schemeClr val="bg1">
                        <a:lumMod val="50000"/>
                      </a:schemeClr>
                    </a:solidFill>
                  </a:rPr>
                  <a:t>Rx</a:t>
                </a:r>
                <a:r>
                  <a:rPr lang="nl-BE" sz="900" dirty="0">
                    <a:solidFill>
                      <a:schemeClr val="bg1">
                        <a:lumMod val="50000"/>
                      </a:schemeClr>
                    </a:solidFill>
                  </a:rPr>
                  <a:t> side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F38949A-4F92-81B0-3BEB-980557CBE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7425" y="1877157"/>
                <a:ext cx="0" cy="2161194"/>
              </a:xfrm>
              <a:prstGeom prst="straightConnector1">
                <a:avLst/>
              </a:prstGeom>
              <a:ln w="6350" cmpd="sng">
                <a:solidFill>
                  <a:schemeClr val="bg2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EB64E-3694-3D1C-B1F7-DFA545CD83FD}"/>
                </a:ext>
              </a:extLst>
            </p:cNvPr>
            <p:cNvSpPr txBox="1"/>
            <p:nvPr/>
          </p:nvSpPr>
          <p:spPr>
            <a:xfrm>
              <a:off x="7094085" y="1532013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Measurement</a:t>
              </a:r>
              <a:r>
                <a:rPr lang="nl-BE" sz="9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plane</a:t>
              </a:r>
              <a:b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  <a:t>in Rx stack</a:t>
              </a:r>
              <a:endParaRPr lang="nl-BE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ECFFDF-1738-D330-CE3B-32C37BE196B5}"/>
                </a:ext>
              </a:extLst>
            </p:cNvPr>
            <p:cNvSpPr txBox="1"/>
            <p:nvPr/>
          </p:nvSpPr>
          <p:spPr>
            <a:xfrm>
              <a:off x="7113752" y="406888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900" i="1" dirty="0">
                  <a:solidFill>
                    <a:schemeClr val="bg1">
                      <a:lumMod val="50000"/>
                    </a:schemeClr>
                  </a:solidFill>
                </a:rPr>
                <a:t>Reference </a:t>
              </a:r>
              <a:r>
                <a:rPr lang="nl-BE" sz="900" i="1" dirty="0" err="1">
                  <a:solidFill>
                    <a:schemeClr val="bg1">
                      <a:lumMod val="50000"/>
                    </a:schemeClr>
                  </a:solidFill>
                </a:rPr>
                <a:t>plane</a:t>
              </a:r>
              <a:b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BE" sz="900" i="1" dirty="0">
                  <a:solidFill>
                    <a:schemeClr val="bg1">
                      <a:lumMod val="50000"/>
                    </a:schemeClr>
                  </a:solidFill>
                </a:rPr>
                <a:t>in Rx stack</a:t>
              </a:r>
              <a:endParaRPr lang="nl-BE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0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F03DEF-83EA-6CEF-E019-A7531712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5491347" cy="309600"/>
          </a:xfrm>
        </p:spPr>
        <p:txBody>
          <a:bodyPr/>
          <a:lstStyle/>
          <a:p>
            <a:r>
              <a:rPr lang="en-US" dirty="0"/>
              <a:t>Implementation-specific Sources of inaccuracies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B6D85207-DE16-B346-BBCB-34C8DCC4A2EE}"/>
              </a:ext>
            </a:extLst>
          </p:cNvPr>
          <p:cNvGrpSpPr/>
          <p:nvPr/>
        </p:nvGrpSpPr>
        <p:grpSpPr>
          <a:xfrm>
            <a:off x="399073" y="595946"/>
            <a:ext cx="837665" cy="391628"/>
            <a:chOff x="399073" y="595946"/>
            <a:chExt cx="837665" cy="39162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A71A4C7-4365-BD1A-E5F1-B919F2EBEF6E}"/>
                </a:ext>
              </a:extLst>
            </p:cNvPr>
            <p:cNvSpPr txBox="1"/>
            <p:nvPr/>
          </p:nvSpPr>
          <p:spPr>
            <a:xfrm>
              <a:off x="520663" y="595946"/>
              <a:ext cx="716075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buClr>
                  <a:srgbClr val="001135"/>
                </a:buClr>
              </a:pP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AM added</a:t>
              </a:r>
            </a:p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AM removed</a:t>
              </a:r>
            </a:p>
          </p:txBody>
        </p:sp>
        <p:sp>
          <p:nvSpPr>
            <p:cNvPr id="111" name="Diamond 110">
              <a:extLst>
                <a:ext uri="{FF2B5EF4-FFF2-40B4-BE49-F238E27FC236}">
                  <a16:creationId xmlns:a16="http://schemas.microsoft.com/office/drawing/2014/main" id="{5FB41284-7DB2-FEE3-025A-8A4A9D0BAB60}"/>
                </a:ext>
              </a:extLst>
            </p:cNvPr>
            <p:cNvSpPr/>
            <p:nvPr/>
          </p:nvSpPr>
          <p:spPr>
            <a:xfrm>
              <a:off x="399074" y="663832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12" name="Diamond 111">
              <a:extLst>
                <a:ext uri="{FF2B5EF4-FFF2-40B4-BE49-F238E27FC236}">
                  <a16:creationId xmlns:a16="http://schemas.microsoft.com/office/drawing/2014/main" id="{1DFE5C5B-8840-D44C-B45F-D0EA1FE3FF97}"/>
                </a:ext>
              </a:extLst>
            </p:cNvPr>
            <p:cNvSpPr/>
            <p:nvPr/>
          </p:nvSpPr>
          <p:spPr>
            <a:xfrm>
              <a:off x="399073" y="817067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7906EC9-1931-8E62-3D26-7D702F9469FB}"/>
              </a:ext>
            </a:extLst>
          </p:cNvPr>
          <p:cNvGrpSpPr/>
          <p:nvPr/>
        </p:nvGrpSpPr>
        <p:grpSpPr>
          <a:xfrm>
            <a:off x="-36512" y="967843"/>
            <a:ext cx="2888005" cy="3764147"/>
            <a:chOff x="-36512" y="967843"/>
            <a:chExt cx="2888005" cy="3764147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C8F66220-1D85-A916-B4C1-CFD216300A40}"/>
                </a:ext>
              </a:extLst>
            </p:cNvPr>
            <p:cNvSpPr/>
            <p:nvPr/>
          </p:nvSpPr>
          <p:spPr>
            <a:xfrm>
              <a:off x="0" y="1278445"/>
              <a:ext cx="2851493" cy="3453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65B375DD-AFEA-12CE-6AF0-26D2E2CED2A1}"/>
                </a:ext>
              </a:extLst>
            </p:cNvPr>
            <p:cNvSpPr/>
            <p:nvPr/>
          </p:nvSpPr>
          <p:spPr>
            <a:xfrm>
              <a:off x="2192120" y="3063434"/>
              <a:ext cx="463887" cy="829770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6BCE2C-E633-E274-F6F6-F5EA44E6F719}"/>
                </a:ext>
              </a:extLst>
            </p:cNvPr>
            <p:cNvSpPr txBox="1"/>
            <p:nvPr/>
          </p:nvSpPr>
          <p:spPr>
            <a:xfrm>
              <a:off x="175127" y="2346072"/>
              <a:ext cx="158964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PCS/FEC (m)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D250CA-3983-02DF-1E66-5EA7560FFE0B}"/>
                </a:ext>
              </a:extLst>
            </p:cNvPr>
            <p:cNvSpPr txBox="1"/>
            <p:nvPr/>
          </p:nvSpPr>
          <p:spPr>
            <a:xfrm>
              <a:off x="174724" y="2603907"/>
              <a:ext cx="158375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 (</a:t>
              </a:r>
              <a:r>
                <a:rPr lang="en-US" sz="1000" dirty="0" err="1"/>
                <a:t>m:n</a:t>
              </a:r>
              <a:r>
                <a:rPr lang="en-US" sz="1000" dirty="0"/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60563A-306D-3428-69FD-E388B1F51684}"/>
                </a:ext>
              </a:extLst>
            </p:cNvPr>
            <p:cNvSpPr txBox="1"/>
            <p:nvPr/>
          </p:nvSpPr>
          <p:spPr>
            <a:xfrm>
              <a:off x="797161" y="2099851"/>
              <a:ext cx="362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DF1C18-8441-9746-A509-B28F2B5AA646}"/>
                </a:ext>
              </a:extLst>
            </p:cNvPr>
            <p:cNvSpPr txBox="1"/>
            <p:nvPr/>
          </p:nvSpPr>
          <p:spPr>
            <a:xfrm>
              <a:off x="158520" y="3101870"/>
              <a:ext cx="1597186" cy="263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 (</a:t>
              </a:r>
              <a:r>
                <a:rPr lang="en-US" sz="1000" dirty="0" err="1"/>
                <a:t>n:n</a:t>
              </a:r>
              <a:r>
                <a:rPr lang="en-US" sz="1000" dirty="0"/>
                <a:t> or gearbox n:p)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04B5F3-2D81-9CC4-01FC-722D82F0CEA6}"/>
                </a:ext>
              </a:extLst>
            </p:cNvPr>
            <p:cNvSpPr txBox="1"/>
            <p:nvPr/>
          </p:nvSpPr>
          <p:spPr>
            <a:xfrm>
              <a:off x="157279" y="3541967"/>
              <a:ext cx="1606362" cy="3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PMD (p)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E70C55-3F24-7A31-FBA6-47E6FA0863BF}"/>
                </a:ext>
              </a:extLst>
            </p:cNvPr>
            <p:cNvSpPr txBox="1"/>
            <p:nvPr/>
          </p:nvSpPr>
          <p:spPr>
            <a:xfrm>
              <a:off x="175210" y="1855562"/>
              <a:ext cx="158964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Reconciliation Sublayer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B6B84-A323-1148-EE66-775E488637DC}"/>
                </a:ext>
              </a:extLst>
            </p:cNvPr>
            <p:cNvSpPr txBox="1"/>
            <p:nvPr/>
          </p:nvSpPr>
          <p:spPr>
            <a:xfrm>
              <a:off x="243486" y="967843"/>
              <a:ext cx="2402434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Digital Processing, Multi-lane modules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2DEC65A-D549-2AE9-FABC-6911B11131E3}"/>
                </a:ext>
              </a:extLst>
            </p:cNvPr>
            <p:cNvGrpSpPr/>
            <p:nvPr/>
          </p:nvGrpSpPr>
          <p:grpSpPr>
            <a:xfrm>
              <a:off x="720550" y="3365797"/>
              <a:ext cx="432048" cy="176169"/>
              <a:chOff x="1115616" y="3057819"/>
              <a:chExt cx="432048" cy="27777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AB6D4B4-9019-E65B-25EF-E2981CD9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E65C39-C106-68E4-4CB5-82B255A9B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2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E718420-91FE-1719-BB66-F1943B2FB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427640E-8D8E-3577-6EBB-65A47D6F3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C940DA-C257-04BB-5B26-CFC8A0C59BEA}"/>
                </a:ext>
              </a:extLst>
            </p:cNvPr>
            <p:cNvSpPr txBox="1"/>
            <p:nvPr/>
          </p:nvSpPr>
          <p:spPr>
            <a:xfrm>
              <a:off x="701272" y="2850128"/>
              <a:ext cx="51167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AUI-n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1E2B4E-4FAE-E298-7154-CDDD4E5B72BD}"/>
                </a:ext>
              </a:extLst>
            </p:cNvPr>
            <p:cNvSpPr txBox="1"/>
            <p:nvPr/>
          </p:nvSpPr>
          <p:spPr>
            <a:xfrm>
              <a:off x="1023728" y="1419608"/>
              <a:ext cx="741128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 err="1"/>
                <a:t>TimeSync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AE6D51-3AE7-7A73-5E20-2E6D2ED4DCFD}"/>
                </a:ext>
              </a:extLst>
            </p:cNvPr>
            <p:cNvSpPr txBox="1"/>
            <p:nvPr/>
          </p:nvSpPr>
          <p:spPr>
            <a:xfrm>
              <a:off x="168669" y="1418594"/>
              <a:ext cx="741045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MAC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9F41D26-0179-1AD0-6857-B5D8D3CB3781}"/>
                </a:ext>
              </a:extLst>
            </p:cNvPr>
            <p:cNvCxnSpPr>
              <a:cxnSpLocks/>
            </p:cNvCxnSpPr>
            <p:nvPr/>
          </p:nvCxnSpPr>
          <p:spPr>
            <a:xfrm>
              <a:off x="1957686" y="2099064"/>
              <a:ext cx="0" cy="1982828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F212525-93BA-10E9-5AD3-7382CC237794}"/>
                </a:ext>
              </a:extLst>
            </p:cNvPr>
            <p:cNvCxnSpPr>
              <a:cxnSpLocks/>
            </p:cNvCxnSpPr>
            <p:nvPr/>
          </p:nvCxnSpPr>
          <p:spPr>
            <a:xfrm>
              <a:off x="1586412" y="2099064"/>
              <a:ext cx="37127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9380BE5-26C4-3CEE-09C6-B7A05D2B2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2919" y="2108372"/>
              <a:ext cx="0" cy="1973520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Diamond 115">
              <a:extLst>
                <a:ext uri="{FF2B5EF4-FFF2-40B4-BE49-F238E27FC236}">
                  <a16:creationId xmlns:a16="http://schemas.microsoft.com/office/drawing/2014/main" id="{66BB1B89-C2BC-0FA9-A53A-B3087AD5A36E}"/>
                </a:ext>
              </a:extLst>
            </p:cNvPr>
            <p:cNvSpPr/>
            <p:nvPr/>
          </p:nvSpPr>
          <p:spPr>
            <a:xfrm>
              <a:off x="1888823" y="2366207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73060AE8-1721-331B-79A3-75AB0474C200}"/>
                </a:ext>
              </a:extLst>
            </p:cNvPr>
            <p:cNvSpPr/>
            <p:nvPr/>
          </p:nvSpPr>
          <p:spPr>
            <a:xfrm>
              <a:off x="2680911" y="2366207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D4A09E9-0BFF-7B98-883B-E56B61254197}"/>
                </a:ext>
              </a:extLst>
            </p:cNvPr>
            <p:cNvSpPr txBox="1"/>
            <p:nvPr/>
          </p:nvSpPr>
          <p:spPr>
            <a:xfrm>
              <a:off x="156767" y="4081892"/>
              <a:ext cx="159882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Medium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D1F7D59-95F5-0372-F333-36A177680962}"/>
                </a:ext>
              </a:extLst>
            </p:cNvPr>
            <p:cNvSpPr txBox="1"/>
            <p:nvPr/>
          </p:nvSpPr>
          <p:spPr>
            <a:xfrm>
              <a:off x="2254611" y="4085162"/>
              <a:ext cx="339451" cy="246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Medium</a:t>
              </a:r>
            </a:p>
          </p:txBody>
        </p:sp>
        <p:cxnSp>
          <p:nvCxnSpPr>
            <p:cNvPr id="184" name="Connector: Elbow 183">
              <a:extLst>
                <a:ext uri="{FF2B5EF4-FFF2-40B4-BE49-F238E27FC236}">
                  <a16:creationId xmlns:a16="http://schemas.microsoft.com/office/drawing/2014/main" id="{97F9A5F3-9EC8-A935-A8B1-AFABBBE7B974}"/>
                </a:ext>
              </a:extLst>
            </p:cNvPr>
            <p:cNvCxnSpPr>
              <a:cxnSpLocks/>
              <a:stCxn id="182" idx="2"/>
              <a:endCxn id="183" idx="2"/>
            </p:cNvCxnSpPr>
            <p:nvPr/>
          </p:nvCxnSpPr>
          <p:spPr>
            <a:xfrm rot="16200000" flipH="1">
              <a:off x="1688416" y="3595876"/>
              <a:ext cx="3684" cy="1468158"/>
            </a:xfrm>
            <a:prstGeom prst="bentConnector3">
              <a:avLst>
                <a:gd name="adj1" fmla="val 6305212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60901A9-F938-D344-5358-0AF6F873D374}"/>
                </a:ext>
              </a:extLst>
            </p:cNvPr>
            <p:cNvCxnSpPr>
              <a:cxnSpLocks/>
            </p:cNvCxnSpPr>
            <p:nvPr/>
          </p:nvCxnSpPr>
          <p:spPr>
            <a:xfrm>
              <a:off x="1224274" y="4081892"/>
              <a:ext cx="733412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95477E0-0F61-CE3A-BDF6-44AE728D4B84}"/>
                </a:ext>
              </a:extLst>
            </p:cNvPr>
            <p:cNvSpPr txBox="1"/>
            <p:nvPr/>
          </p:nvSpPr>
          <p:spPr>
            <a:xfrm>
              <a:off x="762624" y="3837697"/>
              <a:ext cx="4203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MDI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8C16E4C-F072-28AD-023F-70D1CBDDFBB9}"/>
                </a:ext>
              </a:extLst>
            </p:cNvPr>
            <p:cNvSpPr txBox="1"/>
            <p:nvPr/>
          </p:nvSpPr>
          <p:spPr>
            <a:xfrm>
              <a:off x="-36512" y="3851567"/>
              <a:ext cx="719281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no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rgbClr val="00B0F0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Pluggable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CFA72EC-48E8-2B62-DFDC-87DD00B503D0}"/>
                </a:ext>
              </a:extLst>
            </p:cNvPr>
            <p:cNvCxnSpPr>
              <a:cxnSpLocks/>
            </p:cNvCxnSpPr>
            <p:nvPr/>
          </p:nvCxnSpPr>
          <p:spPr>
            <a:xfrm>
              <a:off x="2248863" y="4081892"/>
              <a:ext cx="505538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D2C30DA-C260-2002-39E6-8C81389F521F}"/>
                </a:ext>
              </a:extLst>
            </p:cNvPr>
            <p:cNvSpPr txBox="1"/>
            <p:nvPr/>
          </p:nvSpPr>
          <p:spPr>
            <a:xfrm>
              <a:off x="2317310" y="3852654"/>
              <a:ext cx="209102" cy="2312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MDI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5786F36-746F-F1AE-A344-33443137A7CA}"/>
                </a:ext>
              </a:extLst>
            </p:cNvPr>
            <p:cNvSpPr txBox="1"/>
            <p:nvPr/>
          </p:nvSpPr>
          <p:spPr>
            <a:xfrm>
              <a:off x="2251413" y="3543054"/>
              <a:ext cx="344220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PMD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FB6980A-0B07-72A8-6C9A-D72E11D8517A}"/>
                </a:ext>
              </a:extLst>
            </p:cNvPr>
            <p:cNvSpPr txBox="1"/>
            <p:nvPr/>
          </p:nvSpPr>
          <p:spPr>
            <a:xfrm>
              <a:off x="2241974" y="3106658"/>
              <a:ext cx="365031" cy="263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01387D-6B93-4A19-BB83-C40B9FC905A1}"/>
                </a:ext>
              </a:extLst>
            </p:cNvPr>
            <p:cNvSpPr txBox="1"/>
            <p:nvPr/>
          </p:nvSpPr>
          <p:spPr>
            <a:xfrm>
              <a:off x="2309501" y="2860437"/>
              <a:ext cx="23321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AUI-n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4F33625-2F13-59B5-96D5-DD163173CBD2}"/>
                </a:ext>
              </a:extLst>
            </p:cNvPr>
            <p:cNvSpPr txBox="1"/>
            <p:nvPr/>
          </p:nvSpPr>
          <p:spPr>
            <a:xfrm>
              <a:off x="2240012" y="2604939"/>
              <a:ext cx="36503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46D2CF7-E93C-4FCD-E25F-41C9FC056ECF}"/>
                </a:ext>
              </a:extLst>
            </p:cNvPr>
            <p:cNvSpPr txBox="1"/>
            <p:nvPr/>
          </p:nvSpPr>
          <p:spPr>
            <a:xfrm>
              <a:off x="2230010" y="2355892"/>
              <a:ext cx="37889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PCS/FEC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87DF8266-D93D-0B8B-82D0-04836857ECC2}"/>
                </a:ext>
              </a:extLst>
            </p:cNvPr>
            <p:cNvSpPr txBox="1"/>
            <p:nvPr/>
          </p:nvSpPr>
          <p:spPr>
            <a:xfrm>
              <a:off x="2307825" y="2109670"/>
              <a:ext cx="2091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72A5A0F-1C03-EE8C-AC5D-87A4377558F0}"/>
                </a:ext>
              </a:extLst>
            </p:cNvPr>
            <p:cNvSpPr txBox="1"/>
            <p:nvPr/>
          </p:nvSpPr>
          <p:spPr>
            <a:xfrm>
              <a:off x="2225644" y="1862151"/>
              <a:ext cx="3831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 err="1"/>
                <a:t>gRS</a:t>
              </a:r>
              <a:endParaRPr lang="en-US" sz="6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8071CB4-E00E-F97C-0FE6-68223AA7C612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84" y="2109396"/>
              <a:ext cx="50019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32C5785-8DF1-B838-7B05-0F24BC4CC604}"/>
                </a:ext>
              </a:extLst>
            </p:cNvPr>
            <p:cNvSpPr txBox="1"/>
            <p:nvPr/>
          </p:nvSpPr>
          <p:spPr>
            <a:xfrm>
              <a:off x="2425539" y="1426416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TS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E6349D0-FFBA-3D49-F1B7-88DD61711271}"/>
                </a:ext>
              </a:extLst>
            </p:cNvPr>
            <p:cNvSpPr txBox="1"/>
            <p:nvPr/>
          </p:nvSpPr>
          <p:spPr>
            <a:xfrm>
              <a:off x="2222390" y="1425075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MAC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C2D04E5B-5E13-9CC7-B611-C417FE8252AC}"/>
                </a:ext>
              </a:extLst>
            </p:cNvPr>
            <p:cNvGrpSpPr/>
            <p:nvPr/>
          </p:nvGrpSpPr>
          <p:grpSpPr>
            <a:xfrm>
              <a:off x="2324694" y="3367200"/>
              <a:ext cx="193791" cy="176169"/>
              <a:chOff x="1115616" y="3057819"/>
              <a:chExt cx="432048" cy="277778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2940D51A-5AD8-6032-B1E2-8355EC395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D64565B-4EAB-E4EB-A56B-AEF1DF88C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2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E33E548-4E39-4192-5148-BFCC2C190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1991B4F-2DB0-4DF6-D1F3-9498387C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FEC325-A8ED-68F7-661E-FC3CF7833522}"/>
                </a:ext>
              </a:extLst>
            </p:cNvPr>
            <p:cNvSpPr/>
            <p:nvPr/>
          </p:nvSpPr>
          <p:spPr>
            <a:xfrm>
              <a:off x="93411" y="3066152"/>
              <a:ext cx="1732910" cy="829770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765189C-4C43-14C6-6776-4DFE37C6A785}"/>
              </a:ext>
            </a:extLst>
          </p:cNvPr>
          <p:cNvGrpSpPr/>
          <p:nvPr/>
        </p:nvGrpSpPr>
        <p:grpSpPr>
          <a:xfrm>
            <a:off x="6093323" y="40354"/>
            <a:ext cx="3087189" cy="4691636"/>
            <a:chOff x="6093323" y="40354"/>
            <a:chExt cx="3087189" cy="4691636"/>
          </a:xfrm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306AC93F-29A3-D1BE-A3B6-7D2ACE89A92A}"/>
                </a:ext>
              </a:extLst>
            </p:cNvPr>
            <p:cNvSpPr/>
            <p:nvPr/>
          </p:nvSpPr>
          <p:spPr>
            <a:xfrm>
              <a:off x="6093323" y="299587"/>
              <a:ext cx="3042612" cy="4432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A179C0-3B70-F59E-C5C5-F19DB61082FB}"/>
                </a:ext>
              </a:extLst>
            </p:cNvPr>
            <p:cNvSpPr txBox="1"/>
            <p:nvPr/>
          </p:nvSpPr>
          <p:spPr>
            <a:xfrm>
              <a:off x="6335622" y="1449969"/>
              <a:ext cx="157756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DTE XS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DD6421-F417-25D9-59E0-219440C3E78B}"/>
                </a:ext>
              </a:extLst>
            </p:cNvPr>
            <p:cNvSpPr txBox="1"/>
            <p:nvPr/>
          </p:nvSpPr>
          <p:spPr>
            <a:xfrm>
              <a:off x="6329014" y="1696190"/>
              <a:ext cx="158417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2622E5-6EEC-70AD-9199-BBDBBEACDF60}"/>
                </a:ext>
              </a:extLst>
            </p:cNvPr>
            <p:cNvSpPr txBox="1"/>
            <p:nvPr/>
          </p:nvSpPr>
          <p:spPr>
            <a:xfrm>
              <a:off x="6923964" y="1197214"/>
              <a:ext cx="362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B821D3-7FFF-49F1-C937-D38CCA2D4A5B}"/>
                </a:ext>
              </a:extLst>
            </p:cNvPr>
            <p:cNvSpPr txBox="1"/>
            <p:nvPr/>
          </p:nvSpPr>
          <p:spPr>
            <a:xfrm>
              <a:off x="6329014" y="947470"/>
              <a:ext cx="159799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Reconciliation Sublayer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83F7B6-E2E4-3331-336C-9B63D8356B93}"/>
                </a:ext>
              </a:extLst>
            </p:cNvPr>
            <p:cNvSpPr txBox="1"/>
            <p:nvPr/>
          </p:nvSpPr>
          <p:spPr>
            <a:xfrm>
              <a:off x="6346680" y="3190689"/>
              <a:ext cx="1573721" cy="320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5B78AC-8A3C-7F53-A656-0EBB970324E8}"/>
                </a:ext>
              </a:extLst>
            </p:cNvPr>
            <p:cNvSpPr txBox="1"/>
            <p:nvPr/>
          </p:nvSpPr>
          <p:spPr>
            <a:xfrm>
              <a:off x="6342287" y="3508404"/>
              <a:ext cx="1584724" cy="308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PMD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FE59721-1C74-6885-F90E-1356C6952A45}"/>
                </a:ext>
              </a:extLst>
            </p:cNvPr>
            <p:cNvSpPr txBox="1"/>
            <p:nvPr/>
          </p:nvSpPr>
          <p:spPr>
            <a:xfrm>
              <a:off x="6853559" y="1954576"/>
              <a:ext cx="51167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AUI-n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8BD3F3-027F-296F-E81F-3DFDE95E4E4C}"/>
                </a:ext>
              </a:extLst>
            </p:cNvPr>
            <p:cNvSpPr txBox="1"/>
            <p:nvPr/>
          </p:nvSpPr>
          <p:spPr>
            <a:xfrm>
              <a:off x="6346680" y="2937510"/>
              <a:ext cx="15665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PCS (GMP)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272FC64-8397-A49B-D655-16E2B90309D7}"/>
                </a:ext>
              </a:extLst>
            </p:cNvPr>
            <p:cNvSpPr txBox="1"/>
            <p:nvPr/>
          </p:nvSpPr>
          <p:spPr>
            <a:xfrm>
              <a:off x="6932762" y="3814986"/>
              <a:ext cx="4203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MDI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048B33-0DA6-4916-1FC5-C9A7567F3AA6}"/>
                </a:ext>
              </a:extLst>
            </p:cNvPr>
            <p:cNvSpPr txBox="1"/>
            <p:nvPr/>
          </p:nvSpPr>
          <p:spPr>
            <a:xfrm>
              <a:off x="6356188" y="4061465"/>
              <a:ext cx="157082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Medium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BB80EB-3779-4C99-64F5-2E037E1D69C8}"/>
                </a:ext>
              </a:extLst>
            </p:cNvPr>
            <p:cNvSpPr txBox="1"/>
            <p:nvPr/>
          </p:nvSpPr>
          <p:spPr>
            <a:xfrm>
              <a:off x="6323497" y="2207137"/>
              <a:ext cx="159690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54068F5-D5CF-2B82-ECE5-064B07B5C54F}"/>
                </a:ext>
              </a:extLst>
            </p:cNvPr>
            <p:cNvSpPr txBox="1"/>
            <p:nvPr/>
          </p:nvSpPr>
          <p:spPr>
            <a:xfrm>
              <a:off x="6325461" y="2446468"/>
              <a:ext cx="1594940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PHY XS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1F1AB8-2B2E-C4F1-0D99-DD8B287CB484}"/>
                </a:ext>
              </a:extLst>
            </p:cNvPr>
            <p:cNvSpPr txBox="1"/>
            <p:nvPr/>
          </p:nvSpPr>
          <p:spPr>
            <a:xfrm>
              <a:off x="6935421" y="2693496"/>
              <a:ext cx="362600" cy="2462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4ACA5-6CB2-C17F-9E71-740E3B6BEF4F}"/>
                </a:ext>
              </a:extLst>
            </p:cNvPr>
            <p:cNvSpPr/>
            <p:nvPr/>
          </p:nvSpPr>
          <p:spPr>
            <a:xfrm>
              <a:off x="6273304" y="1413048"/>
              <a:ext cx="1705434" cy="134289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7D5E63-87FC-AB34-65CF-57F281B5CDDC}"/>
                </a:ext>
              </a:extLst>
            </p:cNvPr>
            <p:cNvSpPr txBox="1"/>
            <p:nvPr/>
          </p:nvSpPr>
          <p:spPr>
            <a:xfrm>
              <a:off x="6147333" y="3785497"/>
              <a:ext cx="719281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no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rgbClr val="00B0F0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Pluggable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EEF798-96D7-6697-2884-C2629A5B1220}"/>
                </a:ext>
              </a:extLst>
            </p:cNvPr>
            <p:cNvSpPr txBox="1"/>
            <p:nvPr/>
          </p:nvSpPr>
          <p:spPr>
            <a:xfrm>
              <a:off x="6233984" y="1913232"/>
              <a:ext cx="736915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MII extender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35E049E-320C-0990-02F2-49B79C4BA40A}"/>
                </a:ext>
              </a:extLst>
            </p:cNvPr>
            <p:cNvCxnSpPr>
              <a:cxnSpLocks/>
            </p:cNvCxnSpPr>
            <p:nvPr/>
          </p:nvCxnSpPr>
          <p:spPr>
            <a:xfrm>
              <a:off x="7158271" y="1190744"/>
              <a:ext cx="970943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5C8E648-96A9-4F85-FB58-60E9C72224A3}"/>
                </a:ext>
              </a:extLst>
            </p:cNvPr>
            <p:cNvCxnSpPr>
              <a:cxnSpLocks/>
            </p:cNvCxnSpPr>
            <p:nvPr/>
          </p:nvCxnSpPr>
          <p:spPr>
            <a:xfrm>
              <a:off x="7158271" y="4063988"/>
              <a:ext cx="970943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B32C192-9CF6-2BD2-2677-334D9229BC93}"/>
                </a:ext>
              </a:extLst>
            </p:cNvPr>
            <p:cNvCxnSpPr>
              <a:cxnSpLocks/>
            </p:cNvCxnSpPr>
            <p:nvPr/>
          </p:nvCxnSpPr>
          <p:spPr>
            <a:xfrm>
              <a:off x="8122552" y="1197214"/>
              <a:ext cx="0" cy="2845392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iamond 114">
              <a:extLst>
                <a:ext uri="{FF2B5EF4-FFF2-40B4-BE49-F238E27FC236}">
                  <a16:creationId xmlns:a16="http://schemas.microsoft.com/office/drawing/2014/main" id="{393C1261-C341-F353-6089-C211A296A7C5}"/>
                </a:ext>
              </a:extLst>
            </p:cNvPr>
            <p:cNvSpPr/>
            <p:nvPr/>
          </p:nvSpPr>
          <p:spPr>
            <a:xfrm>
              <a:off x="8855986" y="2499742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A9F80F2B-905F-CAF0-67E7-D7606ABD8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3153" y="1190744"/>
              <a:ext cx="0" cy="2861892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Diamond 113">
              <a:extLst>
                <a:ext uri="{FF2B5EF4-FFF2-40B4-BE49-F238E27FC236}">
                  <a16:creationId xmlns:a16="http://schemas.microsoft.com/office/drawing/2014/main" id="{46C85C65-AF33-B78C-92E7-C67D5A27038A}"/>
                </a:ext>
              </a:extLst>
            </p:cNvPr>
            <p:cNvSpPr/>
            <p:nvPr/>
          </p:nvSpPr>
          <p:spPr>
            <a:xfrm>
              <a:off x="8068228" y="2493358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B3B26A8-A5E2-2E42-BC7D-814AAFF99C80}"/>
                </a:ext>
              </a:extLst>
            </p:cNvPr>
            <p:cNvSpPr txBox="1"/>
            <p:nvPr/>
          </p:nvSpPr>
          <p:spPr>
            <a:xfrm rot="16200000">
              <a:off x="8795617" y="2444929"/>
              <a:ext cx="501273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buClr>
                  <a:srgbClr val="001135"/>
                </a:buClr>
              </a:pP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random</a:t>
              </a:r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4070AD98-91E6-F52E-C429-BB2CF0802424}"/>
                </a:ext>
              </a:extLst>
            </p:cNvPr>
            <p:cNvSpPr/>
            <p:nvPr/>
          </p:nvSpPr>
          <p:spPr>
            <a:xfrm>
              <a:off x="8057206" y="1534089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130" name="Connector: Elbow 129">
              <a:extLst>
                <a:ext uri="{FF2B5EF4-FFF2-40B4-BE49-F238E27FC236}">
                  <a16:creationId xmlns:a16="http://schemas.microsoft.com/office/drawing/2014/main" id="{2ECC9F39-D9C7-DD1C-308F-4356BE835570}"/>
                </a:ext>
              </a:extLst>
            </p:cNvPr>
            <p:cNvCxnSpPr>
              <a:cxnSpLocks/>
              <a:stCxn id="58" idx="2"/>
              <a:endCxn id="284" idx="2"/>
            </p:cNvCxnSpPr>
            <p:nvPr/>
          </p:nvCxnSpPr>
          <p:spPr>
            <a:xfrm rot="5400000" flipH="1" flipV="1">
              <a:off x="7841218" y="3601720"/>
              <a:ext cx="6347" cy="1405586"/>
            </a:xfrm>
            <a:prstGeom prst="bentConnector3">
              <a:avLst>
                <a:gd name="adj1" fmla="val -3601702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8" name="Diamond 207">
              <a:extLst>
                <a:ext uri="{FF2B5EF4-FFF2-40B4-BE49-F238E27FC236}">
                  <a16:creationId xmlns:a16="http://schemas.microsoft.com/office/drawing/2014/main" id="{66659727-1319-4E0E-C295-31F68D9A358A}"/>
                </a:ext>
              </a:extLst>
            </p:cNvPr>
            <p:cNvSpPr/>
            <p:nvPr/>
          </p:nvSpPr>
          <p:spPr>
            <a:xfrm>
              <a:off x="8849294" y="1502111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582EF925-1C4F-60BA-52A6-2687CE933DF1}"/>
                </a:ext>
              </a:extLst>
            </p:cNvPr>
            <p:cNvSpPr txBox="1"/>
            <p:nvPr/>
          </p:nvSpPr>
          <p:spPr>
            <a:xfrm>
              <a:off x="7185882" y="514239"/>
              <a:ext cx="741128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 err="1"/>
                <a:t>TimeSync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863FE68-F25D-F96F-9460-45408187821C}"/>
                </a:ext>
              </a:extLst>
            </p:cNvPr>
            <p:cNvSpPr txBox="1"/>
            <p:nvPr/>
          </p:nvSpPr>
          <p:spPr>
            <a:xfrm>
              <a:off x="6330823" y="513225"/>
              <a:ext cx="741045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MAC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93E0129-59DE-F3C8-D5DF-0692E932EB9B}"/>
                </a:ext>
              </a:extLst>
            </p:cNvPr>
            <p:cNvSpPr txBox="1"/>
            <p:nvPr/>
          </p:nvSpPr>
          <p:spPr>
            <a:xfrm>
              <a:off x="8377459" y="4054704"/>
              <a:ext cx="339451" cy="246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Medium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023FE188-3440-661F-9C95-F5E6AF9AF344}"/>
                </a:ext>
              </a:extLst>
            </p:cNvPr>
            <p:cNvSpPr txBox="1"/>
            <p:nvPr/>
          </p:nvSpPr>
          <p:spPr>
            <a:xfrm>
              <a:off x="8440158" y="3822196"/>
              <a:ext cx="209102" cy="23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MDI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B19C4F8C-3B4F-4CD5-6C00-21AF9363C976}"/>
                </a:ext>
              </a:extLst>
            </p:cNvPr>
            <p:cNvSpPr txBox="1"/>
            <p:nvPr/>
          </p:nvSpPr>
          <p:spPr>
            <a:xfrm>
              <a:off x="8370450" y="3512596"/>
              <a:ext cx="360591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PMD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564F65F-6064-319E-42B8-75898776BA24}"/>
                </a:ext>
              </a:extLst>
            </p:cNvPr>
            <p:cNvSpPr txBox="1"/>
            <p:nvPr/>
          </p:nvSpPr>
          <p:spPr>
            <a:xfrm>
              <a:off x="8369821" y="3180221"/>
              <a:ext cx="365031" cy="331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AE6187D-BDA8-A561-3C56-D7CAB5D146CC}"/>
                </a:ext>
              </a:extLst>
            </p:cNvPr>
            <p:cNvSpPr txBox="1"/>
            <p:nvPr/>
          </p:nvSpPr>
          <p:spPr>
            <a:xfrm>
              <a:off x="8430673" y="1965489"/>
              <a:ext cx="21878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AUI-n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1980615-5E73-C612-7D3F-41D9FA509DC6}"/>
                </a:ext>
              </a:extLst>
            </p:cNvPr>
            <p:cNvSpPr txBox="1"/>
            <p:nvPr/>
          </p:nvSpPr>
          <p:spPr>
            <a:xfrm>
              <a:off x="8352858" y="1690558"/>
              <a:ext cx="375033" cy="27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431AC00-81AB-79A5-1D6E-76389FA3DFDF}"/>
                </a:ext>
              </a:extLst>
            </p:cNvPr>
            <p:cNvSpPr txBox="1"/>
            <p:nvPr/>
          </p:nvSpPr>
          <p:spPr>
            <a:xfrm>
              <a:off x="8352857" y="1441510"/>
              <a:ext cx="38199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DTE XS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F48CFBD2-1A64-8BF0-0B0E-250246D3223C}"/>
                </a:ext>
              </a:extLst>
            </p:cNvPr>
            <p:cNvSpPr txBox="1"/>
            <p:nvPr/>
          </p:nvSpPr>
          <p:spPr>
            <a:xfrm>
              <a:off x="8430673" y="1201978"/>
              <a:ext cx="2091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9D96E83-E18F-D953-64AE-6B334BDC74BE}"/>
                </a:ext>
              </a:extLst>
            </p:cNvPr>
            <p:cNvSpPr txBox="1"/>
            <p:nvPr/>
          </p:nvSpPr>
          <p:spPr>
            <a:xfrm>
              <a:off x="8348492" y="954459"/>
              <a:ext cx="3831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 err="1"/>
                <a:t>gRS</a:t>
              </a:r>
              <a:endParaRPr lang="en-US" sz="6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F554A6B-343F-40EF-1A31-1893F36BB59A}"/>
                </a:ext>
              </a:extLst>
            </p:cNvPr>
            <p:cNvSpPr txBox="1"/>
            <p:nvPr/>
          </p:nvSpPr>
          <p:spPr>
            <a:xfrm>
              <a:off x="8541614" y="518724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TS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C7860014-6F3C-EFF0-138F-64992C525DEE}"/>
                </a:ext>
              </a:extLst>
            </p:cNvPr>
            <p:cNvSpPr txBox="1"/>
            <p:nvPr/>
          </p:nvSpPr>
          <p:spPr>
            <a:xfrm>
              <a:off x="8345238" y="517383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MAC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EABC93FB-7DBC-ED37-3F59-BC8E4BA188EB}"/>
                </a:ext>
              </a:extLst>
            </p:cNvPr>
            <p:cNvSpPr txBox="1"/>
            <p:nvPr/>
          </p:nvSpPr>
          <p:spPr>
            <a:xfrm>
              <a:off x="8369821" y="2948558"/>
              <a:ext cx="365031" cy="242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PCS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E543206A-E213-C455-E3E9-E018FB8487DA}"/>
                </a:ext>
              </a:extLst>
            </p:cNvPr>
            <p:cNvSpPr txBox="1"/>
            <p:nvPr/>
          </p:nvSpPr>
          <p:spPr>
            <a:xfrm>
              <a:off x="8362860" y="2213506"/>
              <a:ext cx="365031" cy="238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35AE4C5B-649D-CB0E-E30A-791A9E741F8B}"/>
                </a:ext>
              </a:extLst>
            </p:cNvPr>
            <p:cNvCxnSpPr>
              <a:cxnSpLocks/>
            </p:cNvCxnSpPr>
            <p:nvPr/>
          </p:nvCxnSpPr>
          <p:spPr>
            <a:xfrm>
              <a:off x="8705278" y="4066095"/>
              <a:ext cx="21602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1B13C43-05CF-4A51-99F0-7C1320C276B0}"/>
                </a:ext>
              </a:extLst>
            </p:cNvPr>
            <p:cNvCxnSpPr>
              <a:cxnSpLocks/>
            </p:cNvCxnSpPr>
            <p:nvPr/>
          </p:nvCxnSpPr>
          <p:spPr>
            <a:xfrm>
              <a:off x="8363822" y="1196825"/>
              <a:ext cx="557480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83683B44-8873-B4E4-3F0F-01DE3FD293C7}"/>
                </a:ext>
              </a:extLst>
            </p:cNvPr>
            <p:cNvSpPr txBox="1"/>
            <p:nvPr/>
          </p:nvSpPr>
          <p:spPr>
            <a:xfrm>
              <a:off x="8444487" y="2699115"/>
              <a:ext cx="209102" cy="2462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E0308F63-D7FF-77D3-A798-F01290292CC3}"/>
                </a:ext>
              </a:extLst>
            </p:cNvPr>
            <p:cNvSpPr txBox="1"/>
            <p:nvPr/>
          </p:nvSpPr>
          <p:spPr>
            <a:xfrm>
              <a:off x="8365563" y="2454004"/>
              <a:ext cx="365031" cy="238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PHY XS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E44DB130-AF2B-8852-DD63-50D4EFDB7D94}"/>
                </a:ext>
              </a:extLst>
            </p:cNvPr>
            <p:cNvSpPr/>
            <p:nvPr/>
          </p:nvSpPr>
          <p:spPr>
            <a:xfrm>
              <a:off x="8275992" y="2166874"/>
              <a:ext cx="567486" cy="1679195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0D4A5DD2-5EB8-4F43-19AE-29E671447AA3}"/>
                </a:ext>
              </a:extLst>
            </p:cNvPr>
            <p:cNvSpPr/>
            <p:nvPr/>
          </p:nvSpPr>
          <p:spPr>
            <a:xfrm>
              <a:off x="8325329" y="1408881"/>
              <a:ext cx="456428" cy="134289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E23130-07BF-D4BF-DB1B-ABCEFFF7CA51}"/>
                </a:ext>
              </a:extLst>
            </p:cNvPr>
            <p:cNvSpPr/>
            <p:nvPr/>
          </p:nvSpPr>
          <p:spPr>
            <a:xfrm>
              <a:off x="6223841" y="2149962"/>
              <a:ext cx="1797681" cy="1704563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F38E5B60-7351-B85A-AA64-80404C1C19FA}"/>
                </a:ext>
              </a:extLst>
            </p:cNvPr>
            <p:cNvSpPr txBox="1"/>
            <p:nvPr/>
          </p:nvSpPr>
          <p:spPr>
            <a:xfrm>
              <a:off x="7213306" y="40354"/>
              <a:ext cx="887597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MII extender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CA46B78-CCBA-B274-426C-4A2AED60AE98}"/>
              </a:ext>
            </a:extLst>
          </p:cNvPr>
          <p:cNvGrpSpPr/>
          <p:nvPr/>
        </p:nvGrpSpPr>
        <p:grpSpPr>
          <a:xfrm>
            <a:off x="2960222" y="436205"/>
            <a:ext cx="3080172" cy="4295785"/>
            <a:chOff x="2960222" y="436205"/>
            <a:chExt cx="3080172" cy="4295785"/>
          </a:xfrm>
        </p:grpSpPr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B0511CEA-1A4A-DFB5-701C-65183EC5207C}"/>
                </a:ext>
              </a:extLst>
            </p:cNvPr>
            <p:cNvGrpSpPr/>
            <p:nvPr/>
          </p:nvGrpSpPr>
          <p:grpSpPr>
            <a:xfrm>
              <a:off x="2960222" y="436205"/>
              <a:ext cx="3080172" cy="4295785"/>
              <a:chOff x="2960222" y="436205"/>
              <a:chExt cx="3080172" cy="4295785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877D7BB5-6537-6853-9411-9B10410518B0}"/>
                  </a:ext>
                </a:extLst>
              </p:cNvPr>
              <p:cNvGrpSpPr/>
              <p:nvPr/>
            </p:nvGrpSpPr>
            <p:grpSpPr>
              <a:xfrm>
                <a:off x="2960222" y="436205"/>
                <a:ext cx="2948725" cy="4295785"/>
                <a:chOff x="2960222" y="436205"/>
                <a:chExt cx="2948725" cy="4295785"/>
              </a:xfrm>
            </p:grpSpPr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27046AB5-2AA0-A048-C06C-0C1A91B9CD3E}"/>
                    </a:ext>
                  </a:extLst>
                </p:cNvPr>
                <p:cNvSpPr/>
                <p:nvPr/>
              </p:nvSpPr>
              <p:spPr>
                <a:xfrm>
                  <a:off x="3057454" y="700749"/>
                  <a:ext cx="2851493" cy="403124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1EC82D20-03D6-2AEF-A0B1-97EADC66D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2372" y="1571138"/>
                  <a:ext cx="0" cy="2497980"/>
                </a:xfrm>
                <a:prstGeom prst="straightConnector1">
                  <a:avLst/>
                </a:prstGeom>
                <a:ln w="6350" cmpd="sng">
                  <a:solidFill>
                    <a:schemeClr val="bg2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A7F0B56-B2B1-233C-010A-04140F6D7F54}"/>
                    </a:ext>
                  </a:extLst>
                </p:cNvPr>
                <p:cNvSpPr txBox="1"/>
                <p:nvPr/>
              </p:nvSpPr>
              <p:spPr>
                <a:xfrm>
                  <a:off x="3175752" y="1784690"/>
                  <a:ext cx="1604702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PCS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7FE23FB-AD0F-9B15-41C3-D835BB398757}"/>
                    </a:ext>
                  </a:extLst>
                </p:cNvPr>
                <p:cNvSpPr txBox="1"/>
                <p:nvPr/>
              </p:nvSpPr>
              <p:spPr>
                <a:xfrm>
                  <a:off x="3175751" y="2042285"/>
                  <a:ext cx="160470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 </a:t>
                  </a:r>
                  <a:r>
                    <a:rPr lang="en-US" sz="1000" dirty="0">
                      <a:solidFill>
                        <a:srgbClr val="FFC000"/>
                      </a:solidFill>
                    </a:rPr>
                    <a:t>host FEC</a:t>
                  </a:r>
                  <a:br>
                    <a:rPr lang="en-US" sz="1000" dirty="0"/>
                  </a:br>
                  <a:r>
                    <a:rPr lang="en-US" sz="1000" dirty="0"/>
                    <a:t>PMA</a:t>
                  </a:r>
                  <a:endParaRPr lang="en-US" sz="10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30EF440-3E4E-002C-DAB5-352F3BEE8D3D}"/>
                    </a:ext>
                  </a:extLst>
                </p:cNvPr>
                <p:cNvSpPr txBox="1"/>
                <p:nvPr/>
              </p:nvSpPr>
              <p:spPr>
                <a:xfrm>
                  <a:off x="3792000" y="1534518"/>
                  <a:ext cx="36260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MII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2B348D7-AD9E-0425-8E64-E44AF8EFF1B3}"/>
                    </a:ext>
                  </a:extLst>
                </p:cNvPr>
                <p:cNvSpPr txBox="1"/>
                <p:nvPr/>
              </p:nvSpPr>
              <p:spPr>
                <a:xfrm>
                  <a:off x="3175752" y="2578818"/>
                  <a:ext cx="1600522" cy="3208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PMA</a:t>
                  </a:r>
                  <a:br>
                    <a:rPr lang="en-US" sz="1000" dirty="0"/>
                  </a:br>
                  <a:r>
                    <a:rPr lang="en-US" sz="1000" dirty="0">
                      <a:solidFill>
                        <a:srgbClr val="FFC000"/>
                      </a:solidFill>
                    </a:rPr>
                    <a:t>host FEC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AF34CE3-56F7-9EDD-9BD2-2D8DC78CCEB7}"/>
                    </a:ext>
                  </a:extLst>
                </p:cNvPr>
                <p:cNvSpPr txBox="1"/>
                <p:nvPr/>
              </p:nvSpPr>
              <p:spPr>
                <a:xfrm>
                  <a:off x="3173888" y="3484485"/>
                  <a:ext cx="1604701" cy="306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PMD 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A6C4D6A-EEE7-DFBC-14CE-B98FC67F5942}"/>
                    </a:ext>
                  </a:extLst>
                </p:cNvPr>
                <p:cNvSpPr txBox="1"/>
                <p:nvPr/>
              </p:nvSpPr>
              <p:spPr>
                <a:xfrm>
                  <a:off x="3792000" y="3796385"/>
                  <a:ext cx="42030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MDI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CFDCE70-3DDD-5420-81CE-6D0E3469CB7E}"/>
                    </a:ext>
                  </a:extLst>
                </p:cNvPr>
                <p:cNvSpPr txBox="1"/>
                <p:nvPr/>
              </p:nvSpPr>
              <p:spPr>
                <a:xfrm>
                  <a:off x="3177550" y="4054798"/>
                  <a:ext cx="1610679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Medium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75422CA-F640-2A32-04E7-C417910FCADB}"/>
                    </a:ext>
                  </a:extLst>
                </p:cNvPr>
                <p:cNvSpPr txBox="1"/>
                <p:nvPr/>
              </p:nvSpPr>
              <p:spPr>
                <a:xfrm>
                  <a:off x="3175752" y="1287956"/>
                  <a:ext cx="1612272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Reconciliation Sublayer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973074E-88F7-26A3-C832-E8507708948D}"/>
                    </a:ext>
                  </a:extLst>
                </p:cNvPr>
                <p:cNvSpPr txBox="1"/>
                <p:nvPr/>
              </p:nvSpPr>
              <p:spPr>
                <a:xfrm>
                  <a:off x="3779912" y="2330317"/>
                  <a:ext cx="397866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AUI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6262FD8-B81E-85C2-B65A-CFE58BDC5091}"/>
                    </a:ext>
                  </a:extLst>
                </p:cNvPr>
                <p:cNvSpPr txBox="1"/>
                <p:nvPr/>
              </p:nvSpPr>
              <p:spPr>
                <a:xfrm>
                  <a:off x="2960222" y="3769336"/>
                  <a:ext cx="719281" cy="29929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 anchor="ctr" anchorCtr="0">
                  <a:noAutofit/>
                </a:bodyPr>
                <a:lstStyle/>
                <a:p>
                  <a:pPr marR="0" algn="l" defTabSz="4572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1135"/>
                    </a:buClr>
                    <a:buSzTx/>
                    <a:tabLst/>
                  </a:pPr>
                  <a:r>
                    <a:rPr lang="en-US" sz="800" b="1" dirty="0">
                      <a:solidFill>
                        <a:srgbClr val="00B0F0"/>
                      </a:solidFill>
                      <a:latin typeface="+mn-lt"/>
                      <a:ea typeface="Nokia Pure Text" panose="020B0503020202020204" pitchFamily="34" charset="0"/>
                      <a:cs typeface="Nokia Pure Headline Light"/>
                    </a:rPr>
                    <a:t>Pluggable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95A2E55-075A-267A-E4E4-9E6448FFBF5C}"/>
                    </a:ext>
                  </a:extLst>
                </p:cNvPr>
                <p:cNvSpPr txBox="1"/>
                <p:nvPr/>
              </p:nvSpPr>
              <p:spPr>
                <a:xfrm>
                  <a:off x="3173887" y="2908847"/>
                  <a:ext cx="1604701" cy="3208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PCS </a:t>
                  </a:r>
                  <a:br>
                    <a:rPr lang="en-US" sz="1000" dirty="0"/>
                  </a:br>
                  <a:r>
                    <a:rPr lang="en-US" sz="1000" dirty="0">
                      <a:solidFill>
                        <a:srgbClr val="7030A0"/>
                      </a:solidFill>
                    </a:rPr>
                    <a:t>optical FEC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AC7A502-A0A6-34BA-5A35-45549493927B}"/>
                    </a:ext>
                  </a:extLst>
                </p:cNvPr>
                <p:cNvSpPr txBox="1"/>
                <p:nvPr/>
              </p:nvSpPr>
              <p:spPr>
                <a:xfrm>
                  <a:off x="3173887" y="3228608"/>
                  <a:ext cx="1604702" cy="2462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000" dirty="0"/>
                    <a:t>PMA</a:t>
                  </a:r>
                </a:p>
              </p:txBody>
            </p: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0DC68699-784D-D116-38C5-C3E375C3F0D2}"/>
                    </a:ext>
                  </a:extLst>
                </p:cNvPr>
                <p:cNvCxnSpPr>
                  <a:cxnSpLocks/>
                  <a:stCxn id="134" idx="2"/>
                  <a:endCxn id="138" idx="0"/>
                </p:cNvCxnSpPr>
                <p:nvPr/>
              </p:nvCxnSpPr>
              <p:spPr>
                <a:xfrm>
                  <a:off x="4998808" y="2172109"/>
                  <a:ext cx="1727" cy="586545"/>
                </a:xfrm>
                <a:prstGeom prst="straightConnector1">
                  <a:avLst/>
                </a:prstGeom>
                <a:ln w="38100" cmpd="sng">
                  <a:solidFill>
                    <a:srgbClr val="FFC000">
                      <a:alpha val="50196"/>
                    </a:srgb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B33CF5C-5799-FDD1-3A47-BE166DFAC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5048" y="1534518"/>
                  <a:ext cx="633759" cy="0"/>
                </a:xfrm>
                <a:prstGeom prst="line">
                  <a:avLst/>
                </a:prstGeom>
                <a:ln w="6350" cmpd="sng">
                  <a:solidFill>
                    <a:schemeClr val="bg2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D777D4F-A9BA-2D51-D050-60076A22BD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5048" y="4054798"/>
                  <a:ext cx="633759" cy="0"/>
                </a:xfrm>
                <a:prstGeom prst="line">
                  <a:avLst/>
                </a:prstGeom>
                <a:ln w="6350" cmpd="sng">
                  <a:solidFill>
                    <a:schemeClr val="bg2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Diamond 133">
                  <a:extLst>
                    <a:ext uri="{FF2B5EF4-FFF2-40B4-BE49-F238E27FC236}">
                      <a16:creationId xmlns:a16="http://schemas.microsoft.com/office/drawing/2014/main" id="{2769A220-5631-1405-DCED-8A0270E815EA}"/>
                    </a:ext>
                  </a:extLst>
                </p:cNvPr>
                <p:cNvSpPr/>
                <p:nvPr/>
              </p:nvSpPr>
              <p:spPr>
                <a:xfrm>
                  <a:off x="4932040" y="2038574"/>
                  <a:ext cx="133535" cy="133535"/>
                </a:xfrm>
                <a:prstGeom prst="diamond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27A00BAB-16AD-C8A5-B41E-2ED208CCF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0295" y="1526855"/>
                  <a:ext cx="0" cy="2527943"/>
                </a:xfrm>
                <a:prstGeom prst="straightConnector1">
                  <a:avLst/>
                </a:prstGeom>
                <a:ln w="6350" cmpd="sng">
                  <a:solidFill>
                    <a:schemeClr val="bg2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Diamond 137">
                  <a:extLst>
                    <a:ext uri="{FF2B5EF4-FFF2-40B4-BE49-F238E27FC236}">
                      <a16:creationId xmlns:a16="http://schemas.microsoft.com/office/drawing/2014/main" id="{80D81D27-8A48-DACF-4BC4-C23AA29BFEE1}"/>
                    </a:ext>
                  </a:extLst>
                </p:cNvPr>
                <p:cNvSpPr/>
                <p:nvPr/>
              </p:nvSpPr>
              <p:spPr>
                <a:xfrm>
                  <a:off x="4933767" y="2758654"/>
                  <a:ext cx="133535" cy="13353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9" name="Diamond 138">
                  <a:extLst>
                    <a:ext uri="{FF2B5EF4-FFF2-40B4-BE49-F238E27FC236}">
                      <a16:creationId xmlns:a16="http://schemas.microsoft.com/office/drawing/2014/main" id="{B8C573CB-4880-E6AD-C186-35FA280CFFCE}"/>
                    </a:ext>
                  </a:extLst>
                </p:cNvPr>
                <p:cNvSpPr/>
                <p:nvPr/>
              </p:nvSpPr>
              <p:spPr>
                <a:xfrm>
                  <a:off x="4932040" y="3057167"/>
                  <a:ext cx="133535" cy="133535"/>
                </a:xfrm>
                <a:prstGeom prst="diamond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51" name="Connector: Elbow 150">
                  <a:extLst>
                    <a:ext uri="{FF2B5EF4-FFF2-40B4-BE49-F238E27FC236}">
                      <a16:creationId xmlns:a16="http://schemas.microsoft.com/office/drawing/2014/main" id="{A62C13B2-CE8E-775D-BDD5-AE83BF2A1A03}"/>
                    </a:ext>
                  </a:extLst>
                </p:cNvPr>
                <p:cNvCxnSpPr>
                  <a:cxnSpLocks/>
                  <a:stCxn id="35" idx="2"/>
                  <a:endCxn id="255" idx="2"/>
                </p:cNvCxnSpPr>
                <p:nvPr/>
              </p:nvCxnSpPr>
              <p:spPr>
                <a:xfrm rot="16200000" flipH="1">
                  <a:off x="4724715" y="3559194"/>
                  <a:ext cx="320" cy="1483970"/>
                </a:xfrm>
                <a:prstGeom prst="bentConnector3">
                  <a:avLst>
                    <a:gd name="adj1" fmla="val 715375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71" name="Diamond 170">
                  <a:extLst>
                    <a:ext uri="{FF2B5EF4-FFF2-40B4-BE49-F238E27FC236}">
                      <a16:creationId xmlns:a16="http://schemas.microsoft.com/office/drawing/2014/main" id="{C77D99DD-51CC-0888-CE1A-AF2866BBA08C}"/>
                    </a:ext>
                  </a:extLst>
                </p:cNvPr>
                <p:cNvSpPr/>
                <p:nvPr/>
              </p:nvSpPr>
              <p:spPr>
                <a:xfrm>
                  <a:off x="5708768" y="3046686"/>
                  <a:ext cx="133535" cy="13353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2" name="Diamond 171">
                  <a:extLst>
                    <a:ext uri="{FF2B5EF4-FFF2-40B4-BE49-F238E27FC236}">
                      <a16:creationId xmlns:a16="http://schemas.microsoft.com/office/drawing/2014/main" id="{4AC6CFC8-304A-FA82-9032-E410A684FDDA}"/>
                    </a:ext>
                  </a:extLst>
                </p:cNvPr>
                <p:cNvSpPr/>
                <p:nvPr/>
              </p:nvSpPr>
              <p:spPr>
                <a:xfrm>
                  <a:off x="5717610" y="2758654"/>
                  <a:ext cx="133535" cy="133535"/>
                </a:xfrm>
                <a:prstGeom prst="diamond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Diamond 172">
                  <a:extLst>
                    <a:ext uri="{FF2B5EF4-FFF2-40B4-BE49-F238E27FC236}">
                      <a16:creationId xmlns:a16="http://schemas.microsoft.com/office/drawing/2014/main" id="{353999DB-EC3F-EC30-53D0-FC26F4F05AAF}"/>
                    </a:ext>
                  </a:extLst>
                </p:cNvPr>
                <p:cNvSpPr/>
                <p:nvPr/>
              </p:nvSpPr>
              <p:spPr>
                <a:xfrm>
                  <a:off x="5710363" y="2038574"/>
                  <a:ext cx="133535" cy="13353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 err="1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F42E638C-F670-C1DB-A182-FED45943A260}"/>
                    </a:ext>
                  </a:extLst>
                </p:cNvPr>
                <p:cNvCxnSpPr>
                  <a:cxnSpLocks/>
                  <a:stCxn id="172" idx="0"/>
                  <a:endCxn id="173" idx="2"/>
                </p:cNvCxnSpPr>
                <p:nvPr/>
              </p:nvCxnSpPr>
              <p:spPr>
                <a:xfrm flipH="1" flipV="1">
                  <a:off x="5777131" y="2172109"/>
                  <a:ext cx="7247" cy="586545"/>
                </a:xfrm>
                <a:prstGeom prst="straightConnector1">
                  <a:avLst/>
                </a:prstGeom>
                <a:ln w="38100" cmpd="sng">
                  <a:solidFill>
                    <a:srgbClr val="FFC000">
                      <a:alpha val="50196"/>
                    </a:srgb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or: Elbow 177">
                  <a:extLst>
                    <a:ext uri="{FF2B5EF4-FFF2-40B4-BE49-F238E27FC236}">
                      <a16:creationId xmlns:a16="http://schemas.microsoft.com/office/drawing/2014/main" id="{303954C3-0117-F2E7-8F98-CB0655FA8B53}"/>
                    </a:ext>
                  </a:extLst>
                </p:cNvPr>
                <p:cNvCxnSpPr>
                  <a:cxnSpLocks/>
                  <a:stCxn id="139" idx="2"/>
                  <a:endCxn id="171" idx="2"/>
                </p:cNvCxnSpPr>
                <p:nvPr/>
              </p:nvCxnSpPr>
              <p:spPr>
                <a:xfrm rot="5400000" flipH="1" flipV="1">
                  <a:off x="5381931" y="2797098"/>
                  <a:ext cx="10481" cy="776728"/>
                </a:xfrm>
                <a:prstGeom prst="bentConnector3">
                  <a:avLst>
                    <a:gd name="adj1" fmla="val -12714970"/>
                  </a:avLst>
                </a:prstGeom>
                <a:ln w="38100" cmpd="sng">
                  <a:solidFill>
                    <a:srgbClr val="7030A0">
                      <a:alpha val="50000"/>
                    </a:srgb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30D043ED-EFD7-F694-F930-A27F6B0133D1}"/>
                    </a:ext>
                  </a:extLst>
                </p:cNvPr>
                <p:cNvSpPr txBox="1"/>
                <p:nvPr/>
              </p:nvSpPr>
              <p:spPr>
                <a:xfrm>
                  <a:off x="4047183" y="847322"/>
                  <a:ext cx="741128" cy="434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1000" dirty="0" err="1"/>
                    <a:t>TimeSync</a:t>
                  </a:r>
                  <a:br>
                    <a:rPr lang="en-US" sz="1000" dirty="0"/>
                  </a:br>
                  <a:r>
                    <a:rPr lang="en-US" sz="1000" dirty="0"/>
                    <a:t>Client</a:t>
                  </a:r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8FA7E85-BA5A-F65B-2182-A525BB73107B}"/>
                    </a:ext>
                  </a:extLst>
                </p:cNvPr>
                <p:cNvSpPr txBox="1"/>
                <p:nvPr/>
              </p:nvSpPr>
              <p:spPr>
                <a:xfrm>
                  <a:off x="3176884" y="846308"/>
                  <a:ext cx="741045" cy="434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1000" dirty="0"/>
                    <a:t>MAC</a:t>
                  </a:r>
                  <a:br>
                    <a:rPr lang="en-US" sz="1000" dirty="0"/>
                  </a:br>
                  <a:r>
                    <a:rPr lang="en-US" sz="1000" dirty="0"/>
                    <a:t>Client</a:t>
                  </a:r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4C6CFB27-EA22-ECB8-FFE8-F030AD7B9009}"/>
                    </a:ext>
                  </a:extLst>
                </p:cNvPr>
                <p:cNvSpPr txBox="1"/>
                <p:nvPr/>
              </p:nvSpPr>
              <p:spPr>
                <a:xfrm>
                  <a:off x="5297134" y="4054704"/>
                  <a:ext cx="339451" cy="246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600" dirty="0"/>
                    <a:t>Medium</a:t>
                  </a:r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E1105A05-9BB3-DF3A-F2A8-D8C2D45DE623}"/>
                    </a:ext>
                  </a:extLst>
                </p:cNvPr>
                <p:cNvSpPr txBox="1"/>
                <p:nvPr/>
              </p:nvSpPr>
              <p:spPr>
                <a:xfrm>
                  <a:off x="5359833" y="3822196"/>
                  <a:ext cx="209102" cy="231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MDI</a:t>
                  </a:r>
                </a:p>
              </p:txBody>
            </p: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A0101463-8267-8DA5-7DD6-D19883ECA0FB}"/>
                    </a:ext>
                  </a:extLst>
                </p:cNvPr>
                <p:cNvSpPr txBox="1"/>
                <p:nvPr/>
              </p:nvSpPr>
              <p:spPr>
                <a:xfrm>
                  <a:off x="5293935" y="3512596"/>
                  <a:ext cx="360591" cy="3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600" dirty="0"/>
                    <a:t>PMD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F100C975-7EFC-E5E6-D139-79EE3AA20833}"/>
                    </a:ext>
                  </a:extLst>
                </p:cNvPr>
                <p:cNvSpPr txBox="1"/>
                <p:nvPr/>
              </p:nvSpPr>
              <p:spPr>
                <a:xfrm>
                  <a:off x="5289496" y="3247426"/>
                  <a:ext cx="365031" cy="2639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600" dirty="0"/>
                    <a:t>PMA</a:t>
                  </a:r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6BD9CC95-2EBF-20A3-280C-C020A7A592BD}"/>
                    </a:ext>
                  </a:extLst>
                </p:cNvPr>
                <p:cNvSpPr txBox="1"/>
                <p:nvPr/>
              </p:nvSpPr>
              <p:spPr>
                <a:xfrm>
                  <a:off x="5350348" y="2325529"/>
                  <a:ext cx="218786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AUI-n</a:t>
                  </a:r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6D987F26-B151-017E-5434-74C636324417}"/>
                    </a:ext>
                  </a:extLst>
                </p:cNvPr>
                <p:cNvSpPr txBox="1"/>
                <p:nvPr/>
              </p:nvSpPr>
              <p:spPr>
                <a:xfrm>
                  <a:off x="5272533" y="2023422"/>
                  <a:ext cx="375033" cy="305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PMA</a:t>
                  </a:r>
                </a:p>
              </p:txBody>
            </p: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9AFAE359-61D1-7A5F-E7A9-517B8FF0A1DB}"/>
                    </a:ext>
                  </a:extLst>
                </p:cNvPr>
                <p:cNvSpPr txBox="1"/>
                <p:nvPr/>
              </p:nvSpPr>
              <p:spPr>
                <a:xfrm>
                  <a:off x="5272532" y="1774375"/>
                  <a:ext cx="38199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PCS/FEC</a:t>
                  </a:r>
                </a:p>
              </p:txBody>
            </p:sp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75A23EF3-518B-A8DB-B677-ED7A1930B462}"/>
                    </a:ext>
                  </a:extLst>
                </p:cNvPr>
                <p:cNvSpPr txBox="1"/>
                <p:nvPr/>
              </p:nvSpPr>
              <p:spPr>
                <a:xfrm>
                  <a:off x="5350348" y="1528153"/>
                  <a:ext cx="209102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MII</a:t>
                  </a:r>
                </a:p>
              </p:txBody>
            </p: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CC8E6362-EE0B-7123-E0B9-64DCB235B093}"/>
                    </a:ext>
                  </a:extLst>
                </p:cNvPr>
                <p:cNvSpPr txBox="1"/>
                <p:nvPr/>
              </p:nvSpPr>
              <p:spPr>
                <a:xfrm>
                  <a:off x="5268167" y="1280634"/>
                  <a:ext cx="3831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 err="1"/>
                    <a:t>gRS</a:t>
                  </a:r>
                  <a:endParaRPr lang="en-US" sz="600" dirty="0"/>
                </a:p>
              </p:txBody>
            </p:sp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8B4C6E0F-A9DE-B7FC-2B31-CEA8077A379E}"/>
                    </a:ext>
                  </a:extLst>
                </p:cNvPr>
                <p:cNvSpPr txBox="1"/>
                <p:nvPr/>
              </p:nvSpPr>
              <p:spPr>
                <a:xfrm>
                  <a:off x="5474835" y="844899"/>
                  <a:ext cx="187049" cy="434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TS</a:t>
                  </a:r>
                </a:p>
              </p:txBody>
            </p: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8D16BA36-9644-EBAB-10FA-FF48DC78E4CF}"/>
                    </a:ext>
                  </a:extLst>
                </p:cNvPr>
                <p:cNvSpPr txBox="1"/>
                <p:nvPr/>
              </p:nvSpPr>
              <p:spPr>
                <a:xfrm>
                  <a:off x="5264913" y="843558"/>
                  <a:ext cx="187049" cy="434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600" dirty="0"/>
                    <a:t>MAC</a:t>
                  </a: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A5736AB2-6CEF-E6C2-019D-FA0C34152194}"/>
                    </a:ext>
                  </a:extLst>
                </p:cNvPr>
                <p:cNvSpPr txBox="1"/>
                <p:nvPr/>
              </p:nvSpPr>
              <p:spPr>
                <a:xfrm>
                  <a:off x="5289496" y="2893482"/>
                  <a:ext cx="365031" cy="352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600" dirty="0"/>
                    <a:t>PCS</a:t>
                  </a:r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07B8614B-4ED0-24EB-CCBC-1B8318A97622}"/>
                    </a:ext>
                  </a:extLst>
                </p:cNvPr>
                <p:cNvSpPr txBox="1"/>
                <p:nvPr/>
              </p:nvSpPr>
              <p:spPr>
                <a:xfrm>
                  <a:off x="5285247" y="2578818"/>
                  <a:ext cx="365031" cy="313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600" dirty="0"/>
                    <a:t>PMA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3BA64A82-0035-84E2-AD20-5AFF5E99DDAF}"/>
                    </a:ext>
                  </a:extLst>
                </p:cNvPr>
                <p:cNvSpPr/>
                <p:nvPr/>
              </p:nvSpPr>
              <p:spPr>
                <a:xfrm>
                  <a:off x="5246526" y="2538107"/>
                  <a:ext cx="463887" cy="1324759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17000"/>
                  </a:schemeClr>
                </a:solidFill>
                <a:ln>
                  <a:solidFill>
                    <a:srgbClr val="00B0F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760F4505-449C-644A-84DA-0B326B2E2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1962" y="4056042"/>
                  <a:ext cx="332416" cy="0"/>
                </a:xfrm>
                <a:prstGeom prst="line">
                  <a:avLst/>
                </a:prstGeom>
                <a:ln w="6350" cmpd="sng">
                  <a:solidFill>
                    <a:schemeClr val="bg2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A8C1727D-1508-54CF-DE64-1F3CB28A3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7501" y="1526855"/>
                  <a:ext cx="332416" cy="0"/>
                </a:xfrm>
                <a:prstGeom prst="line">
                  <a:avLst/>
                </a:prstGeom>
                <a:ln w="6350" cmpd="sng">
                  <a:solidFill>
                    <a:schemeClr val="bg2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6FFBF08-8434-5497-E249-B75113D07465}"/>
                    </a:ext>
                  </a:extLst>
                </p:cNvPr>
                <p:cNvSpPr/>
                <p:nvPr/>
              </p:nvSpPr>
              <p:spPr>
                <a:xfrm>
                  <a:off x="3128461" y="2542631"/>
                  <a:ext cx="1706907" cy="1294804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17000"/>
                  </a:schemeClr>
                </a:solidFill>
                <a:ln>
                  <a:solidFill>
                    <a:srgbClr val="00B0F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 anchorCtr="0">
                  <a:noAutofit/>
                </a:bodyPr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A41AEACA-5F79-1385-B10A-BB1C354C4082}"/>
                    </a:ext>
                  </a:extLst>
                </p:cNvPr>
                <p:cNvSpPr txBox="1"/>
                <p:nvPr/>
              </p:nvSpPr>
              <p:spPr>
                <a:xfrm>
                  <a:off x="3983265" y="436205"/>
                  <a:ext cx="1068736" cy="299295"/>
                </a:xfrm>
                <a:prstGeom prst="rect">
                  <a:avLst/>
                </a:prstGeom>
                <a:noFill/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 marR="0" algn="l" defTabSz="4572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>
                      <a:srgbClr val="001135"/>
                    </a:buClr>
                    <a:buSzTx/>
                    <a:tabLst/>
                  </a:pPr>
                  <a:r>
                    <a:rPr lang="en-US" sz="1000" b="1" dirty="0">
                      <a:solidFill>
                        <a:schemeClr val="tx2"/>
                      </a:solidFill>
                      <a:latin typeface="+mn-lt"/>
                      <a:ea typeface="Nokia Pure Text" panose="020B0503020202020204" pitchFamily="34" charset="0"/>
                      <a:cs typeface="Nokia Pure Headline Light"/>
                    </a:rPr>
                    <a:t>Segmented FEC</a:t>
                  </a:r>
                </a:p>
              </p:txBody>
            </p:sp>
          </p:grp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3EA4ADEA-B53D-A51E-8A28-728AA3E3EAF7}"/>
                  </a:ext>
                </a:extLst>
              </p:cNvPr>
              <p:cNvSpPr txBox="1"/>
              <p:nvPr/>
            </p:nvSpPr>
            <p:spPr>
              <a:xfrm rot="16200000">
                <a:off x="5426270" y="2827015"/>
                <a:ext cx="959732" cy="268517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457200" eaLnBrk="1" hangingPunct="1">
                  <a:spcBef>
                    <a:spcPts val="0"/>
                  </a:spcBef>
                  <a:buClr>
                    <a:srgbClr val="001135"/>
                  </a:buClr>
                </a:pPr>
                <a:r>
                  <a:rPr lang="en-US" sz="8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Nokia Pure Text" panose="020B0503020202020204" pitchFamily="34" charset="0"/>
                    <a:cs typeface="Nokia Pure Headline Light"/>
                  </a:rPr>
                  <a:t>Unrelated timings</a:t>
                </a:r>
              </a:p>
            </p:txBody>
          </p:sp>
        </p:grp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6B7A7DF2-30BC-C83D-E49D-DBE323D552C6}"/>
                </a:ext>
              </a:extLst>
            </p:cNvPr>
            <p:cNvSpPr txBox="1"/>
            <p:nvPr/>
          </p:nvSpPr>
          <p:spPr>
            <a:xfrm rot="16200000">
              <a:off x="4663384" y="2864412"/>
              <a:ext cx="959732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buClr>
                  <a:srgbClr val="001135"/>
                </a:buClr>
              </a:pP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Unrelated timings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0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785C3A4-E47C-9577-6F70-B4565E51F950}"/>
              </a:ext>
            </a:extLst>
          </p:cNvPr>
          <p:cNvGrpSpPr/>
          <p:nvPr/>
        </p:nvGrpSpPr>
        <p:grpSpPr>
          <a:xfrm>
            <a:off x="6093323" y="40354"/>
            <a:ext cx="3042612" cy="4691636"/>
            <a:chOff x="6093323" y="40354"/>
            <a:chExt cx="3042612" cy="469163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62E4C8B-EF29-C1B3-2540-059B7DD83767}"/>
                </a:ext>
              </a:extLst>
            </p:cNvPr>
            <p:cNvSpPr/>
            <p:nvPr/>
          </p:nvSpPr>
          <p:spPr>
            <a:xfrm>
              <a:off x="6093323" y="299587"/>
              <a:ext cx="3042612" cy="4432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1665EA7-C890-069A-1E24-F322E20C0307}"/>
                </a:ext>
              </a:extLst>
            </p:cNvPr>
            <p:cNvSpPr txBox="1"/>
            <p:nvPr/>
          </p:nvSpPr>
          <p:spPr>
            <a:xfrm>
              <a:off x="6335622" y="1449969"/>
              <a:ext cx="157756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DTE XS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7EF411-3F4E-66EB-BC05-F6AA05F524F7}"/>
                </a:ext>
              </a:extLst>
            </p:cNvPr>
            <p:cNvSpPr txBox="1"/>
            <p:nvPr/>
          </p:nvSpPr>
          <p:spPr>
            <a:xfrm>
              <a:off x="6329014" y="1696190"/>
              <a:ext cx="158417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99F6A74-19C9-AB48-2525-251EFF2A6E79}"/>
                </a:ext>
              </a:extLst>
            </p:cNvPr>
            <p:cNvSpPr txBox="1"/>
            <p:nvPr/>
          </p:nvSpPr>
          <p:spPr>
            <a:xfrm>
              <a:off x="6923964" y="1197214"/>
              <a:ext cx="362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E71FDC-998F-0171-876E-AE49864CCDB4}"/>
                </a:ext>
              </a:extLst>
            </p:cNvPr>
            <p:cNvSpPr txBox="1"/>
            <p:nvPr/>
          </p:nvSpPr>
          <p:spPr>
            <a:xfrm>
              <a:off x="6329014" y="947470"/>
              <a:ext cx="159799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Reconciliation Sublayer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66A9D47-6AEB-5C52-0C78-42CAE060B640}"/>
                </a:ext>
              </a:extLst>
            </p:cNvPr>
            <p:cNvSpPr txBox="1"/>
            <p:nvPr/>
          </p:nvSpPr>
          <p:spPr>
            <a:xfrm>
              <a:off x="6346680" y="3190689"/>
              <a:ext cx="1573721" cy="320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E6CA5-B63A-B49D-FD8D-F8755621244E}"/>
                </a:ext>
              </a:extLst>
            </p:cNvPr>
            <p:cNvSpPr txBox="1"/>
            <p:nvPr/>
          </p:nvSpPr>
          <p:spPr>
            <a:xfrm>
              <a:off x="6342287" y="3508404"/>
              <a:ext cx="1584724" cy="308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PMD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CBFB492-8F6A-CCF2-32B9-EFBFEBA7A030}"/>
                </a:ext>
              </a:extLst>
            </p:cNvPr>
            <p:cNvSpPr txBox="1"/>
            <p:nvPr/>
          </p:nvSpPr>
          <p:spPr>
            <a:xfrm>
              <a:off x="6853559" y="1954576"/>
              <a:ext cx="51167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AUI-n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9D28FF9-5621-B834-4736-7F580D6630E3}"/>
                </a:ext>
              </a:extLst>
            </p:cNvPr>
            <p:cNvSpPr txBox="1"/>
            <p:nvPr/>
          </p:nvSpPr>
          <p:spPr>
            <a:xfrm>
              <a:off x="6346680" y="2937510"/>
              <a:ext cx="15665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PCS (GMP)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348AC17-494A-D017-1B39-4C6A4B4F6EC1}"/>
                </a:ext>
              </a:extLst>
            </p:cNvPr>
            <p:cNvSpPr txBox="1"/>
            <p:nvPr/>
          </p:nvSpPr>
          <p:spPr>
            <a:xfrm>
              <a:off x="6932762" y="3814986"/>
              <a:ext cx="4203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MDI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5258914-B9DA-C483-37EA-FA49F6AA9885}"/>
                </a:ext>
              </a:extLst>
            </p:cNvPr>
            <p:cNvSpPr txBox="1"/>
            <p:nvPr/>
          </p:nvSpPr>
          <p:spPr>
            <a:xfrm>
              <a:off x="6356188" y="4061465"/>
              <a:ext cx="157082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Medium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B9194DE-A808-5153-F30C-BC6AE4989D48}"/>
                </a:ext>
              </a:extLst>
            </p:cNvPr>
            <p:cNvSpPr txBox="1"/>
            <p:nvPr/>
          </p:nvSpPr>
          <p:spPr>
            <a:xfrm>
              <a:off x="6323497" y="2207137"/>
              <a:ext cx="159690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6867DDC-ADF2-8918-2010-A39EDC203D1D}"/>
                </a:ext>
              </a:extLst>
            </p:cNvPr>
            <p:cNvSpPr txBox="1"/>
            <p:nvPr/>
          </p:nvSpPr>
          <p:spPr>
            <a:xfrm>
              <a:off x="6325461" y="2446468"/>
              <a:ext cx="1594940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PHY XS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6289D49-9E78-DAB6-D96B-B8618BB1A6D9}"/>
                </a:ext>
              </a:extLst>
            </p:cNvPr>
            <p:cNvSpPr txBox="1"/>
            <p:nvPr/>
          </p:nvSpPr>
          <p:spPr>
            <a:xfrm>
              <a:off x="6935421" y="2693496"/>
              <a:ext cx="362600" cy="2462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EBE96EE-E687-7B80-ABE3-4992CB008A19}"/>
                </a:ext>
              </a:extLst>
            </p:cNvPr>
            <p:cNvSpPr/>
            <p:nvPr/>
          </p:nvSpPr>
          <p:spPr>
            <a:xfrm>
              <a:off x="6273304" y="1413048"/>
              <a:ext cx="1705434" cy="134289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FAF93C6-A2FA-7DB1-1FB7-9D6CF2845F5C}"/>
                </a:ext>
              </a:extLst>
            </p:cNvPr>
            <p:cNvSpPr txBox="1"/>
            <p:nvPr/>
          </p:nvSpPr>
          <p:spPr>
            <a:xfrm>
              <a:off x="6147333" y="3785497"/>
              <a:ext cx="719281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no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rgbClr val="00B0F0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Pluggable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D7B0371-1EFE-0E77-2C71-7FCBA3D00DBE}"/>
                </a:ext>
              </a:extLst>
            </p:cNvPr>
            <p:cNvSpPr txBox="1"/>
            <p:nvPr/>
          </p:nvSpPr>
          <p:spPr>
            <a:xfrm>
              <a:off x="6233984" y="1913232"/>
              <a:ext cx="736915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MII extender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914F6ED-7519-3A71-8E76-E9D694ACFA8F}"/>
                </a:ext>
              </a:extLst>
            </p:cNvPr>
            <p:cNvCxnSpPr>
              <a:cxnSpLocks/>
            </p:cNvCxnSpPr>
            <p:nvPr/>
          </p:nvCxnSpPr>
          <p:spPr>
            <a:xfrm>
              <a:off x="7158271" y="1190744"/>
              <a:ext cx="970943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A2B9DBD-3B66-0818-BE20-5E19E2FEBDC3}"/>
                </a:ext>
              </a:extLst>
            </p:cNvPr>
            <p:cNvCxnSpPr>
              <a:cxnSpLocks/>
            </p:cNvCxnSpPr>
            <p:nvPr/>
          </p:nvCxnSpPr>
          <p:spPr>
            <a:xfrm>
              <a:off x="7158271" y="4063988"/>
              <a:ext cx="970943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BD95B2-5609-FB9D-F4CE-F2828B45C272}"/>
                </a:ext>
              </a:extLst>
            </p:cNvPr>
            <p:cNvCxnSpPr>
              <a:cxnSpLocks/>
            </p:cNvCxnSpPr>
            <p:nvPr/>
          </p:nvCxnSpPr>
          <p:spPr>
            <a:xfrm>
              <a:off x="8122552" y="1197214"/>
              <a:ext cx="0" cy="2845392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4901CD01-651C-0B10-1092-2952E2B333C4}"/>
                </a:ext>
              </a:extLst>
            </p:cNvPr>
            <p:cNvSpPr/>
            <p:nvPr/>
          </p:nvSpPr>
          <p:spPr>
            <a:xfrm>
              <a:off x="8855986" y="2499742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5984828-6740-BC6D-1009-EF2938511E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3153" y="1190744"/>
              <a:ext cx="0" cy="2861892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Diamond 129">
              <a:extLst>
                <a:ext uri="{FF2B5EF4-FFF2-40B4-BE49-F238E27FC236}">
                  <a16:creationId xmlns:a16="http://schemas.microsoft.com/office/drawing/2014/main" id="{DAEEFCA3-8242-0A69-BA62-D4D42BBD1962}"/>
                </a:ext>
              </a:extLst>
            </p:cNvPr>
            <p:cNvSpPr/>
            <p:nvPr/>
          </p:nvSpPr>
          <p:spPr>
            <a:xfrm>
              <a:off x="8068228" y="2493358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1BC025A3-5124-7707-0722-D8E9AE6A3036}"/>
                </a:ext>
              </a:extLst>
            </p:cNvPr>
            <p:cNvSpPr/>
            <p:nvPr/>
          </p:nvSpPr>
          <p:spPr>
            <a:xfrm>
              <a:off x="8057206" y="1534089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133" name="Connector: Elbow 132">
              <a:extLst>
                <a:ext uri="{FF2B5EF4-FFF2-40B4-BE49-F238E27FC236}">
                  <a16:creationId xmlns:a16="http://schemas.microsoft.com/office/drawing/2014/main" id="{2AECDCCB-EA1B-506B-D5BE-B95042A63DAA}"/>
                </a:ext>
              </a:extLst>
            </p:cNvPr>
            <p:cNvCxnSpPr>
              <a:cxnSpLocks/>
              <a:stCxn id="118" idx="2"/>
              <a:endCxn id="138" idx="2"/>
            </p:cNvCxnSpPr>
            <p:nvPr/>
          </p:nvCxnSpPr>
          <p:spPr>
            <a:xfrm rot="5400000" flipH="1" flipV="1">
              <a:off x="7841218" y="3601720"/>
              <a:ext cx="6347" cy="1405586"/>
            </a:xfrm>
            <a:prstGeom prst="bentConnector3">
              <a:avLst>
                <a:gd name="adj1" fmla="val -3601702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4" name="Diamond 133">
              <a:extLst>
                <a:ext uri="{FF2B5EF4-FFF2-40B4-BE49-F238E27FC236}">
                  <a16:creationId xmlns:a16="http://schemas.microsoft.com/office/drawing/2014/main" id="{D46467FD-8CE5-F889-0105-5606A3E48E47}"/>
                </a:ext>
              </a:extLst>
            </p:cNvPr>
            <p:cNvSpPr/>
            <p:nvPr/>
          </p:nvSpPr>
          <p:spPr>
            <a:xfrm>
              <a:off x="8849294" y="1502111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BA25241-22D2-B960-7E29-4A843D48DCB1}"/>
                </a:ext>
              </a:extLst>
            </p:cNvPr>
            <p:cNvSpPr txBox="1"/>
            <p:nvPr/>
          </p:nvSpPr>
          <p:spPr>
            <a:xfrm>
              <a:off x="7185882" y="514239"/>
              <a:ext cx="741128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 err="1"/>
                <a:t>TimeSync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97475D6-8DF0-8697-58F0-A4C4EB4401DD}"/>
                </a:ext>
              </a:extLst>
            </p:cNvPr>
            <p:cNvSpPr txBox="1"/>
            <p:nvPr/>
          </p:nvSpPr>
          <p:spPr>
            <a:xfrm>
              <a:off x="6330823" y="513225"/>
              <a:ext cx="741045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MAC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9D0BEE7-DFCD-EA54-A8AC-4509CAB04377}"/>
                </a:ext>
              </a:extLst>
            </p:cNvPr>
            <p:cNvSpPr txBox="1"/>
            <p:nvPr/>
          </p:nvSpPr>
          <p:spPr>
            <a:xfrm>
              <a:off x="8377459" y="4054704"/>
              <a:ext cx="339451" cy="246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Medium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0C36BCD-2097-D2AD-C8EF-B0D1AE467B9C}"/>
                </a:ext>
              </a:extLst>
            </p:cNvPr>
            <p:cNvSpPr txBox="1"/>
            <p:nvPr/>
          </p:nvSpPr>
          <p:spPr>
            <a:xfrm>
              <a:off x="8440158" y="3822196"/>
              <a:ext cx="209102" cy="23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MDI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98F8B0B-5427-B303-3A47-B3C6638A06DB}"/>
                </a:ext>
              </a:extLst>
            </p:cNvPr>
            <p:cNvSpPr txBox="1"/>
            <p:nvPr/>
          </p:nvSpPr>
          <p:spPr>
            <a:xfrm>
              <a:off x="8370450" y="3512596"/>
              <a:ext cx="360591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PMD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CCA1027-1FD7-FFA1-1E06-00DDE3525E51}"/>
                </a:ext>
              </a:extLst>
            </p:cNvPr>
            <p:cNvSpPr txBox="1"/>
            <p:nvPr/>
          </p:nvSpPr>
          <p:spPr>
            <a:xfrm>
              <a:off x="8369821" y="3180221"/>
              <a:ext cx="365031" cy="331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3E785FD-EDAF-06CC-BCED-05773CF47157}"/>
                </a:ext>
              </a:extLst>
            </p:cNvPr>
            <p:cNvSpPr txBox="1"/>
            <p:nvPr/>
          </p:nvSpPr>
          <p:spPr>
            <a:xfrm>
              <a:off x="8430673" y="1965489"/>
              <a:ext cx="21878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AUI-n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5EF3C94-547E-85BD-DE49-0FA030B0F79C}"/>
                </a:ext>
              </a:extLst>
            </p:cNvPr>
            <p:cNvSpPr txBox="1"/>
            <p:nvPr/>
          </p:nvSpPr>
          <p:spPr>
            <a:xfrm>
              <a:off x="8352858" y="1690558"/>
              <a:ext cx="375033" cy="27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4A40F50-829B-C9F8-B1E2-E8E3606D9DCC}"/>
                </a:ext>
              </a:extLst>
            </p:cNvPr>
            <p:cNvSpPr txBox="1"/>
            <p:nvPr/>
          </p:nvSpPr>
          <p:spPr>
            <a:xfrm>
              <a:off x="8352857" y="1441510"/>
              <a:ext cx="38199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DTE XS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BD736A9-0AEE-CAC9-B935-933F0FE748A8}"/>
                </a:ext>
              </a:extLst>
            </p:cNvPr>
            <p:cNvSpPr txBox="1"/>
            <p:nvPr/>
          </p:nvSpPr>
          <p:spPr>
            <a:xfrm>
              <a:off x="8430673" y="1201978"/>
              <a:ext cx="2091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374B826-51B6-1E5D-BB05-F064A51A94AB}"/>
                </a:ext>
              </a:extLst>
            </p:cNvPr>
            <p:cNvSpPr txBox="1"/>
            <p:nvPr/>
          </p:nvSpPr>
          <p:spPr>
            <a:xfrm>
              <a:off x="8348492" y="954459"/>
              <a:ext cx="3831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 err="1"/>
                <a:t>gRS</a:t>
              </a:r>
              <a:endParaRPr lang="en-US" sz="600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D685D32-E604-1B12-C695-BC0A4F2AF808}"/>
                </a:ext>
              </a:extLst>
            </p:cNvPr>
            <p:cNvSpPr txBox="1"/>
            <p:nvPr/>
          </p:nvSpPr>
          <p:spPr>
            <a:xfrm>
              <a:off x="8541614" y="518724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TS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751F44-18FC-84D3-3ECC-691CE8B455EB}"/>
                </a:ext>
              </a:extLst>
            </p:cNvPr>
            <p:cNvSpPr txBox="1"/>
            <p:nvPr/>
          </p:nvSpPr>
          <p:spPr>
            <a:xfrm>
              <a:off x="8345238" y="517383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MAC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341E54D-A368-349C-278A-FFA91F2E937D}"/>
                </a:ext>
              </a:extLst>
            </p:cNvPr>
            <p:cNvSpPr txBox="1"/>
            <p:nvPr/>
          </p:nvSpPr>
          <p:spPr>
            <a:xfrm>
              <a:off x="8369821" y="2948558"/>
              <a:ext cx="365031" cy="242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PCS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D1EA936-0371-7060-6EB3-F70AE2A1849F}"/>
                </a:ext>
              </a:extLst>
            </p:cNvPr>
            <p:cNvSpPr txBox="1"/>
            <p:nvPr/>
          </p:nvSpPr>
          <p:spPr>
            <a:xfrm>
              <a:off x="8362860" y="2213506"/>
              <a:ext cx="365031" cy="238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8964E4-D004-5AAA-07B1-C5652C88039D}"/>
                </a:ext>
              </a:extLst>
            </p:cNvPr>
            <p:cNvCxnSpPr>
              <a:cxnSpLocks/>
            </p:cNvCxnSpPr>
            <p:nvPr/>
          </p:nvCxnSpPr>
          <p:spPr>
            <a:xfrm>
              <a:off x="8705278" y="4066095"/>
              <a:ext cx="21602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D610AEB-34C8-CA40-BAC2-D3DF1CDC492F}"/>
                </a:ext>
              </a:extLst>
            </p:cNvPr>
            <p:cNvCxnSpPr>
              <a:cxnSpLocks/>
            </p:cNvCxnSpPr>
            <p:nvPr/>
          </p:nvCxnSpPr>
          <p:spPr>
            <a:xfrm>
              <a:off x="8363822" y="1196825"/>
              <a:ext cx="557480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9B12153-31F9-A513-E26A-D83FEE9242BB}"/>
                </a:ext>
              </a:extLst>
            </p:cNvPr>
            <p:cNvSpPr txBox="1"/>
            <p:nvPr/>
          </p:nvSpPr>
          <p:spPr>
            <a:xfrm>
              <a:off x="8444487" y="2699115"/>
              <a:ext cx="209102" cy="2462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4F46043-E92F-B75E-7EE0-BA2D27CD273A}"/>
                </a:ext>
              </a:extLst>
            </p:cNvPr>
            <p:cNvSpPr txBox="1"/>
            <p:nvPr/>
          </p:nvSpPr>
          <p:spPr>
            <a:xfrm>
              <a:off x="8365563" y="2454004"/>
              <a:ext cx="365031" cy="238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PHY XS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35F81E8-6AEB-F60A-AF40-4339E6E8D92C}"/>
                </a:ext>
              </a:extLst>
            </p:cNvPr>
            <p:cNvSpPr/>
            <p:nvPr/>
          </p:nvSpPr>
          <p:spPr>
            <a:xfrm>
              <a:off x="8275992" y="2166874"/>
              <a:ext cx="567486" cy="1679195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1589B68-85F4-48C6-A667-992D68BC2E17}"/>
                </a:ext>
              </a:extLst>
            </p:cNvPr>
            <p:cNvSpPr/>
            <p:nvPr/>
          </p:nvSpPr>
          <p:spPr>
            <a:xfrm>
              <a:off x="8325329" y="1408881"/>
              <a:ext cx="456428" cy="134289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E4E16DD-9440-10E3-A37B-D60867C3C366}"/>
                </a:ext>
              </a:extLst>
            </p:cNvPr>
            <p:cNvSpPr/>
            <p:nvPr/>
          </p:nvSpPr>
          <p:spPr>
            <a:xfrm>
              <a:off x="6223841" y="2149962"/>
              <a:ext cx="1797681" cy="1704563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02B8D9C-7AC9-D73D-BED8-AE7783AC55C0}"/>
                </a:ext>
              </a:extLst>
            </p:cNvPr>
            <p:cNvSpPr txBox="1"/>
            <p:nvPr/>
          </p:nvSpPr>
          <p:spPr>
            <a:xfrm>
              <a:off x="7213306" y="40354"/>
              <a:ext cx="887597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MII extender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3BF05E-2E37-99DC-780B-F3B9F5BA0642}"/>
              </a:ext>
            </a:extLst>
          </p:cNvPr>
          <p:cNvGrpSpPr/>
          <p:nvPr/>
        </p:nvGrpSpPr>
        <p:grpSpPr>
          <a:xfrm>
            <a:off x="2960222" y="436205"/>
            <a:ext cx="2948725" cy="4295785"/>
            <a:chOff x="2960222" y="436205"/>
            <a:chExt cx="2948725" cy="429578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05423E7-445D-6DB9-165E-F039163A6D25}"/>
                </a:ext>
              </a:extLst>
            </p:cNvPr>
            <p:cNvSpPr/>
            <p:nvPr/>
          </p:nvSpPr>
          <p:spPr>
            <a:xfrm>
              <a:off x="3057454" y="700749"/>
              <a:ext cx="2851493" cy="40312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67478AA-4DAB-C601-052F-5194B9886AE0}"/>
                </a:ext>
              </a:extLst>
            </p:cNvPr>
            <p:cNvCxnSpPr>
              <a:cxnSpLocks/>
            </p:cNvCxnSpPr>
            <p:nvPr/>
          </p:nvCxnSpPr>
          <p:spPr>
            <a:xfrm>
              <a:off x="4992372" y="1571138"/>
              <a:ext cx="0" cy="2497980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B36742-2012-4C47-4780-54E9AEAD2BED}"/>
                </a:ext>
              </a:extLst>
            </p:cNvPr>
            <p:cNvSpPr txBox="1"/>
            <p:nvPr/>
          </p:nvSpPr>
          <p:spPr>
            <a:xfrm>
              <a:off x="3175752" y="1784690"/>
              <a:ext cx="16047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PCS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E87064-7706-A6E1-BA85-55E142CD8695}"/>
                </a:ext>
              </a:extLst>
            </p:cNvPr>
            <p:cNvSpPr txBox="1"/>
            <p:nvPr/>
          </p:nvSpPr>
          <p:spPr>
            <a:xfrm>
              <a:off x="3175751" y="2042285"/>
              <a:ext cx="160470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 </a:t>
              </a:r>
              <a:r>
                <a:rPr lang="en-US" sz="1000" dirty="0">
                  <a:solidFill>
                    <a:srgbClr val="FFC000"/>
                  </a:solidFill>
                </a:rPr>
                <a:t>host FEC</a:t>
              </a:r>
              <a:br>
                <a:rPr lang="en-US" sz="1000" dirty="0"/>
              </a:br>
              <a:r>
                <a:rPr lang="en-US" sz="1000" dirty="0"/>
                <a:t>PMA</a:t>
              </a:r>
              <a:endParaRPr lang="en-US" sz="1000" dirty="0">
                <a:solidFill>
                  <a:srgbClr val="FFC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446AB0-725F-F8D5-605D-5018135991A9}"/>
                </a:ext>
              </a:extLst>
            </p:cNvPr>
            <p:cNvSpPr txBox="1"/>
            <p:nvPr/>
          </p:nvSpPr>
          <p:spPr>
            <a:xfrm>
              <a:off x="3792000" y="1534518"/>
              <a:ext cx="362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F0D205-A961-1021-3C8B-10C7D8996B5A}"/>
                </a:ext>
              </a:extLst>
            </p:cNvPr>
            <p:cNvSpPr txBox="1"/>
            <p:nvPr/>
          </p:nvSpPr>
          <p:spPr>
            <a:xfrm>
              <a:off x="3175752" y="2578818"/>
              <a:ext cx="1600522" cy="320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</a:t>
              </a:r>
              <a:br>
                <a:rPr lang="en-US" sz="1000" dirty="0"/>
              </a:br>
              <a:r>
                <a:rPr lang="en-US" sz="1000" dirty="0">
                  <a:solidFill>
                    <a:srgbClr val="FFC000"/>
                  </a:solidFill>
                </a:rPr>
                <a:t>host FEC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D4E7E0-26FD-B93C-8CC0-654E92197EFC}"/>
                </a:ext>
              </a:extLst>
            </p:cNvPr>
            <p:cNvSpPr txBox="1"/>
            <p:nvPr/>
          </p:nvSpPr>
          <p:spPr>
            <a:xfrm>
              <a:off x="3173888" y="3484485"/>
              <a:ext cx="1604701" cy="306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PMD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16B9BCF-985F-8014-E1A0-9A56F099F70E}"/>
                </a:ext>
              </a:extLst>
            </p:cNvPr>
            <p:cNvSpPr txBox="1"/>
            <p:nvPr/>
          </p:nvSpPr>
          <p:spPr>
            <a:xfrm>
              <a:off x="3792000" y="3796385"/>
              <a:ext cx="4203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MDI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CBC8D9-C4AB-054E-E9D4-B0B4E419E081}"/>
                </a:ext>
              </a:extLst>
            </p:cNvPr>
            <p:cNvSpPr txBox="1"/>
            <p:nvPr/>
          </p:nvSpPr>
          <p:spPr>
            <a:xfrm>
              <a:off x="3177550" y="4054798"/>
              <a:ext cx="161067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Medium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802B54-07C8-E88E-C642-FB3E9206D586}"/>
                </a:ext>
              </a:extLst>
            </p:cNvPr>
            <p:cNvSpPr txBox="1"/>
            <p:nvPr/>
          </p:nvSpPr>
          <p:spPr>
            <a:xfrm>
              <a:off x="3175752" y="1287956"/>
              <a:ext cx="161227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Reconciliation Sublayer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152D8E9-B1EA-BEDF-9640-168CC7B2BFEE}"/>
                </a:ext>
              </a:extLst>
            </p:cNvPr>
            <p:cNvSpPr txBox="1"/>
            <p:nvPr/>
          </p:nvSpPr>
          <p:spPr>
            <a:xfrm>
              <a:off x="3779912" y="2330317"/>
              <a:ext cx="39786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AUI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12B1E5A-B505-0FC0-1F5C-4662003BA939}"/>
                </a:ext>
              </a:extLst>
            </p:cNvPr>
            <p:cNvSpPr txBox="1"/>
            <p:nvPr/>
          </p:nvSpPr>
          <p:spPr>
            <a:xfrm>
              <a:off x="2960222" y="3769336"/>
              <a:ext cx="719281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no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rgbClr val="00B0F0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Pluggable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9AEA18-45D1-137C-3F7B-175F583E058E}"/>
                </a:ext>
              </a:extLst>
            </p:cNvPr>
            <p:cNvSpPr txBox="1"/>
            <p:nvPr/>
          </p:nvSpPr>
          <p:spPr>
            <a:xfrm>
              <a:off x="3173887" y="2908847"/>
              <a:ext cx="1604701" cy="320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PCS </a:t>
              </a:r>
              <a:br>
                <a:rPr lang="en-US" sz="1000" dirty="0"/>
              </a:br>
              <a:r>
                <a:rPr lang="en-US" sz="1000" dirty="0">
                  <a:solidFill>
                    <a:srgbClr val="7030A0"/>
                  </a:solidFill>
                </a:rPr>
                <a:t>optical FEC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1E8AB2-A980-3B12-CD98-F7AB5F2B768A}"/>
                </a:ext>
              </a:extLst>
            </p:cNvPr>
            <p:cNvSpPr txBox="1"/>
            <p:nvPr/>
          </p:nvSpPr>
          <p:spPr>
            <a:xfrm>
              <a:off x="3173887" y="3228608"/>
              <a:ext cx="1604702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B4FF3F2-9328-2CCD-3E6B-03C5B1410BE9}"/>
                </a:ext>
              </a:extLst>
            </p:cNvPr>
            <p:cNvCxnSpPr>
              <a:cxnSpLocks/>
              <a:stCxn id="75" idx="2"/>
              <a:endCxn id="77" idx="0"/>
            </p:cNvCxnSpPr>
            <p:nvPr/>
          </p:nvCxnSpPr>
          <p:spPr>
            <a:xfrm>
              <a:off x="4998808" y="2172109"/>
              <a:ext cx="1727" cy="586545"/>
            </a:xfrm>
            <a:prstGeom prst="straightConnector1">
              <a:avLst/>
            </a:prstGeom>
            <a:ln w="38100" cmpd="sng">
              <a:solidFill>
                <a:srgbClr val="FFC000">
                  <a:alpha val="50196"/>
                </a:srgb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7F666F0-31D7-4E9D-E894-F8E4A99B59A5}"/>
                </a:ext>
              </a:extLst>
            </p:cNvPr>
            <p:cNvCxnSpPr>
              <a:cxnSpLocks/>
            </p:cNvCxnSpPr>
            <p:nvPr/>
          </p:nvCxnSpPr>
          <p:spPr>
            <a:xfrm>
              <a:off x="4365048" y="1534518"/>
              <a:ext cx="633759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1176F82-899F-D6A0-CE53-C9E5EA07E242}"/>
                </a:ext>
              </a:extLst>
            </p:cNvPr>
            <p:cNvCxnSpPr>
              <a:cxnSpLocks/>
            </p:cNvCxnSpPr>
            <p:nvPr/>
          </p:nvCxnSpPr>
          <p:spPr>
            <a:xfrm>
              <a:off x="4365048" y="4054798"/>
              <a:ext cx="633759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4D0E793C-94EE-593C-3A74-08BA21445C73}"/>
                </a:ext>
              </a:extLst>
            </p:cNvPr>
            <p:cNvSpPr/>
            <p:nvPr/>
          </p:nvSpPr>
          <p:spPr>
            <a:xfrm>
              <a:off x="4932040" y="2038574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292F66-EEED-79FC-0A31-F9E6361E4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0295" y="1526855"/>
              <a:ext cx="0" cy="2527943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Diamond 76">
              <a:extLst>
                <a:ext uri="{FF2B5EF4-FFF2-40B4-BE49-F238E27FC236}">
                  <a16:creationId xmlns:a16="http://schemas.microsoft.com/office/drawing/2014/main" id="{DD152E93-87C0-D44D-E0DA-579E72D77CFB}"/>
                </a:ext>
              </a:extLst>
            </p:cNvPr>
            <p:cNvSpPr/>
            <p:nvPr/>
          </p:nvSpPr>
          <p:spPr>
            <a:xfrm>
              <a:off x="4933767" y="2758654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57C50EA5-6182-59F6-BF0C-2A7B1D9D0783}"/>
                </a:ext>
              </a:extLst>
            </p:cNvPr>
            <p:cNvSpPr/>
            <p:nvPr/>
          </p:nvSpPr>
          <p:spPr>
            <a:xfrm>
              <a:off x="4932040" y="3057167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03D67D01-DA72-758C-3EA9-A674EF7D44E3}"/>
                </a:ext>
              </a:extLst>
            </p:cNvPr>
            <p:cNvCxnSpPr>
              <a:cxnSpLocks/>
              <a:stCxn id="66" idx="2"/>
              <a:endCxn id="87" idx="2"/>
            </p:cNvCxnSpPr>
            <p:nvPr/>
          </p:nvCxnSpPr>
          <p:spPr>
            <a:xfrm rot="16200000" flipH="1">
              <a:off x="4724715" y="3559194"/>
              <a:ext cx="320" cy="1483970"/>
            </a:xfrm>
            <a:prstGeom prst="bentConnector3">
              <a:avLst>
                <a:gd name="adj1" fmla="val 71537500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EC37CBEC-540A-BAA4-D60F-C1F2AA8E0049}"/>
                </a:ext>
              </a:extLst>
            </p:cNvPr>
            <p:cNvSpPr/>
            <p:nvPr/>
          </p:nvSpPr>
          <p:spPr>
            <a:xfrm>
              <a:off x="5708768" y="3046686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D2361A65-0B24-6AFD-1B59-692C58D00522}"/>
                </a:ext>
              </a:extLst>
            </p:cNvPr>
            <p:cNvSpPr/>
            <p:nvPr/>
          </p:nvSpPr>
          <p:spPr>
            <a:xfrm>
              <a:off x="5717610" y="2758654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82" name="Diamond 81">
              <a:extLst>
                <a:ext uri="{FF2B5EF4-FFF2-40B4-BE49-F238E27FC236}">
                  <a16:creationId xmlns:a16="http://schemas.microsoft.com/office/drawing/2014/main" id="{20D83055-4DE1-25F8-E5D5-F6E1BE508449}"/>
                </a:ext>
              </a:extLst>
            </p:cNvPr>
            <p:cNvSpPr/>
            <p:nvPr/>
          </p:nvSpPr>
          <p:spPr>
            <a:xfrm>
              <a:off x="5710363" y="2038574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A91EFA7-654F-10EE-6170-EDFE565A701C}"/>
                </a:ext>
              </a:extLst>
            </p:cNvPr>
            <p:cNvCxnSpPr>
              <a:cxnSpLocks/>
              <a:stCxn id="81" idx="0"/>
              <a:endCxn id="82" idx="2"/>
            </p:cNvCxnSpPr>
            <p:nvPr/>
          </p:nvCxnSpPr>
          <p:spPr>
            <a:xfrm flipH="1" flipV="1">
              <a:off x="5777131" y="2172109"/>
              <a:ext cx="7247" cy="586545"/>
            </a:xfrm>
            <a:prstGeom prst="straightConnector1">
              <a:avLst/>
            </a:prstGeom>
            <a:ln w="38100" cmpd="sng">
              <a:solidFill>
                <a:srgbClr val="FFC000">
                  <a:alpha val="50196"/>
                </a:srgb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7B2ED726-5876-87E9-CD10-4EBFE0B01E54}"/>
                </a:ext>
              </a:extLst>
            </p:cNvPr>
            <p:cNvCxnSpPr>
              <a:stCxn id="78" idx="2"/>
              <a:endCxn id="80" idx="2"/>
            </p:cNvCxnSpPr>
            <p:nvPr/>
          </p:nvCxnSpPr>
          <p:spPr>
            <a:xfrm rot="5400000" flipH="1" flipV="1">
              <a:off x="5381931" y="2797098"/>
              <a:ext cx="10481" cy="776728"/>
            </a:xfrm>
            <a:prstGeom prst="bentConnector3">
              <a:avLst>
                <a:gd name="adj1" fmla="val -12714970"/>
              </a:avLst>
            </a:prstGeom>
            <a:ln w="38100" cmpd="sng">
              <a:solidFill>
                <a:srgbClr val="7030A0">
                  <a:alpha val="50000"/>
                </a:srgb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E2CC505-56EA-9EC4-4678-DE718EFD2C4F}"/>
                </a:ext>
              </a:extLst>
            </p:cNvPr>
            <p:cNvSpPr txBox="1"/>
            <p:nvPr/>
          </p:nvSpPr>
          <p:spPr>
            <a:xfrm>
              <a:off x="4047183" y="847322"/>
              <a:ext cx="741128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 err="1"/>
                <a:t>TimeSync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226960-3335-C93D-1822-E8D1D9B62EBE}"/>
                </a:ext>
              </a:extLst>
            </p:cNvPr>
            <p:cNvSpPr txBox="1"/>
            <p:nvPr/>
          </p:nvSpPr>
          <p:spPr>
            <a:xfrm>
              <a:off x="3176884" y="846308"/>
              <a:ext cx="741045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MAC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F7701E1-1B3D-16D4-014E-D3733B110ACF}"/>
                </a:ext>
              </a:extLst>
            </p:cNvPr>
            <p:cNvSpPr txBox="1"/>
            <p:nvPr/>
          </p:nvSpPr>
          <p:spPr>
            <a:xfrm>
              <a:off x="5297134" y="4054704"/>
              <a:ext cx="339451" cy="246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Medium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9C9365A-6E14-0D39-2151-42E28CBA55E3}"/>
                </a:ext>
              </a:extLst>
            </p:cNvPr>
            <p:cNvSpPr txBox="1"/>
            <p:nvPr/>
          </p:nvSpPr>
          <p:spPr>
            <a:xfrm>
              <a:off x="5359833" y="3822196"/>
              <a:ext cx="209102" cy="231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MDI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721A176-53EB-FFD9-B1B4-622FFF291712}"/>
                </a:ext>
              </a:extLst>
            </p:cNvPr>
            <p:cNvSpPr txBox="1"/>
            <p:nvPr/>
          </p:nvSpPr>
          <p:spPr>
            <a:xfrm>
              <a:off x="5293935" y="3512596"/>
              <a:ext cx="360591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PMD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29609E-4036-E0FC-B03A-01943902948F}"/>
                </a:ext>
              </a:extLst>
            </p:cNvPr>
            <p:cNvSpPr txBox="1"/>
            <p:nvPr/>
          </p:nvSpPr>
          <p:spPr>
            <a:xfrm>
              <a:off x="5289496" y="3247426"/>
              <a:ext cx="365031" cy="263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517D603-B836-0DA1-6D2F-C2EC2D19A81C}"/>
                </a:ext>
              </a:extLst>
            </p:cNvPr>
            <p:cNvSpPr txBox="1"/>
            <p:nvPr/>
          </p:nvSpPr>
          <p:spPr>
            <a:xfrm>
              <a:off x="5350348" y="2325529"/>
              <a:ext cx="21878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AUI-n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B6027A-08C4-43E8-1D24-3098E04FB8C2}"/>
                </a:ext>
              </a:extLst>
            </p:cNvPr>
            <p:cNvSpPr txBox="1"/>
            <p:nvPr/>
          </p:nvSpPr>
          <p:spPr>
            <a:xfrm>
              <a:off x="5272533" y="2023422"/>
              <a:ext cx="375033" cy="305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9F40E9-ED2F-6E87-2EEC-F31DD51A9F43}"/>
                </a:ext>
              </a:extLst>
            </p:cNvPr>
            <p:cNvSpPr txBox="1"/>
            <p:nvPr/>
          </p:nvSpPr>
          <p:spPr>
            <a:xfrm>
              <a:off x="5272532" y="1774375"/>
              <a:ext cx="38199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PCS/FEC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9E7A88-E813-6D6F-8227-DE4A78B5A2AE}"/>
                </a:ext>
              </a:extLst>
            </p:cNvPr>
            <p:cNvSpPr txBox="1"/>
            <p:nvPr/>
          </p:nvSpPr>
          <p:spPr>
            <a:xfrm>
              <a:off x="5350348" y="1528153"/>
              <a:ext cx="2091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AEB8C9-D0A5-0D76-1089-45A154C3E215}"/>
                </a:ext>
              </a:extLst>
            </p:cNvPr>
            <p:cNvSpPr txBox="1"/>
            <p:nvPr/>
          </p:nvSpPr>
          <p:spPr>
            <a:xfrm>
              <a:off x="5268167" y="1280634"/>
              <a:ext cx="3831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 err="1"/>
                <a:t>gRS</a:t>
              </a:r>
              <a:endParaRPr lang="en-US" sz="6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5E7ABB-E4AD-C377-D4C1-9D47C8667822}"/>
                </a:ext>
              </a:extLst>
            </p:cNvPr>
            <p:cNvSpPr txBox="1"/>
            <p:nvPr/>
          </p:nvSpPr>
          <p:spPr>
            <a:xfrm>
              <a:off x="5474835" y="844899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TS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15EC43B-6A40-DA4B-91CE-331F8BBDE043}"/>
                </a:ext>
              </a:extLst>
            </p:cNvPr>
            <p:cNvSpPr txBox="1"/>
            <p:nvPr/>
          </p:nvSpPr>
          <p:spPr>
            <a:xfrm>
              <a:off x="5264913" y="843558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MAC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2E31D84-6F6C-C78F-8162-997CBC774790}"/>
                </a:ext>
              </a:extLst>
            </p:cNvPr>
            <p:cNvSpPr txBox="1"/>
            <p:nvPr/>
          </p:nvSpPr>
          <p:spPr>
            <a:xfrm>
              <a:off x="5289496" y="2893482"/>
              <a:ext cx="365031" cy="3527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PCS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F4E1810-AA2C-60CB-C538-94242A9EEF76}"/>
                </a:ext>
              </a:extLst>
            </p:cNvPr>
            <p:cNvSpPr txBox="1"/>
            <p:nvPr/>
          </p:nvSpPr>
          <p:spPr>
            <a:xfrm>
              <a:off x="5285247" y="2578818"/>
              <a:ext cx="365031" cy="313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34FAECC-2422-A145-5137-0113FF89A6AA}"/>
                </a:ext>
              </a:extLst>
            </p:cNvPr>
            <p:cNvSpPr/>
            <p:nvPr/>
          </p:nvSpPr>
          <p:spPr>
            <a:xfrm>
              <a:off x="5246526" y="2538107"/>
              <a:ext cx="463887" cy="1324759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8B78E3F-1C66-D1EF-F07C-FE9AE85DF601}"/>
                </a:ext>
              </a:extLst>
            </p:cNvPr>
            <p:cNvCxnSpPr>
              <a:cxnSpLocks/>
            </p:cNvCxnSpPr>
            <p:nvPr/>
          </p:nvCxnSpPr>
          <p:spPr>
            <a:xfrm>
              <a:off x="5451962" y="4056042"/>
              <a:ext cx="332416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08BADC2-F8F7-2509-33AE-DD1B2AFF2515}"/>
                </a:ext>
              </a:extLst>
            </p:cNvPr>
            <p:cNvCxnSpPr>
              <a:cxnSpLocks/>
            </p:cNvCxnSpPr>
            <p:nvPr/>
          </p:nvCxnSpPr>
          <p:spPr>
            <a:xfrm>
              <a:off x="5467501" y="1526855"/>
              <a:ext cx="332416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8EADD81-1F7C-A1DF-AEB9-347495F00AE3}"/>
                </a:ext>
              </a:extLst>
            </p:cNvPr>
            <p:cNvSpPr/>
            <p:nvPr/>
          </p:nvSpPr>
          <p:spPr>
            <a:xfrm>
              <a:off x="3128461" y="2542631"/>
              <a:ext cx="1706907" cy="1294804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024608-26BF-456A-6540-4F6EF1B423DE}"/>
                </a:ext>
              </a:extLst>
            </p:cNvPr>
            <p:cNvSpPr txBox="1"/>
            <p:nvPr/>
          </p:nvSpPr>
          <p:spPr>
            <a:xfrm>
              <a:off x="3983265" y="436205"/>
              <a:ext cx="1068736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Segmented FEC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82B08B55-5D71-7DBE-DDF8-14401648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2613583" cy="309600"/>
          </a:xfrm>
        </p:spPr>
        <p:txBody>
          <a:bodyPr/>
          <a:lstStyle/>
          <a:p>
            <a:r>
              <a:rPr lang="en-US" dirty="0"/>
              <a:t>Avoiding inaccuracies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431715-FCB6-AC47-E5A8-52C525EB80B6}"/>
              </a:ext>
            </a:extLst>
          </p:cNvPr>
          <p:cNvGrpSpPr/>
          <p:nvPr/>
        </p:nvGrpSpPr>
        <p:grpSpPr>
          <a:xfrm>
            <a:off x="-36512" y="967843"/>
            <a:ext cx="2888005" cy="3764147"/>
            <a:chOff x="-36512" y="967843"/>
            <a:chExt cx="2888005" cy="37641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3275F8-5FD9-3993-7460-F4D5BDF8ED74}"/>
                </a:ext>
              </a:extLst>
            </p:cNvPr>
            <p:cNvSpPr/>
            <p:nvPr/>
          </p:nvSpPr>
          <p:spPr>
            <a:xfrm>
              <a:off x="0" y="1278445"/>
              <a:ext cx="2851493" cy="3453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CC286F-3AA5-228D-1CAF-FDCAE386B6B9}"/>
                </a:ext>
              </a:extLst>
            </p:cNvPr>
            <p:cNvSpPr/>
            <p:nvPr/>
          </p:nvSpPr>
          <p:spPr>
            <a:xfrm>
              <a:off x="2192120" y="3063434"/>
              <a:ext cx="463887" cy="829770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2F3019-BF3A-4BE7-6247-F5ED26038195}"/>
                </a:ext>
              </a:extLst>
            </p:cNvPr>
            <p:cNvSpPr txBox="1"/>
            <p:nvPr/>
          </p:nvSpPr>
          <p:spPr>
            <a:xfrm>
              <a:off x="175127" y="2346072"/>
              <a:ext cx="158964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PCS/FEC (m)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D39517-3C60-7120-7B13-E82F1F07B363}"/>
                </a:ext>
              </a:extLst>
            </p:cNvPr>
            <p:cNvSpPr txBox="1"/>
            <p:nvPr/>
          </p:nvSpPr>
          <p:spPr>
            <a:xfrm>
              <a:off x="174724" y="2603907"/>
              <a:ext cx="158375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PMA (</a:t>
              </a:r>
              <a:r>
                <a:rPr lang="en-US" sz="1000" dirty="0" err="1"/>
                <a:t>m:n</a:t>
              </a:r>
              <a:r>
                <a:rPr lang="en-US" sz="1000" dirty="0"/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6F755-2DDC-9379-C368-0B2F7C17A9D7}"/>
                </a:ext>
              </a:extLst>
            </p:cNvPr>
            <p:cNvSpPr txBox="1"/>
            <p:nvPr/>
          </p:nvSpPr>
          <p:spPr>
            <a:xfrm>
              <a:off x="797161" y="2099851"/>
              <a:ext cx="362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CA273D-E7AD-53DB-D52E-DC650AE85D87}"/>
                </a:ext>
              </a:extLst>
            </p:cNvPr>
            <p:cNvSpPr txBox="1"/>
            <p:nvPr/>
          </p:nvSpPr>
          <p:spPr>
            <a:xfrm>
              <a:off x="158520" y="3101870"/>
              <a:ext cx="1597186" cy="263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PMA (</a:t>
              </a:r>
              <a:r>
                <a:rPr lang="en-US" sz="1000" dirty="0" err="1"/>
                <a:t>n:n</a:t>
              </a:r>
              <a:r>
                <a:rPr lang="en-US" sz="1000" dirty="0"/>
                <a:t> or gearbox n:p)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91A0FA-8145-6ED5-8A2D-1DDF3EEDD1BE}"/>
                </a:ext>
              </a:extLst>
            </p:cNvPr>
            <p:cNvSpPr txBox="1"/>
            <p:nvPr/>
          </p:nvSpPr>
          <p:spPr>
            <a:xfrm>
              <a:off x="157279" y="3541967"/>
              <a:ext cx="1606362" cy="3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000" dirty="0"/>
                <a:t>PMD (p)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16199D-9565-DBE1-7893-8EEC3971141D}"/>
                </a:ext>
              </a:extLst>
            </p:cNvPr>
            <p:cNvSpPr txBox="1"/>
            <p:nvPr/>
          </p:nvSpPr>
          <p:spPr>
            <a:xfrm>
              <a:off x="175210" y="1855562"/>
              <a:ext cx="158964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Reconciliation Sublayer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7BDAE-2448-0BF8-AA13-6BE91C76B757}"/>
                </a:ext>
              </a:extLst>
            </p:cNvPr>
            <p:cNvGrpSpPr/>
            <p:nvPr/>
          </p:nvGrpSpPr>
          <p:grpSpPr>
            <a:xfrm>
              <a:off x="720550" y="3365797"/>
              <a:ext cx="432048" cy="176169"/>
              <a:chOff x="1115616" y="3057819"/>
              <a:chExt cx="432048" cy="27777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57ED870-EB39-9B63-46ED-A740EED95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A100DBC-A0AC-6F3B-BDB9-2AFB199CC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2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A738699-DF18-0ADB-043B-EAA3F68EC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D399487-AD17-05E4-65E1-A672CE7D34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0FA4E1-6FB9-8449-EDBF-A64135F5CFB9}"/>
                </a:ext>
              </a:extLst>
            </p:cNvPr>
            <p:cNvSpPr txBox="1"/>
            <p:nvPr/>
          </p:nvSpPr>
          <p:spPr>
            <a:xfrm>
              <a:off x="701272" y="2850128"/>
              <a:ext cx="511679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AUI-n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98D1F1-C1B3-D5E1-7B91-75A5F71C36D1}"/>
                </a:ext>
              </a:extLst>
            </p:cNvPr>
            <p:cNvSpPr txBox="1"/>
            <p:nvPr/>
          </p:nvSpPr>
          <p:spPr>
            <a:xfrm>
              <a:off x="1023728" y="1419608"/>
              <a:ext cx="741128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 err="1"/>
                <a:t>TimeSync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1391C5-1370-38C7-CFE6-A9A5C24C56AB}"/>
                </a:ext>
              </a:extLst>
            </p:cNvPr>
            <p:cNvSpPr txBox="1"/>
            <p:nvPr/>
          </p:nvSpPr>
          <p:spPr>
            <a:xfrm>
              <a:off x="168669" y="1418594"/>
              <a:ext cx="741045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MAC</a:t>
              </a:r>
              <a:br>
                <a:rPr lang="en-US" sz="1000" dirty="0"/>
              </a:br>
              <a:r>
                <a:rPr lang="en-US" sz="1000" dirty="0"/>
                <a:t>Client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E67A51-C0E3-21D0-5849-A7F43D098C03}"/>
                </a:ext>
              </a:extLst>
            </p:cNvPr>
            <p:cNvCxnSpPr>
              <a:cxnSpLocks/>
            </p:cNvCxnSpPr>
            <p:nvPr/>
          </p:nvCxnSpPr>
          <p:spPr>
            <a:xfrm>
              <a:off x="1957686" y="2099064"/>
              <a:ext cx="0" cy="1982828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CE19F9-DA12-23CB-0F4E-F6718DFCEE7C}"/>
                </a:ext>
              </a:extLst>
            </p:cNvPr>
            <p:cNvCxnSpPr>
              <a:cxnSpLocks/>
            </p:cNvCxnSpPr>
            <p:nvPr/>
          </p:nvCxnSpPr>
          <p:spPr>
            <a:xfrm>
              <a:off x="1586412" y="2099064"/>
              <a:ext cx="37127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E7E5F9-5EB1-FD7F-8174-562EF10FB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2919" y="2108372"/>
              <a:ext cx="0" cy="1973520"/>
            </a:xfrm>
            <a:prstGeom prst="straightConnector1">
              <a:avLst/>
            </a:prstGeom>
            <a:ln w="6350" cmpd="sng">
              <a:solidFill>
                <a:schemeClr val="bg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DFE624AD-3C15-A06B-3BA4-5D23E3EE74D8}"/>
                </a:ext>
              </a:extLst>
            </p:cNvPr>
            <p:cNvSpPr/>
            <p:nvPr/>
          </p:nvSpPr>
          <p:spPr>
            <a:xfrm>
              <a:off x="1888823" y="2366207"/>
              <a:ext cx="133535" cy="133535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0A04D0F8-3150-9806-F315-994CF3A973F8}"/>
                </a:ext>
              </a:extLst>
            </p:cNvPr>
            <p:cNvSpPr/>
            <p:nvPr/>
          </p:nvSpPr>
          <p:spPr>
            <a:xfrm>
              <a:off x="2680911" y="2366207"/>
              <a:ext cx="133535" cy="13353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E86C09-3397-4DEE-59F9-640377F8F84C}"/>
                </a:ext>
              </a:extLst>
            </p:cNvPr>
            <p:cNvSpPr txBox="1"/>
            <p:nvPr/>
          </p:nvSpPr>
          <p:spPr>
            <a:xfrm>
              <a:off x="156767" y="4081892"/>
              <a:ext cx="159882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Medium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DC57BB-10BC-F8A4-26CE-095E53FE4673}"/>
                </a:ext>
              </a:extLst>
            </p:cNvPr>
            <p:cNvSpPr txBox="1"/>
            <p:nvPr/>
          </p:nvSpPr>
          <p:spPr>
            <a:xfrm>
              <a:off x="2254611" y="4085162"/>
              <a:ext cx="339451" cy="246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Medium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5E6F91E2-BFBC-092C-77DB-E35ADF2541A5}"/>
                </a:ext>
              </a:extLst>
            </p:cNvPr>
            <p:cNvCxnSpPr>
              <a:cxnSpLocks/>
              <a:stCxn id="29" idx="2"/>
              <a:endCxn id="30" idx="2"/>
            </p:cNvCxnSpPr>
            <p:nvPr/>
          </p:nvCxnSpPr>
          <p:spPr>
            <a:xfrm rot="16200000" flipH="1">
              <a:off x="1688416" y="3595876"/>
              <a:ext cx="3684" cy="1468158"/>
            </a:xfrm>
            <a:prstGeom prst="bentConnector3">
              <a:avLst>
                <a:gd name="adj1" fmla="val 6305212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5789A54-08C8-9B2C-390B-6E114DFB900C}"/>
                </a:ext>
              </a:extLst>
            </p:cNvPr>
            <p:cNvCxnSpPr>
              <a:cxnSpLocks/>
            </p:cNvCxnSpPr>
            <p:nvPr/>
          </p:nvCxnSpPr>
          <p:spPr>
            <a:xfrm>
              <a:off x="1224274" y="4081892"/>
              <a:ext cx="733412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56A622-BF1E-5E38-8312-8872EF511FF3}"/>
                </a:ext>
              </a:extLst>
            </p:cNvPr>
            <p:cNvSpPr txBox="1"/>
            <p:nvPr/>
          </p:nvSpPr>
          <p:spPr>
            <a:xfrm>
              <a:off x="762624" y="3837697"/>
              <a:ext cx="4203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00" dirty="0"/>
                <a:t>MDI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B2D37B-9E22-173B-2BC2-3B88B337E8CF}"/>
                </a:ext>
              </a:extLst>
            </p:cNvPr>
            <p:cNvSpPr txBox="1"/>
            <p:nvPr/>
          </p:nvSpPr>
          <p:spPr>
            <a:xfrm>
              <a:off x="-36512" y="3851567"/>
              <a:ext cx="719281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no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800" b="1" dirty="0">
                  <a:solidFill>
                    <a:srgbClr val="00B0F0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Pluggable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FD3837-2AE4-1356-AE00-BAC10FAC2DDA}"/>
                </a:ext>
              </a:extLst>
            </p:cNvPr>
            <p:cNvCxnSpPr>
              <a:cxnSpLocks/>
            </p:cNvCxnSpPr>
            <p:nvPr/>
          </p:nvCxnSpPr>
          <p:spPr>
            <a:xfrm>
              <a:off x="2248863" y="4081892"/>
              <a:ext cx="505538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19EBB5-7214-DB89-C47C-276791B2A3DC}"/>
                </a:ext>
              </a:extLst>
            </p:cNvPr>
            <p:cNvSpPr txBox="1"/>
            <p:nvPr/>
          </p:nvSpPr>
          <p:spPr>
            <a:xfrm>
              <a:off x="2317310" y="3852654"/>
              <a:ext cx="209102" cy="2312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MDI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A6F5EF-0D6E-56DC-8930-CFF494DA213F}"/>
                </a:ext>
              </a:extLst>
            </p:cNvPr>
            <p:cNvSpPr txBox="1"/>
            <p:nvPr/>
          </p:nvSpPr>
          <p:spPr>
            <a:xfrm>
              <a:off x="2251413" y="3543054"/>
              <a:ext cx="344220" cy="3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7D4D98-511C-0CF4-F259-862C7C2E0170}"/>
                </a:ext>
              </a:extLst>
            </p:cNvPr>
            <p:cNvSpPr txBox="1"/>
            <p:nvPr/>
          </p:nvSpPr>
          <p:spPr>
            <a:xfrm>
              <a:off x="2241974" y="3106658"/>
              <a:ext cx="365031" cy="263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40FCD3-B28A-4995-9C81-62EEFDF46A18}"/>
                </a:ext>
              </a:extLst>
            </p:cNvPr>
            <p:cNvSpPr txBox="1"/>
            <p:nvPr/>
          </p:nvSpPr>
          <p:spPr>
            <a:xfrm>
              <a:off x="2309501" y="2860437"/>
              <a:ext cx="23321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AUI-n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31280F-A6D1-81DD-32E6-E9BE6014D9FF}"/>
                </a:ext>
              </a:extLst>
            </p:cNvPr>
            <p:cNvSpPr txBox="1"/>
            <p:nvPr/>
          </p:nvSpPr>
          <p:spPr>
            <a:xfrm>
              <a:off x="2240012" y="2604939"/>
              <a:ext cx="36503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PMA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109116-591F-8700-58E4-2675081DE83C}"/>
                </a:ext>
              </a:extLst>
            </p:cNvPr>
            <p:cNvSpPr txBox="1"/>
            <p:nvPr/>
          </p:nvSpPr>
          <p:spPr>
            <a:xfrm>
              <a:off x="2230010" y="2355892"/>
              <a:ext cx="37889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PCS/FEC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0E32CB-FE8A-913E-B715-F27E17E7C09A}"/>
                </a:ext>
              </a:extLst>
            </p:cNvPr>
            <p:cNvSpPr txBox="1"/>
            <p:nvPr/>
          </p:nvSpPr>
          <p:spPr>
            <a:xfrm>
              <a:off x="2307825" y="2109670"/>
              <a:ext cx="20910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MII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C50419-46EB-4749-5465-E3C807C68FAF}"/>
                </a:ext>
              </a:extLst>
            </p:cNvPr>
            <p:cNvSpPr txBox="1"/>
            <p:nvPr/>
          </p:nvSpPr>
          <p:spPr>
            <a:xfrm>
              <a:off x="2225644" y="1862151"/>
              <a:ext cx="3831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 err="1"/>
                <a:t>gRS</a:t>
              </a:r>
              <a:endParaRPr lang="en-US" sz="6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CF5BAA-7209-984B-288D-F12A6BDD7EA3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84" y="2109396"/>
              <a:ext cx="500194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13FD29-09B8-F096-DB27-FD319A6CF13A}"/>
                </a:ext>
              </a:extLst>
            </p:cNvPr>
            <p:cNvSpPr txBox="1"/>
            <p:nvPr/>
          </p:nvSpPr>
          <p:spPr>
            <a:xfrm>
              <a:off x="2425539" y="1426416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TS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61E3E2-0FCD-D065-1CA6-6FD0D0CDB161}"/>
                </a:ext>
              </a:extLst>
            </p:cNvPr>
            <p:cNvSpPr txBox="1"/>
            <p:nvPr/>
          </p:nvSpPr>
          <p:spPr>
            <a:xfrm>
              <a:off x="2222390" y="1425075"/>
              <a:ext cx="187049" cy="4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600" dirty="0"/>
                <a:t>MAC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2AC0DEF-3198-CE12-6C78-E517F515610F}"/>
                </a:ext>
              </a:extLst>
            </p:cNvPr>
            <p:cNvGrpSpPr/>
            <p:nvPr/>
          </p:nvGrpSpPr>
          <p:grpSpPr>
            <a:xfrm>
              <a:off x="2324694" y="3367200"/>
              <a:ext cx="193791" cy="176169"/>
              <a:chOff x="1115616" y="3057819"/>
              <a:chExt cx="432048" cy="27777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BF0A91A-5818-2609-1B43-CBDA2CEB4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A1CE4DE-6756-C044-4595-39AA046CC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2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F10A097-99F5-A23A-D1D6-DE9AE34E1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648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878E8C7-558B-5E8D-AD6D-CD958FD3B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664" y="3057819"/>
                <a:ext cx="0" cy="277778"/>
              </a:xfrm>
              <a:prstGeom prst="line">
                <a:avLst/>
              </a:prstGeom>
              <a:ln w="571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A7F919-E26A-8773-1E3A-95143B9C8CA7}"/>
                </a:ext>
              </a:extLst>
            </p:cNvPr>
            <p:cNvSpPr/>
            <p:nvPr/>
          </p:nvSpPr>
          <p:spPr>
            <a:xfrm>
              <a:off x="93411" y="3066152"/>
              <a:ext cx="1732910" cy="829770"/>
            </a:xfrm>
            <a:prstGeom prst="rect">
              <a:avLst/>
            </a:prstGeom>
            <a:solidFill>
              <a:schemeClr val="accent3">
                <a:lumMod val="75000"/>
                <a:alpha val="17000"/>
              </a:schemeClr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052EB0-54E5-0CD2-E3D8-FDBEC5ED6A8F}"/>
                </a:ext>
              </a:extLst>
            </p:cNvPr>
            <p:cNvSpPr txBox="1"/>
            <p:nvPr/>
          </p:nvSpPr>
          <p:spPr>
            <a:xfrm>
              <a:off x="243486" y="967843"/>
              <a:ext cx="2402434" cy="299295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marR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1135"/>
                </a:buClr>
                <a:buSzTx/>
                <a:tabLst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Digital Processing, Multi-lane modules</a:t>
              </a:r>
            </a:p>
          </p:txBody>
        </p:sp>
      </p:grp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C1E29787-BD62-CD5D-7E05-7926A40A5063}"/>
              </a:ext>
            </a:extLst>
          </p:cNvPr>
          <p:cNvSpPr/>
          <p:nvPr/>
        </p:nvSpPr>
        <p:spPr>
          <a:xfrm>
            <a:off x="556758" y="1208618"/>
            <a:ext cx="1728643" cy="345969"/>
          </a:xfrm>
          <a:prstGeom prst="wedgeRectCallout">
            <a:avLst>
              <a:gd name="adj1" fmla="val -30236"/>
              <a:gd name="adj2" fmla="val 28727"/>
            </a:avLst>
          </a:prstGeom>
          <a:solidFill>
            <a:srgbClr val="1A6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800" i="1" dirty="0" err="1"/>
              <a:t>Convention</a:t>
            </a:r>
            <a:r>
              <a:rPr lang="nl-BE" sz="800" i="1" dirty="0"/>
              <a:t> </a:t>
            </a:r>
            <a:r>
              <a:rPr lang="nl-BE" sz="800" i="1" dirty="0" err="1"/>
              <a:t>to</a:t>
            </a:r>
            <a:r>
              <a:rPr lang="nl-BE" sz="800" i="1" dirty="0"/>
              <a:t> </a:t>
            </a:r>
            <a:r>
              <a:rPr lang="nl-BE" sz="800" i="1" dirty="0" err="1"/>
              <a:t>equalize</a:t>
            </a:r>
            <a:r>
              <a:rPr lang="nl-BE" sz="800" i="1" dirty="0"/>
              <a:t> cyclic </a:t>
            </a:r>
            <a:r>
              <a:rPr lang="nl-BE" sz="800" i="1" dirty="0" err="1"/>
              <a:t>Tx</a:t>
            </a:r>
            <a:r>
              <a:rPr lang="nl-BE" sz="800" i="1" dirty="0"/>
              <a:t> </a:t>
            </a:r>
            <a:r>
              <a:rPr lang="nl-BE" sz="800" i="1" dirty="0" err="1"/>
              <a:t>and</a:t>
            </a:r>
            <a:r>
              <a:rPr lang="nl-BE" sz="800" i="1" dirty="0"/>
              <a:t> </a:t>
            </a:r>
            <a:r>
              <a:rPr lang="nl-BE" sz="800" i="1" dirty="0" err="1"/>
              <a:t>Rx</a:t>
            </a:r>
            <a:r>
              <a:rPr lang="nl-BE" sz="800" i="1" dirty="0"/>
              <a:t> </a:t>
            </a:r>
            <a:r>
              <a:rPr lang="nl-BE" sz="800" i="1" dirty="0" err="1"/>
              <a:t>mirrored</a:t>
            </a:r>
            <a:r>
              <a:rPr lang="nl-BE" sz="800" i="1" dirty="0"/>
              <a:t> </a:t>
            </a:r>
            <a:r>
              <a:rPr lang="nl-BE" sz="800" i="1" dirty="0" err="1"/>
              <a:t>delays</a:t>
            </a:r>
            <a:endParaRPr lang="nl-BE" sz="800" i="1" dirty="0"/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D50BEA1C-E24A-677A-A868-7E0925953EAC}"/>
              </a:ext>
            </a:extLst>
          </p:cNvPr>
          <p:cNvSpPr/>
          <p:nvPr/>
        </p:nvSpPr>
        <p:spPr>
          <a:xfrm>
            <a:off x="1008582" y="2629388"/>
            <a:ext cx="1811329" cy="205854"/>
          </a:xfrm>
          <a:prstGeom prst="wedgeRectCallout">
            <a:avLst>
              <a:gd name="adj1" fmla="val 44212"/>
              <a:gd name="adj2" fmla="val -105767"/>
            </a:avLst>
          </a:prstGeom>
          <a:solidFill>
            <a:srgbClr val="1A6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800" i="1" dirty="0" err="1"/>
              <a:t>Deskew</a:t>
            </a:r>
            <a:r>
              <a:rPr lang="nl-BE" sz="800" i="1" dirty="0"/>
              <a:t> </a:t>
            </a:r>
            <a:r>
              <a:rPr lang="nl-BE" sz="800" i="1" dirty="0" err="1"/>
              <a:t>to</a:t>
            </a:r>
            <a:r>
              <a:rPr lang="nl-BE" sz="800" i="1" dirty="0"/>
              <a:t> </a:t>
            </a:r>
            <a:r>
              <a:rPr lang="nl-BE" sz="800" i="1" dirty="0" err="1"/>
              <a:t>equalize</a:t>
            </a:r>
            <a:r>
              <a:rPr lang="nl-BE" sz="800" i="1" dirty="0"/>
              <a:t> </a:t>
            </a:r>
            <a:r>
              <a:rPr lang="nl-BE" sz="800" i="1" dirty="0" err="1"/>
              <a:t>lanes</a:t>
            </a:r>
            <a:r>
              <a:rPr lang="nl-BE" sz="800" i="1" dirty="0"/>
              <a:t> </a:t>
            </a:r>
            <a:r>
              <a:rPr lang="nl-BE" sz="800" i="1" dirty="0" err="1"/>
              <a:t>using</a:t>
            </a:r>
            <a:r>
              <a:rPr lang="nl-BE" sz="800" i="1" dirty="0"/>
              <a:t> </a:t>
            </a:r>
            <a:r>
              <a:rPr lang="nl-BE" sz="800" i="1" dirty="0" err="1"/>
              <a:t>AMs</a:t>
            </a:r>
            <a:endParaRPr lang="nl-BE" sz="800" i="1" dirty="0"/>
          </a:p>
        </p:txBody>
      </p:sp>
      <p:sp>
        <p:nvSpPr>
          <p:cNvPr id="159" name="Speech Bubble: Rectangle 158">
            <a:extLst>
              <a:ext uri="{FF2B5EF4-FFF2-40B4-BE49-F238E27FC236}">
                <a16:creationId xmlns:a16="http://schemas.microsoft.com/office/drawing/2014/main" id="{234CBAA3-B697-4744-95E1-B32134C8A0E9}"/>
              </a:ext>
            </a:extLst>
          </p:cNvPr>
          <p:cNvSpPr/>
          <p:nvPr/>
        </p:nvSpPr>
        <p:spPr>
          <a:xfrm>
            <a:off x="5314658" y="210643"/>
            <a:ext cx="1596321" cy="223199"/>
          </a:xfrm>
          <a:prstGeom prst="wedgeRectCallout">
            <a:avLst>
              <a:gd name="adj1" fmla="val -30236"/>
              <a:gd name="adj2" fmla="val 28727"/>
            </a:avLst>
          </a:prstGeom>
          <a:solidFill>
            <a:srgbClr val="1A6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800" i="1" dirty="0" err="1"/>
              <a:t>Proposal</a:t>
            </a:r>
            <a:r>
              <a:rPr lang="nl-BE" sz="800" i="1" dirty="0"/>
              <a:t> </a:t>
            </a:r>
            <a:r>
              <a:rPr lang="nl-BE" sz="800" i="1" dirty="0" err="1"/>
              <a:t>to</a:t>
            </a:r>
            <a:r>
              <a:rPr lang="nl-BE" sz="800" i="1" dirty="0"/>
              <a:t> IEEE 802.3dj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32350BB-AC9C-07F3-77E0-ABBC31AE6C6F}"/>
              </a:ext>
            </a:extLst>
          </p:cNvPr>
          <p:cNvGrpSpPr/>
          <p:nvPr/>
        </p:nvGrpSpPr>
        <p:grpSpPr>
          <a:xfrm>
            <a:off x="5229001" y="4618507"/>
            <a:ext cx="1754593" cy="356451"/>
            <a:chOff x="5229001" y="4618507"/>
            <a:chExt cx="1754593" cy="356451"/>
          </a:xfrm>
        </p:grpSpPr>
        <p:sp>
          <p:nvSpPr>
            <p:cNvPr id="160" name="Speech Bubble: Rectangle 159">
              <a:extLst>
                <a:ext uri="{FF2B5EF4-FFF2-40B4-BE49-F238E27FC236}">
                  <a16:creationId xmlns:a16="http://schemas.microsoft.com/office/drawing/2014/main" id="{D89D34CC-9FF2-D7CC-4B1B-59B54A4269BB}"/>
                </a:ext>
              </a:extLst>
            </p:cNvPr>
            <p:cNvSpPr/>
            <p:nvPr/>
          </p:nvSpPr>
          <p:spPr>
            <a:xfrm>
              <a:off x="5229001" y="4618507"/>
              <a:ext cx="1728643" cy="345969"/>
            </a:xfrm>
            <a:prstGeom prst="wedgeRectCallout">
              <a:avLst>
                <a:gd name="adj1" fmla="val -70203"/>
                <a:gd name="adj2" fmla="val -65247"/>
              </a:avLst>
            </a:prstGeom>
            <a:solidFill>
              <a:srgbClr val="1A6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BE" sz="800" i="1" dirty="0" err="1"/>
                <a:t>Communicate</a:t>
              </a:r>
              <a:r>
                <a:rPr lang="nl-BE" sz="800" i="1" dirty="0"/>
                <a:t> AM </a:t>
              </a:r>
              <a:r>
                <a:rPr lang="nl-BE" sz="800" i="1" dirty="0" err="1"/>
                <a:t>location</a:t>
              </a:r>
              <a:r>
                <a:rPr lang="nl-BE" sz="800" i="1" dirty="0"/>
                <a:t> at </a:t>
              </a:r>
              <a:r>
                <a:rPr lang="nl-BE" sz="800" i="1" dirty="0" err="1"/>
                <a:t>Tx</a:t>
              </a:r>
              <a:r>
                <a:rPr lang="nl-BE" sz="800" i="1" dirty="0"/>
                <a:t> </a:t>
              </a:r>
              <a:r>
                <a:rPr lang="nl-BE" sz="800" i="1" dirty="0" err="1"/>
                <a:t>to</a:t>
              </a:r>
              <a:r>
                <a:rPr lang="nl-BE" sz="800" i="1" dirty="0"/>
                <a:t> </a:t>
              </a:r>
              <a:r>
                <a:rPr lang="nl-BE" sz="800" i="1" dirty="0" err="1"/>
                <a:t>Rx</a:t>
              </a:r>
              <a:r>
                <a:rPr lang="nl-BE" sz="800" i="1" dirty="0"/>
                <a:t> </a:t>
              </a:r>
              <a:r>
                <a:rPr lang="nl-BE" sz="800" i="1" dirty="0" err="1"/>
                <a:t>by</a:t>
              </a:r>
              <a:r>
                <a:rPr lang="nl-BE" sz="800" i="1" dirty="0"/>
                <a:t> </a:t>
              </a:r>
              <a:r>
                <a:rPr lang="nl-BE" sz="800" i="1" dirty="0" err="1"/>
                <a:t>signaling</a:t>
              </a:r>
              <a:r>
                <a:rPr lang="nl-BE" sz="800" i="1" dirty="0"/>
                <a:t> over GMP</a:t>
              </a:r>
            </a:p>
          </p:txBody>
        </p:sp>
        <p:sp>
          <p:nvSpPr>
            <p:cNvPr id="161" name="Speech Bubble: Rectangle 160">
              <a:extLst>
                <a:ext uri="{FF2B5EF4-FFF2-40B4-BE49-F238E27FC236}">
                  <a16:creationId xmlns:a16="http://schemas.microsoft.com/office/drawing/2014/main" id="{C2EEDA3B-8E9C-81CF-72DC-73AEE9B6B22F}"/>
                </a:ext>
              </a:extLst>
            </p:cNvPr>
            <p:cNvSpPr/>
            <p:nvPr/>
          </p:nvSpPr>
          <p:spPr>
            <a:xfrm>
              <a:off x="5254951" y="4628989"/>
              <a:ext cx="1728643" cy="345969"/>
            </a:xfrm>
            <a:prstGeom prst="wedgeRectCallout">
              <a:avLst>
                <a:gd name="adj1" fmla="val 86920"/>
                <a:gd name="adj2" fmla="val -71120"/>
              </a:avLst>
            </a:prstGeom>
            <a:solidFill>
              <a:srgbClr val="1A6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BE" sz="800" i="1" dirty="0" err="1"/>
                <a:t>Communicate</a:t>
              </a:r>
              <a:r>
                <a:rPr lang="nl-BE" sz="800" i="1" dirty="0"/>
                <a:t> </a:t>
              </a:r>
              <a:r>
                <a:rPr lang="nl-BE" sz="800" i="1" dirty="0" err="1"/>
                <a:t>location</a:t>
              </a:r>
              <a:r>
                <a:rPr lang="nl-BE" sz="800" i="1" dirty="0"/>
                <a:t> of AM </a:t>
              </a:r>
              <a:r>
                <a:rPr lang="nl-BE" sz="800" i="1" dirty="0" err="1"/>
                <a:t>removal</a:t>
              </a:r>
              <a:r>
                <a:rPr lang="nl-BE" sz="800" i="1" dirty="0"/>
                <a:t> at </a:t>
              </a:r>
              <a:r>
                <a:rPr lang="nl-BE" sz="800" i="1" dirty="0" err="1"/>
                <a:t>Tx</a:t>
              </a:r>
              <a:r>
                <a:rPr lang="nl-BE" sz="800" i="1" dirty="0"/>
                <a:t> </a:t>
              </a:r>
              <a:r>
                <a:rPr lang="nl-BE" sz="800" i="1" dirty="0" err="1"/>
                <a:t>to</a:t>
              </a:r>
              <a:r>
                <a:rPr lang="nl-BE" sz="800" i="1" dirty="0"/>
                <a:t> </a:t>
              </a:r>
              <a:r>
                <a:rPr lang="nl-BE" sz="800" i="1" dirty="0" err="1"/>
                <a:t>Rx</a:t>
              </a:r>
              <a:r>
                <a:rPr lang="nl-BE" sz="800" i="1" dirty="0"/>
                <a:t> </a:t>
              </a:r>
              <a:r>
                <a:rPr lang="nl-BE" sz="800" i="1" dirty="0" err="1"/>
                <a:t>by</a:t>
              </a:r>
              <a:r>
                <a:rPr lang="nl-BE" sz="800" i="1" dirty="0"/>
                <a:t> </a:t>
              </a:r>
              <a:r>
                <a:rPr lang="nl-BE" sz="800" i="1" dirty="0" err="1"/>
                <a:t>signaling</a:t>
              </a:r>
              <a:r>
                <a:rPr lang="nl-BE" sz="800" i="1" dirty="0"/>
                <a:t> over GMP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9CAAD59-D74A-23B7-01A9-81D3DE5DBF67}"/>
              </a:ext>
            </a:extLst>
          </p:cNvPr>
          <p:cNvGrpSpPr/>
          <p:nvPr/>
        </p:nvGrpSpPr>
        <p:grpSpPr>
          <a:xfrm>
            <a:off x="123942" y="1978673"/>
            <a:ext cx="2106068" cy="500331"/>
            <a:chOff x="123942" y="1978673"/>
            <a:chExt cx="2106068" cy="500331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739E8CA-637D-64C9-6F7E-3EE280C49B4C}"/>
                </a:ext>
              </a:extLst>
            </p:cNvPr>
            <p:cNvGrpSpPr/>
            <p:nvPr/>
          </p:nvGrpSpPr>
          <p:grpSpPr>
            <a:xfrm>
              <a:off x="123942" y="2136944"/>
              <a:ext cx="1734141" cy="202308"/>
              <a:chOff x="123942" y="2136944"/>
              <a:chExt cx="1734141" cy="202308"/>
            </a:xfrm>
          </p:grpSpPr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1EA40DD0-E0CD-90CC-C95F-54B1CB9E3416}"/>
                  </a:ext>
                </a:extLst>
              </p:cNvPr>
              <p:cNvSpPr/>
              <p:nvPr/>
            </p:nvSpPr>
            <p:spPr>
              <a:xfrm>
                <a:off x="123942" y="2136944"/>
                <a:ext cx="1728643" cy="178145"/>
              </a:xfrm>
              <a:prstGeom prst="wedgeRectCallout">
                <a:avLst>
                  <a:gd name="adj1" fmla="val -55705"/>
                  <a:gd name="adj2" fmla="val -37329"/>
                </a:avLst>
              </a:prstGeom>
              <a:solidFill>
                <a:srgbClr val="1A64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BE" sz="800" i="1" dirty="0"/>
                  <a:t>Feedback </a:t>
                </a:r>
                <a:r>
                  <a:rPr lang="nl-BE" sz="800" i="1" dirty="0" err="1"/>
                  <a:t>about</a:t>
                </a:r>
                <a:r>
                  <a:rPr lang="nl-BE" sz="800" i="1" dirty="0"/>
                  <a:t> AM change </a:t>
                </a:r>
                <a:r>
                  <a:rPr lang="nl-BE" sz="800" i="1" dirty="0" err="1"/>
                  <a:t>to</a:t>
                </a:r>
                <a:r>
                  <a:rPr lang="nl-BE" sz="800" i="1" dirty="0"/>
                  <a:t> </a:t>
                </a:r>
                <a:r>
                  <a:rPr lang="nl-BE" sz="800" i="1" dirty="0" err="1"/>
                  <a:t>gRS</a:t>
                </a:r>
                <a:endParaRPr lang="nl-BE" sz="800" i="1" dirty="0"/>
              </a:p>
            </p:txBody>
          </p:sp>
          <p:sp>
            <p:nvSpPr>
              <p:cNvPr id="167" name="Speech Bubble: Rectangle 166">
                <a:extLst>
                  <a:ext uri="{FF2B5EF4-FFF2-40B4-BE49-F238E27FC236}">
                    <a16:creationId xmlns:a16="http://schemas.microsoft.com/office/drawing/2014/main" id="{B0032F5B-26C6-0F7C-F1F3-F0614BD2B202}"/>
                  </a:ext>
                </a:extLst>
              </p:cNvPr>
              <p:cNvSpPr/>
              <p:nvPr/>
            </p:nvSpPr>
            <p:spPr>
              <a:xfrm>
                <a:off x="129440" y="2161107"/>
                <a:ext cx="1728643" cy="178145"/>
              </a:xfrm>
              <a:prstGeom prst="wedgeRectCallout">
                <a:avLst>
                  <a:gd name="adj1" fmla="val 62627"/>
                  <a:gd name="adj2" fmla="val 27308"/>
                </a:avLst>
              </a:prstGeom>
              <a:solidFill>
                <a:srgbClr val="1A64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BE" sz="800" i="1" dirty="0"/>
                  <a:t>Feedback </a:t>
                </a:r>
                <a:r>
                  <a:rPr lang="nl-BE" sz="800" i="1" dirty="0" err="1"/>
                  <a:t>about</a:t>
                </a:r>
                <a:r>
                  <a:rPr lang="nl-BE" sz="800" i="1" dirty="0"/>
                  <a:t> AM change </a:t>
                </a:r>
                <a:r>
                  <a:rPr lang="nl-BE" sz="800" i="1" dirty="0" err="1"/>
                  <a:t>to</a:t>
                </a:r>
                <a:r>
                  <a:rPr lang="nl-BE" sz="800" i="1" dirty="0"/>
                  <a:t> </a:t>
                </a:r>
                <a:r>
                  <a:rPr lang="nl-BE" sz="800" i="1" dirty="0" err="1"/>
                  <a:t>gRS</a:t>
                </a:r>
                <a:endParaRPr lang="nl-BE" sz="800" i="1" dirty="0"/>
              </a:p>
            </p:txBody>
          </p:sp>
        </p:grpSp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E3CBC2AD-29E9-574C-EC1A-1DD6AE8E766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25644" y="1985263"/>
              <a:ext cx="4366" cy="493741"/>
            </a:xfrm>
            <a:prstGeom prst="bentConnector3">
              <a:avLst>
                <a:gd name="adj1" fmla="val 3474256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F89341FD-703C-3A81-EE4B-04230118879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75126" y="1978673"/>
              <a:ext cx="83" cy="490510"/>
            </a:xfrm>
            <a:prstGeom prst="bentConnector3">
              <a:avLst>
                <a:gd name="adj1" fmla="val -153012048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Speech Bubble: Rectangle 163">
            <a:extLst>
              <a:ext uri="{FF2B5EF4-FFF2-40B4-BE49-F238E27FC236}">
                <a16:creationId xmlns:a16="http://schemas.microsoft.com/office/drawing/2014/main" id="{B82FCC86-9935-7CB8-9286-62731DE6D1C1}"/>
              </a:ext>
            </a:extLst>
          </p:cNvPr>
          <p:cNvSpPr/>
          <p:nvPr/>
        </p:nvSpPr>
        <p:spPr>
          <a:xfrm>
            <a:off x="913016" y="777108"/>
            <a:ext cx="1068737" cy="223199"/>
          </a:xfrm>
          <a:prstGeom prst="wedgeRectCallout">
            <a:avLst>
              <a:gd name="adj1" fmla="val -30236"/>
              <a:gd name="adj2" fmla="val 28727"/>
            </a:avLst>
          </a:prstGeom>
          <a:solidFill>
            <a:srgbClr val="1A6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800" i="1" dirty="0"/>
              <a:t>IEEE 802.3-cx-2023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8B4F0D2-54F8-A143-08F5-C3EC7EA33DB7}"/>
              </a:ext>
            </a:extLst>
          </p:cNvPr>
          <p:cNvGrpSpPr/>
          <p:nvPr/>
        </p:nvGrpSpPr>
        <p:grpSpPr>
          <a:xfrm>
            <a:off x="3175752" y="212858"/>
            <a:ext cx="5177106" cy="1694943"/>
            <a:chOff x="3175752" y="212858"/>
            <a:chExt cx="5177106" cy="1694943"/>
          </a:xfrm>
        </p:grpSpPr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A92C3081-CB77-6C7E-247E-CE3F21CF3FF8}"/>
                </a:ext>
              </a:extLst>
            </p:cNvPr>
            <p:cNvCxnSpPr>
              <a:cxnSpLocks/>
              <a:stCxn id="109" idx="1"/>
              <a:endCxn id="112" idx="1"/>
            </p:cNvCxnSpPr>
            <p:nvPr/>
          </p:nvCxnSpPr>
          <p:spPr>
            <a:xfrm rot="10800000">
              <a:off x="6329014" y="1070582"/>
              <a:ext cx="6608" cy="502499"/>
            </a:xfrm>
            <a:prstGeom prst="bentConnector3">
              <a:avLst>
                <a:gd name="adj1" fmla="val 2431916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or: Elbow 241">
              <a:extLst>
                <a:ext uri="{FF2B5EF4-FFF2-40B4-BE49-F238E27FC236}">
                  <a16:creationId xmlns:a16="http://schemas.microsoft.com/office/drawing/2014/main" id="{254E36C4-2F21-7784-629C-B042DE66F798}"/>
                </a:ext>
              </a:extLst>
            </p:cNvPr>
            <p:cNvCxnSpPr>
              <a:cxnSpLocks/>
              <a:stCxn id="144" idx="1"/>
              <a:endCxn id="146" idx="1"/>
            </p:cNvCxnSpPr>
            <p:nvPr/>
          </p:nvCxnSpPr>
          <p:spPr>
            <a:xfrm rot="10800000">
              <a:off x="8348493" y="1077571"/>
              <a:ext cx="4365" cy="487051"/>
            </a:xfrm>
            <a:prstGeom prst="bentConnector3">
              <a:avLst>
                <a:gd name="adj1" fmla="val 2699152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B5EE603E-2722-3799-9526-636FAA239CA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175752" y="1411067"/>
              <a:ext cx="12700" cy="496734"/>
            </a:xfrm>
            <a:prstGeom prst="bentConnector3">
              <a:avLst>
                <a:gd name="adj1" fmla="val 920000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BE0818EE-E9DA-9470-3357-2A83928D57A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68168" y="1403746"/>
              <a:ext cx="4365" cy="493741"/>
            </a:xfrm>
            <a:prstGeom prst="bentConnector3">
              <a:avLst>
                <a:gd name="adj1" fmla="val 3009507"/>
              </a:avLst>
            </a:prstGeom>
            <a:ln w="12700" cmpd="sng"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Speech Bubble: Rectangle 165">
              <a:extLst>
                <a:ext uri="{FF2B5EF4-FFF2-40B4-BE49-F238E27FC236}">
                  <a16:creationId xmlns:a16="http://schemas.microsoft.com/office/drawing/2014/main" id="{44CA0079-CD31-7106-91BE-E31B3D018784}"/>
                </a:ext>
              </a:extLst>
            </p:cNvPr>
            <p:cNvSpPr/>
            <p:nvPr/>
          </p:nvSpPr>
          <p:spPr>
            <a:xfrm>
              <a:off x="4167640" y="212858"/>
              <a:ext cx="1068737" cy="223199"/>
            </a:xfrm>
            <a:prstGeom prst="wedgeRectCallout">
              <a:avLst>
                <a:gd name="adj1" fmla="val -30236"/>
                <a:gd name="adj2" fmla="val 28727"/>
              </a:avLst>
            </a:prstGeom>
            <a:solidFill>
              <a:srgbClr val="1A6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BE" sz="800" i="1" dirty="0"/>
                <a:t>IEEE 802.3-cx-2023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1BEF8DA-9FC8-FF06-8176-E01FC97B3DCD}"/>
              </a:ext>
            </a:extLst>
          </p:cNvPr>
          <p:cNvGrpSpPr/>
          <p:nvPr/>
        </p:nvGrpSpPr>
        <p:grpSpPr>
          <a:xfrm>
            <a:off x="5001935" y="1696527"/>
            <a:ext cx="3655667" cy="930404"/>
            <a:chOff x="5001935" y="1696527"/>
            <a:chExt cx="3655667" cy="930404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6CA02E7-CC0C-AFC8-534B-2B87A2E726DD}"/>
                </a:ext>
              </a:extLst>
            </p:cNvPr>
            <p:cNvSpPr txBox="1"/>
            <p:nvPr/>
          </p:nvSpPr>
          <p:spPr>
            <a:xfrm rot="2611313">
              <a:off x="5001935" y="2358414"/>
              <a:ext cx="807447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buClr>
                  <a:srgbClr val="001135"/>
                </a:buClr>
              </a:pPr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Same location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AED05F4-E06F-48D3-A3A9-45EA0133EDBF}"/>
                </a:ext>
              </a:extLst>
            </p:cNvPr>
            <p:cNvSpPr txBox="1"/>
            <p:nvPr/>
          </p:nvSpPr>
          <p:spPr>
            <a:xfrm rot="2958223">
              <a:off x="8119620" y="1965992"/>
              <a:ext cx="807447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buClr>
                  <a:srgbClr val="001135"/>
                </a:buClr>
              </a:pPr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Nokia Pure Text" panose="020B0503020202020204" pitchFamily="34" charset="0"/>
                  <a:cs typeface="Nokia Pure Headline Light"/>
                </a:rPr>
                <a:t>Same 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159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B76865-D40B-4ECE-96AE-7F4004CB69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8118" y="915566"/>
            <a:ext cx="8474362" cy="1544674"/>
          </a:xfrm>
        </p:spPr>
        <p:txBody>
          <a:bodyPr/>
          <a:lstStyle/>
          <a:p>
            <a:r>
              <a:rPr lang="en-CA" sz="1400" dirty="0"/>
              <a:t>Mobile transport puts </a:t>
            </a:r>
            <a:r>
              <a:rPr lang="en-CA" sz="1400" b="1" dirty="0"/>
              <a:t>severe requirements on PTP synchronization</a:t>
            </a:r>
          </a:p>
          <a:p>
            <a:r>
              <a:rPr lang="en-CA" sz="1400" dirty="0"/>
              <a:t>The latency contribution of </a:t>
            </a:r>
            <a:r>
              <a:rPr lang="en-CA" sz="1400" b="1" dirty="0"/>
              <a:t>optical modules </a:t>
            </a:r>
            <a:r>
              <a:rPr lang="en-CA" sz="1400" dirty="0"/>
              <a:t>must be compensated in the host</a:t>
            </a:r>
          </a:p>
          <a:p>
            <a:r>
              <a:rPr lang="en-CA" sz="1400" dirty="0"/>
              <a:t>The more performant the module, the higher its functionality complexity, </a:t>
            </a:r>
            <a:br>
              <a:rPr lang="en-CA" sz="1400" dirty="0"/>
            </a:br>
            <a:r>
              <a:rPr lang="en-CA" sz="1400" dirty="0"/>
              <a:t>leading to sources of </a:t>
            </a:r>
            <a:r>
              <a:rPr lang="en-CA" sz="1400" b="1" dirty="0"/>
              <a:t>latency variations</a:t>
            </a:r>
            <a:r>
              <a:rPr lang="en-CA" sz="1400" dirty="0"/>
              <a:t> inducing synchronization </a:t>
            </a:r>
            <a:r>
              <a:rPr lang="en-CA" sz="1400" b="1" dirty="0"/>
              <a:t>inaccuracies</a:t>
            </a:r>
          </a:p>
          <a:p>
            <a:endParaRPr lang="en-CA" sz="1400" dirty="0"/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4466CE-B686-44C0-B434-5953D7D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– recommendations for optical </a:t>
            </a:r>
            <a:r>
              <a:rPr lang="en-CA" dirty="0" err="1"/>
              <a:t>pluggables</a:t>
            </a:r>
            <a:endParaRPr lang="en-CA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2E293E4-625F-E1E3-64B2-AACCB9B6BF52}"/>
              </a:ext>
            </a:extLst>
          </p:cNvPr>
          <p:cNvSpPr/>
          <p:nvPr/>
        </p:nvSpPr>
        <p:spPr>
          <a:xfrm>
            <a:off x="4139952" y="2139702"/>
            <a:ext cx="432048" cy="320538"/>
          </a:xfrm>
          <a:prstGeom prst="downArrow">
            <a:avLst/>
          </a:prstGeom>
          <a:solidFill>
            <a:srgbClr val="1A6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BE" sz="1200" dirty="0" err="1">
              <a:solidFill>
                <a:schemeClr val="bg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F4301A2-AFFB-A7FA-EC17-2D7EBF07CD3D}"/>
              </a:ext>
            </a:extLst>
          </p:cNvPr>
          <p:cNvSpPr txBox="1">
            <a:spLocks/>
          </p:cNvSpPr>
          <p:nvPr/>
        </p:nvSpPr>
        <p:spPr>
          <a:xfrm>
            <a:off x="334819" y="2705101"/>
            <a:ext cx="8474362" cy="2015726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60800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91200" indent="-23040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21600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2000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Design choices for avoiding inaccuracies:</a:t>
            </a:r>
          </a:p>
          <a:p>
            <a:pPr lvl="1">
              <a:buFont typeface="+mj-lt"/>
              <a:buAutoNum type="arabicPeriod"/>
            </a:pPr>
            <a:r>
              <a:rPr lang="en-CA" sz="1200" dirty="0"/>
              <a:t>Keep registers of internal Rx and Tx latencies (per electrical lane) as proposed by MOPA</a:t>
            </a:r>
          </a:p>
          <a:p>
            <a:pPr lvl="1">
              <a:buFont typeface="+mj-lt"/>
              <a:buAutoNum type="arabicPeriod"/>
            </a:pPr>
            <a:r>
              <a:rPr lang="en-CA" sz="1200" dirty="0"/>
              <a:t>Apply the principles of </a:t>
            </a:r>
            <a:r>
              <a:rPr lang="en-CA" sz="1200" dirty="0">
                <a:solidFill>
                  <a:srgbClr val="1A64FF"/>
                </a:solidFill>
              </a:rPr>
              <a:t>IEEE 802.3cx</a:t>
            </a:r>
            <a:r>
              <a:rPr lang="en-BE" sz="1200" dirty="0">
                <a:solidFill>
                  <a:srgbClr val="1A64FF"/>
                </a:solidFill>
              </a:rPr>
              <a:t>-2023</a:t>
            </a:r>
            <a:r>
              <a:rPr lang="en-CA" sz="1200" dirty="0">
                <a:solidFill>
                  <a:srgbClr val="1A64FF"/>
                </a:solidFill>
              </a:rPr>
              <a:t> </a:t>
            </a:r>
            <a:r>
              <a:rPr lang="en-CA" sz="1200" dirty="0"/>
              <a:t>for compensation of cyclic latencies between Tx and Rx sides and for reporting of AM </a:t>
            </a:r>
            <a:r>
              <a:rPr lang="en-BE" sz="1200" dirty="0"/>
              <a:t>position</a:t>
            </a:r>
            <a:r>
              <a:rPr lang="en-CA" sz="1200" dirty="0"/>
              <a:t> to RS</a:t>
            </a:r>
          </a:p>
          <a:p>
            <a:pPr lvl="1">
              <a:buFont typeface="+mj-lt"/>
              <a:buAutoNum type="arabicPeriod"/>
            </a:pPr>
            <a:r>
              <a:rPr lang="en-CA" sz="1200" dirty="0"/>
              <a:t>For coherent modules with MII extenders, segmented FEC:</a:t>
            </a:r>
            <a:br>
              <a:rPr lang="en-CA" sz="1200" dirty="0"/>
            </a:br>
            <a:r>
              <a:rPr lang="en-CA" sz="1200" dirty="0"/>
              <a:t>apply the GMP-based feedback of AM </a:t>
            </a:r>
            <a:r>
              <a:rPr lang="en-BE" sz="1200" dirty="0"/>
              <a:t>position</a:t>
            </a:r>
            <a:r>
              <a:rPr lang="en-CA" sz="1200" dirty="0"/>
              <a:t> from Tx side to Rx side as described in </a:t>
            </a:r>
            <a:r>
              <a:rPr lang="en-CA" sz="1200" dirty="0">
                <a:solidFill>
                  <a:srgbClr val="1A64FF"/>
                </a:solidFill>
              </a:rPr>
              <a:t>IEEE 802.3dj </a:t>
            </a:r>
            <a:r>
              <a:rPr lang="en-CA" sz="1200" dirty="0"/>
              <a:t>proposal </a:t>
            </a:r>
            <a:r>
              <a:rPr lang="en-US" sz="1200" u="sng" dirty="0">
                <a:solidFill>
                  <a:srgbClr val="1A64FF"/>
                </a:solidFill>
                <a:latin typeface="Open Sans" panose="020B0606030504020204" pitchFamily="34" charset="0"/>
                <a:ea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https://www.ieee802.org/3/dj/public/24_05/sluyski_3dj_01a_2405.pdf</a:t>
            </a:r>
            <a:endParaRPr lang="en-US" sz="1200" dirty="0">
              <a:solidFill>
                <a:srgbClr val="1A64FF"/>
              </a:solidFill>
            </a:endParaRPr>
          </a:p>
          <a:p>
            <a:pPr marL="156008" lvl="1" indent="0">
              <a:buFont typeface="Lucida Grande"/>
              <a:buNone/>
            </a:pPr>
            <a:r>
              <a:rPr lang="en-CA" sz="1200" dirty="0"/>
              <a:t>(non-coherent modules using MII extenders and/or segmented FEC require further study)</a:t>
            </a:r>
          </a:p>
        </p:txBody>
      </p:sp>
    </p:spTree>
    <p:extLst>
      <p:ext uri="{BB962C8B-B14F-4D97-AF65-F5344CB8AC3E}">
        <p14:creationId xmlns:p14="http://schemas.microsoft.com/office/powerpoint/2010/main" val="24170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768F3AA-C956-B631-C0B0-BB84D54E7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1DDFD77-AEFA-DF6D-5E9B-A920C3FD41A1}"/>
              </a:ext>
            </a:extLst>
          </p:cNvPr>
          <p:cNvSpPr txBox="1">
            <a:spLocks/>
          </p:cNvSpPr>
          <p:nvPr/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CA" sz="5400">
                <a:solidFill>
                  <a:schemeClr val="bg1"/>
                </a:solidFill>
              </a:rPr>
              <a:t>Thank you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CA" sz="540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en-CA" sz="5400">
              <a:solidFill>
                <a:schemeClr val="bg1"/>
              </a:solidFill>
            </a:endParaRPr>
          </a:p>
          <a:p>
            <a:pPr marL="0" indent="0" algn="ctr" defTabSz="457200" fontAlgn="base">
              <a:lnSpc>
                <a:spcPct val="100000"/>
              </a:lnSpc>
              <a:spcAft>
                <a:spcPct val="0"/>
              </a:spcAft>
              <a:buClr>
                <a:srgbClr val="001135"/>
              </a:buClr>
              <a:buNone/>
            </a:pPr>
            <a:r>
              <a:rPr lang="en-GB" sz="1800">
                <a:solidFill>
                  <a:schemeClr val="bg1"/>
                </a:solidFill>
                <a:ea typeface="Nokia Pure Text" panose="020B0503020202020204" pitchFamily="34" charset="0"/>
                <a:cs typeface="Nokia Pure Headline Light"/>
              </a:rPr>
              <a:t>François Fredricx</a:t>
            </a:r>
          </a:p>
          <a:p>
            <a:pPr marL="0" indent="0" algn="ctr" defTabSz="457200" fontAlgn="base">
              <a:lnSpc>
                <a:spcPct val="100000"/>
              </a:lnSpc>
              <a:spcAft>
                <a:spcPct val="0"/>
              </a:spcAft>
              <a:buClr>
                <a:srgbClr val="001135"/>
              </a:buClr>
              <a:buNone/>
            </a:pPr>
            <a:r>
              <a:rPr lang="en-GB" sz="1800">
                <a:solidFill>
                  <a:schemeClr val="bg1"/>
                </a:solidFill>
                <a:ea typeface="Nokia Pure Text" panose="020B0503020202020204" pitchFamily="34" charset="0"/>
                <a:cs typeface="Nokia Pure Headline Light"/>
              </a:rPr>
              <a:t>Fixed Networks R&amp;D, Nokia</a:t>
            </a:r>
          </a:p>
          <a:p>
            <a:pPr marL="0" indent="0" algn="ctr" defTabSz="457200" fontAlgn="base">
              <a:lnSpc>
                <a:spcPct val="100000"/>
              </a:lnSpc>
              <a:spcAft>
                <a:spcPct val="0"/>
              </a:spcAft>
              <a:buClr>
                <a:srgbClr val="001135"/>
              </a:buClr>
              <a:buNone/>
            </a:pPr>
            <a:r>
              <a:rPr lang="en-CA" sz="1800">
                <a:solidFill>
                  <a:schemeClr val="bg1"/>
                </a:solidFill>
              </a:rPr>
              <a:t>francois.fredricx@nokia.com</a:t>
            </a:r>
            <a:endParaRPr lang="en-CA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42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1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Pure PowerPoint" id="{E7D3A715-BCA4-4FF0-8514-18648E1E37B4}" vid="{BEDE3391-55BB-4B7A-88ED-7B8E863A05E3}"/>
    </a:ext>
  </a:extLst>
</a:theme>
</file>

<file path=ppt/theme/theme2.xml><?xml version="1.0" encoding="utf-8"?>
<a:theme xmlns:a="http://schemas.openxmlformats.org/drawingml/2006/main" name="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B162C6FC4904DBE7E42351FBCDBA6" ma:contentTypeVersion="13" ma:contentTypeDescription="Create a new document." ma:contentTypeScope="" ma:versionID="048fb2bdb2d555221bf2c0deea424036">
  <xsd:schema xmlns:xsd="http://www.w3.org/2001/XMLSchema" xmlns:xs="http://www.w3.org/2001/XMLSchema" xmlns:p="http://schemas.microsoft.com/office/2006/metadata/properties" xmlns:ns3="71c5aaf6-e6ce-465b-b873-5148d2a4c105" xmlns:ns4="2306137d-4380-4b36-be9c-8c1021ad41ee" xmlns:ns5="f8274c0b-8c21-4bee-a05e-0335b2e10d00" targetNamespace="http://schemas.microsoft.com/office/2006/metadata/properties" ma:root="true" ma:fieldsID="109dec06ab07099e44474226c6644c15" ns3:_="" ns4:_="" ns5:_="">
    <xsd:import namespace="71c5aaf6-e6ce-465b-b873-5148d2a4c105"/>
    <xsd:import namespace="2306137d-4380-4b36-be9c-8c1021ad41ee"/>
    <xsd:import namespace="f8274c0b-8c21-4bee-a05e-0335b2e10d00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3:HideFromDelve" minOccurs="0"/>
                <xsd:element ref="ns4:MediaServiceFastMetadata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137d-4380-4b36-be9c-8c1021ad41ee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74c0b-8c21-4bee-a05e-0335b2e10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4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C3B4AAF6-501D-42B6-B77A-8D2DE1E93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A06D4-DC95-4D2A-BA74-7255C2BF1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2306137d-4380-4b36-be9c-8c1021ad41ee"/>
    <ds:schemaRef ds:uri="f8274c0b-8c21-4bee-a05e-0335b2e10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A7894A-5BB9-4E3D-A632-115FB462F0AB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8274c0b-8c21-4bee-a05e-0335b2e10d00"/>
    <ds:schemaRef ds:uri="71c5aaf6-e6ce-465b-b873-5148d2a4c105"/>
    <ds:schemaRef ds:uri="2306137d-4380-4b36-be9c-8c1021ad41ee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F1A561F-7220-4763-840B-2A5E093AB3F7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b1aa2129-79ec-42c0-bfac-e5b7a0374572}" enabled="1" method="Privileged" siteId="{5d471751-9675-428d-917b-70f44f9630b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Nokia_Pure_PPT_CORP_V2</Template>
  <TotalTime>0</TotalTime>
  <Words>1018</Words>
  <Application>Microsoft Office PowerPoint</Application>
  <PresentationFormat>On-screen Show (16:9)</PresentationFormat>
  <Paragraphs>293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Lucida Grande</vt:lpstr>
      <vt:lpstr>Nokia Pure Headline Light</vt:lpstr>
      <vt:lpstr>Nokia Pure Text</vt:lpstr>
      <vt:lpstr>Nokia Pure Text Light</vt:lpstr>
      <vt:lpstr>Open Sans</vt:lpstr>
      <vt:lpstr>Symbol</vt:lpstr>
      <vt:lpstr>5_1 White Master</vt:lpstr>
      <vt:lpstr>CORP_PPT_Temp_Pure_V31</vt:lpstr>
      <vt:lpstr>think-cell Slide</vt:lpstr>
      <vt:lpstr>PowerPoint Presentation</vt:lpstr>
      <vt:lpstr>Recap: why“tight” synchronization ?</vt:lpstr>
      <vt:lpstr>Recap: Role of pluggable modules for tight sync</vt:lpstr>
      <vt:lpstr>PTP: considering Tx and Rx sides, and host / pluggable at each side</vt:lpstr>
      <vt:lpstr>Implementation-specific Sources of inaccuracies</vt:lpstr>
      <vt:lpstr>Avoiding inaccuracies</vt:lpstr>
      <vt:lpstr>Summary – recommendations for optical pluggables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>MWC</cp:keywords>
  <dc:description/>
  <cp:lastModifiedBy/>
  <cp:revision>2</cp:revision>
  <dcterms:created xsi:type="dcterms:W3CDTF">2016-01-06T14:19:42Z</dcterms:created>
  <dcterms:modified xsi:type="dcterms:W3CDTF">2024-09-21T15:31:51Z</dcterms:modified>
  <cp:category>guide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0x0101006E4B162C6FC4904DBE7E42351FBCDBA6</vt:lpwstr>
  </property>
  <property fmtid="{D5CDD505-2E9C-101B-9397-08002B2CF9AE}" pid="4" name="MSIP_Label_b1aa2129-79ec-42c0-bfac-e5b7a0374572_Enabled">
    <vt:lpwstr>true</vt:lpwstr>
  </property>
  <property fmtid="{D5CDD505-2E9C-101B-9397-08002B2CF9AE}" pid="5" name="MSIP_Label_b1aa2129-79ec-42c0-bfac-e5b7a0374572_SetDate">
    <vt:lpwstr>2021-05-07T03:10:30Z</vt:lpwstr>
  </property>
  <property fmtid="{D5CDD505-2E9C-101B-9397-08002B2CF9AE}" pid="6" name="MSIP_Label_b1aa2129-79ec-42c0-bfac-e5b7a0374572_Method">
    <vt:lpwstr>Privileged</vt:lpwstr>
  </property>
  <property fmtid="{D5CDD505-2E9C-101B-9397-08002B2CF9AE}" pid="7" name="MSIP_Label_b1aa2129-79ec-42c0-bfac-e5b7a0374572_Name">
    <vt:lpwstr>b1aa2129-79ec-42c0-bfac-e5b7a0374572</vt:lpwstr>
  </property>
  <property fmtid="{D5CDD505-2E9C-101B-9397-08002B2CF9AE}" pid="8" name="MSIP_Label_b1aa2129-79ec-42c0-bfac-e5b7a0374572_SiteId">
    <vt:lpwstr>5d471751-9675-428d-917b-70f44f9630b0</vt:lpwstr>
  </property>
  <property fmtid="{D5CDD505-2E9C-101B-9397-08002B2CF9AE}" pid="9" name="MSIP_Label_b1aa2129-79ec-42c0-bfac-e5b7a0374572_ActionId">
    <vt:lpwstr>0dafbbe5-2832-4c32-a28a-03be1b012d9d</vt:lpwstr>
  </property>
  <property fmtid="{D5CDD505-2E9C-101B-9397-08002B2CF9AE}" pid="10" name="MSIP_Label_b1aa2129-79ec-42c0-bfac-e5b7a0374572_ContentBits">
    <vt:lpwstr>0</vt:lpwstr>
  </property>
</Properties>
</file>