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2" r:id="rId5"/>
    <p:sldMasterId id="2147483676" r:id="rId6"/>
    <p:sldMasterId id="2147483679" r:id="rId7"/>
    <p:sldMasterId id="2147483682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</p:sldIdLst>
  <p:sldSz cy="5143500" cx="9144000"/>
  <p:notesSz cx="6805600" cy="99393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gnEHwyMTBxfahRNKlww++qqfey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customschemas.google.com/relationships/presentationmetadata" Target="metadata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1"/>
            <a:ext cx="2949099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7825" lIns="95650" spcFirstLastPara="1" rIns="95650" wrap="square" tIns="47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4941" y="1"/>
            <a:ext cx="2949099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7825" lIns="95650" spcFirstLastPara="1" rIns="95650" wrap="square" tIns="478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3013"/>
            <a:ext cx="5961063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7825" lIns="95650" spcFirstLastPara="1" rIns="95650" wrap="square" tIns="478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7825" lIns="95650" spcFirstLastPara="1" rIns="95650" wrap="square" tIns="47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4941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7825" lIns="95650" spcFirstLastPara="1" rIns="95650" wrap="square" tIns="47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:notes"/>
          <p:cNvSpPr/>
          <p:nvPr>
            <p:ph idx="2" type="sldImg"/>
          </p:nvPr>
        </p:nvSpPr>
        <p:spPr>
          <a:xfrm>
            <a:off x="422275" y="1243013"/>
            <a:ext cx="5961063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:notes"/>
          <p:cNvSpPr txBox="1"/>
          <p:nvPr>
            <p:ph idx="1" type="body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7825" lIns="95650" spcFirstLastPara="1" rIns="95650" wrap="square" tIns="47825">
            <a:noAutofit/>
          </a:bodyPr>
          <a:lstStyle/>
          <a:p>
            <a:pPr indent="-173880" lvl="0" marL="1738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안녕하십니까? SK브로드밴드 (사장) 이형희 입니다.</a:t>
            </a:r>
            <a:endParaRPr/>
          </a:p>
          <a:p>
            <a:pPr indent="-173880" lvl="0" marL="1738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3880" lvl="0" marL="1738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바쁘신 중에도 이렇게 자리해 주셔서 감사합니다. </a:t>
            </a:r>
            <a:endParaRPr/>
          </a:p>
          <a:p>
            <a:pPr indent="-173880" lvl="0" marL="1738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SK브로드밴드 사장으로 취임 후 첫 인사를 드리게 되었습니다. </a:t>
            </a:r>
            <a:endParaRPr/>
          </a:p>
          <a:p>
            <a:pPr indent="-173880" lvl="0" marL="1738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앞으로 잘 부탁 드린다는 말씀 먼저 드립니다. </a:t>
            </a:r>
            <a:endParaRPr/>
          </a:p>
          <a:p>
            <a:pPr indent="-173880" lvl="0" marL="1738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3880" lvl="0" marL="1738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오늘은 ‘유무선 미디어 플랫폼으로 도약’ 이라는 내용으로, </a:t>
            </a:r>
            <a:endParaRPr/>
          </a:p>
          <a:p>
            <a:pPr indent="-173880" lvl="0" marL="1738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SK브로드밴드의 사업추진 방향에 대한 설명을 드리고자 합니다.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:notes"/>
          <p:cNvSpPr txBox="1"/>
          <p:nvPr>
            <p:ph idx="12" type="sldNum"/>
          </p:nvPr>
        </p:nvSpPr>
        <p:spPr>
          <a:xfrm>
            <a:off x="3854941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7825" lIns="95650" spcFirstLastPara="1" rIns="95650" wrap="square" tIns="478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/>
          <p:nvPr>
            <p:ph idx="1" type="body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anchorCtr="0" anchor="t" bIns="47825" lIns="95650" spcFirstLastPara="1" rIns="95650" wrap="square" tIns="47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:notes"/>
          <p:cNvSpPr/>
          <p:nvPr>
            <p:ph idx="2" type="sldImg"/>
          </p:nvPr>
        </p:nvSpPr>
        <p:spPr>
          <a:xfrm>
            <a:off x="422275" y="1243013"/>
            <a:ext cx="5961063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/>
          <p:nvPr>
            <p:ph idx="1" type="body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anchorCtr="0" anchor="t" bIns="47825" lIns="95650" spcFirstLastPara="1" rIns="95650" wrap="square" tIns="47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:notes"/>
          <p:cNvSpPr/>
          <p:nvPr>
            <p:ph idx="2" type="sldImg"/>
          </p:nvPr>
        </p:nvSpPr>
        <p:spPr>
          <a:xfrm>
            <a:off x="422275" y="1243013"/>
            <a:ext cx="5961063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:notes"/>
          <p:cNvSpPr txBox="1"/>
          <p:nvPr>
            <p:ph idx="1" type="body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anchorCtr="0" anchor="t" bIns="47825" lIns="95650" spcFirstLastPara="1" rIns="95650" wrap="square" tIns="47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:notes"/>
          <p:cNvSpPr/>
          <p:nvPr>
            <p:ph idx="2" type="sldImg"/>
          </p:nvPr>
        </p:nvSpPr>
        <p:spPr>
          <a:xfrm>
            <a:off x="422275" y="1243013"/>
            <a:ext cx="5961063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 txBox="1"/>
          <p:nvPr>
            <p:ph idx="1" type="body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anchorCtr="0" anchor="t" bIns="47825" lIns="95650" spcFirstLastPara="1" rIns="95650" wrap="square" tIns="47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5:notes"/>
          <p:cNvSpPr/>
          <p:nvPr>
            <p:ph idx="2" type="sldImg"/>
          </p:nvPr>
        </p:nvSpPr>
        <p:spPr>
          <a:xfrm>
            <a:off x="422275" y="1243013"/>
            <a:ext cx="5961063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/>
          <p:nvPr>
            <p:ph idx="1" type="body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anchorCtr="0" anchor="t" bIns="47825" lIns="95650" spcFirstLastPara="1" rIns="95650" wrap="square" tIns="47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6:notes"/>
          <p:cNvSpPr/>
          <p:nvPr>
            <p:ph idx="2" type="sldImg"/>
          </p:nvPr>
        </p:nvSpPr>
        <p:spPr>
          <a:xfrm>
            <a:off x="422275" y="1243013"/>
            <a:ext cx="5961063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 txBox="1"/>
          <p:nvPr>
            <p:ph idx="1" type="body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anchorCtr="0" anchor="t" bIns="47825" lIns="95650" spcFirstLastPara="1" rIns="95650" wrap="square" tIns="47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7:notes"/>
          <p:cNvSpPr/>
          <p:nvPr>
            <p:ph idx="2" type="sldImg"/>
          </p:nvPr>
        </p:nvSpPr>
        <p:spPr>
          <a:xfrm>
            <a:off x="422275" y="1243013"/>
            <a:ext cx="5961063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0" name="Google Shape;70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제목 및 내용">
  <p:cSld name="1_제목 및 내용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6" y="0"/>
            <a:ext cx="91409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제목 및 내용">
  <p:cSld name="1_제목 및 내용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6" y="0"/>
            <a:ext cx="91409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8" name="Google Shape;98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3" name="Google Shape;123;p2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5" name="Google Shape;125;p2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41" name="Google Shape;141;p3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42" name="Google Shape;142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49" name="Google Shape;149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제목 슬라이드">
  <p:cSld name="1_제목 슬라이드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6" y="0"/>
            <a:ext cx="91409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>
  <p:cSld name="제목 슬라이드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6" y="0"/>
            <a:ext cx="91409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>
  <p:cSld name="제목 및 내용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7559" y="155864"/>
            <a:ext cx="91409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>
  <p:cSld name="제목 슬라이드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6" y="0"/>
            <a:ext cx="91409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>
  <p:cSld name="제목 및 내용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6" y="0"/>
            <a:ext cx="91409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showMasterSp="0" type="title">
  <p:cSld name="TITL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3"/>
          <p:cNvSpPr txBox="1"/>
          <p:nvPr>
            <p:ph type="ctrTitle"/>
          </p:nvPr>
        </p:nvSpPr>
        <p:spPr>
          <a:xfrm>
            <a:off x="1305492" y="1608740"/>
            <a:ext cx="6545530" cy="589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6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3"/>
          <p:cNvSpPr txBox="1"/>
          <p:nvPr>
            <p:ph idx="1" type="subTitle"/>
          </p:nvPr>
        </p:nvSpPr>
        <p:spPr>
          <a:xfrm>
            <a:off x="1305492" y="2248885"/>
            <a:ext cx="6545530" cy="4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035"/>
              <a:buFont typeface="Noto Sans Symbols"/>
              <a:buNone/>
              <a:defRPr b="1" sz="1478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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4"/>
          <p:cNvSpPr txBox="1"/>
          <p:nvPr>
            <p:ph type="title"/>
          </p:nvPr>
        </p:nvSpPr>
        <p:spPr>
          <a:xfrm>
            <a:off x="462971" y="172046"/>
            <a:ext cx="8194425" cy="2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4"/>
          <p:cNvSpPr txBox="1"/>
          <p:nvPr>
            <p:ph idx="1" type="body"/>
          </p:nvPr>
        </p:nvSpPr>
        <p:spPr>
          <a:xfrm>
            <a:off x="462971" y="640145"/>
            <a:ext cx="8194425" cy="4052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66115" lvl="0" marL="457200" marR="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591"/>
              <a:buFont typeface="Arial"/>
              <a:buAutoNum type="arabicPeriod"/>
              <a:defRPr b="1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Font typeface="Malgun Gothic"/>
              <a:buNone/>
              <a:defRPr/>
            </a:lvl2pPr>
            <a:lvl3pPr indent="-228600" lvl="2" marL="1371600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Font typeface="Malgun Gothic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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제목 및 내용">
  <p:cSld name="1_제목 및 내용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462971" y="172046"/>
            <a:ext cx="8194425" cy="2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462971" y="640145"/>
            <a:ext cx="8194425" cy="4052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66115" lvl="0" marL="457200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591"/>
              <a:buChar char="●"/>
              <a:defRPr b="1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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6"/>
          <p:cNvSpPr txBox="1"/>
          <p:nvPr>
            <p:ph type="title"/>
          </p:nvPr>
        </p:nvSpPr>
        <p:spPr>
          <a:xfrm>
            <a:off x="462971" y="172046"/>
            <a:ext cx="8194425" cy="2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6" name="Google Shape;46;p16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2" name="Google Shape;62;p1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3" name="Google Shape;63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2" id="177" name="Google Shape;177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2"/>
          <p:cNvSpPr txBox="1"/>
          <p:nvPr>
            <p:ph type="title"/>
          </p:nvPr>
        </p:nvSpPr>
        <p:spPr>
          <a:xfrm>
            <a:off x="462971" y="172046"/>
            <a:ext cx="8194425" cy="2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26" u="none" cap="none" strike="noStrike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26" u="none" cap="none" strike="noStrike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26" u="none" cap="none" strike="noStrike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26" u="none" cap="none" strike="noStrike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1" type="body"/>
          </p:nvPr>
        </p:nvSpPr>
        <p:spPr>
          <a:xfrm>
            <a:off x="462971" y="640145"/>
            <a:ext cx="8194425" cy="4052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66115" lvl="0" marL="457200" marR="0" rtl="0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591"/>
              <a:buFont typeface="Noto Sans Symbols"/>
              <a:buChar char="●"/>
              <a:defRPr b="0" i="0" sz="843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82194" lvl="1" marL="914400" marR="0" rtl="0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Font typeface="Malgun Gothic"/>
              <a:buChar char="–"/>
              <a:defRPr b="0" i="0" sz="843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82194" lvl="2" marL="1371600" marR="0" rtl="0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Font typeface="Malgun Gothic"/>
              <a:buChar char="•"/>
              <a:defRPr b="0" i="0" sz="843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82194" lvl="3" marL="1828800" marR="0" rtl="0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Font typeface="Belleza"/>
              <a:buChar char=""/>
              <a:defRPr b="0" i="0" sz="843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82194" lvl="4" marL="2286000" marR="0" rtl="0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Font typeface="Arial"/>
              <a:buChar char="»"/>
              <a:defRPr b="0" i="0" sz="8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2194" lvl="5" marL="2743200" marR="0" rtl="0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Font typeface="Arial"/>
              <a:buChar char="»"/>
              <a:defRPr b="0" i="0" sz="8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2194" lvl="6" marL="3200400" marR="0" rtl="0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Font typeface="Arial"/>
              <a:buChar char="»"/>
              <a:defRPr b="0" i="0" sz="8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2194" lvl="7" marL="3657600" marR="0" rtl="0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Font typeface="Arial"/>
              <a:buChar char="»"/>
              <a:defRPr b="0" i="0" sz="8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2194" lvl="8" marL="4114800" marR="0" rtl="0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Font typeface="Arial"/>
              <a:buChar char="»"/>
              <a:defRPr b="0" i="0" sz="8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42"/>
          <p:cNvSpPr txBox="1"/>
          <p:nvPr/>
        </p:nvSpPr>
        <p:spPr>
          <a:xfrm>
            <a:off x="8497511" y="4840744"/>
            <a:ext cx="671515" cy="189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633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1" i="0" sz="633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2"/>
    <p:sldLayoutId id="2147483684" r:id="rId3"/>
    <p:sldLayoutId id="2147483685" r:id="rId4"/>
    <p:sldLayoutId id="2147483686" r:id="rId5"/>
    <p:sldLayoutId id="2147483687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www.google.com/url?sa=i&amp;rct=j&amp;q=&amp;esrc=s&amp;source=images&amp;cd=&amp;cad=rja&amp;uact=8&amp;ved=2ahUKEwjEltLG847eAhVEf7wKHXh4APcQjRx6BAgBEAU&amp;url=https://www.sktelecom.com/view/advertise/brand.do&amp;psig=AOvVaw1jTVN1nrmD2leL7D_UljHo&amp;ust=1539914730638263" TargetMode="External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"/>
          <p:cNvPicPr preferRelativeResize="0"/>
          <p:nvPr/>
        </p:nvPicPr>
        <p:blipFill rotWithShape="1">
          <a:blip r:embed="rId3">
            <a:alphaModFix/>
          </a:blip>
          <a:srcRect b="3725" l="0" r="0" t="0"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"/>
          <p:cNvSpPr/>
          <p:nvPr/>
        </p:nvSpPr>
        <p:spPr>
          <a:xfrm>
            <a:off x="949609" y="1385089"/>
            <a:ext cx="7244867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Optical Pluggables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Next Generation Mobile Fronthaul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"/>
          <p:cNvSpPr/>
          <p:nvPr/>
        </p:nvSpPr>
        <p:spPr>
          <a:xfrm>
            <a:off x="2268837" y="4078513"/>
            <a:ext cx="4625183" cy="642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 Telecom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Hongseok Shin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"/>
          <p:cNvSpPr/>
          <p:nvPr/>
        </p:nvSpPr>
        <p:spPr>
          <a:xfrm>
            <a:off x="2259408" y="3116045"/>
            <a:ext cx="4625183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ECOC 2024 MOPA Workshop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2024.09.22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k telecom에 대한 이미지 검색결과" id="202" name="Google Shape;202;p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0189" y="338349"/>
            <a:ext cx="1082877" cy="416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/>
          <p:nvPr/>
        </p:nvSpPr>
        <p:spPr>
          <a:xfrm>
            <a:off x="433135" y="133508"/>
            <a:ext cx="8253665" cy="432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30/40km Fronthaul 25Gbps WDM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"/>
          <p:cNvSpPr/>
          <p:nvPr/>
        </p:nvSpPr>
        <p:spPr>
          <a:xfrm>
            <a:off x="433134" y="719200"/>
            <a:ext cx="8253665" cy="4070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29837" lvl="0" marL="129837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Currently, the longest WDM blueprints for CRAN in MOPA are 15 km</a:t>
            </a:r>
            <a:endParaRPr/>
          </a:p>
          <a:p>
            <a:pPr indent="-129837" lvl="0" marL="129837" marR="0" rtl="0" algn="l"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Mobile operators want the longer distance 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Smaller number of BBU hotels to cover the same area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Saving the operational cost  (renting the space, providing air-conditioning/UPS)</a:t>
            </a:r>
            <a:endParaRPr/>
          </a:p>
          <a:p>
            <a:pPr indent="-129837" lvl="0" marL="129837" marR="0" rtl="0" algn="l"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Mobile systems tend to support the longer fronthaul distance. 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round-trip delay is not 3GPP requirements anymore but implementation issue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One of 5G system vendors for SK Telecom supports 30 km fronthaul.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 mobile system vendor in Japan reported its vRAN system with 50 km fronthaul.</a:t>
            </a:r>
            <a:endParaRPr/>
          </a:p>
          <a:p>
            <a:pPr indent="-129837" lvl="0" marL="129837" marR="0" rtl="0" algn="l"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Recent MOPA technical report (version 3.0) mentioned ‘30-40 km LLS WDM solutions’. 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Loss budget versus distance/wavelength band 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Issues to be solved: </a:t>
            </a:r>
            <a:r>
              <a:rPr b="1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Chromatic dispersion in C-band, higher fiber loss in O-band</a:t>
            </a:r>
            <a:endParaRPr/>
          </a:p>
          <a:p>
            <a:pPr indent="-129837" lvl="0" marL="129837" marR="0" rtl="0" algn="l"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12.5 GBd PAM4 is away from the interest due to the absence of PHY standards.</a:t>
            </a:r>
            <a:endParaRPr/>
          </a:p>
          <a:p>
            <a:pPr indent="-125412" lvl="1" marL="557213" marR="0" rtl="0" algn="l">
              <a:spcBef>
                <a:spcPts val="47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2"/>
          <p:cNvGrpSpPr/>
          <p:nvPr/>
        </p:nvGrpSpPr>
        <p:grpSpPr>
          <a:xfrm>
            <a:off x="6990063" y="781779"/>
            <a:ext cx="1696736" cy="750501"/>
            <a:chOff x="1809862" y="3707784"/>
            <a:chExt cx="2922272" cy="1292581"/>
          </a:xfrm>
        </p:grpSpPr>
        <p:sp>
          <p:nvSpPr>
            <p:cNvPr id="210" name="Google Shape;210;p2"/>
            <p:cNvSpPr/>
            <p:nvPr/>
          </p:nvSpPr>
          <p:spPr>
            <a:xfrm>
              <a:off x="3979553" y="3707784"/>
              <a:ext cx="720000" cy="752581"/>
            </a:xfrm>
            <a:prstGeom prst="ellipse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439553" y="3707784"/>
              <a:ext cx="752581" cy="752581"/>
            </a:xfrm>
            <a:prstGeom prst="ellipse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979553" y="4247784"/>
              <a:ext cx="752581" cy="752581"/>
            </a:xfrm>
            <a:prstGeom prst="ellipse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439553" y="4247784"/>
              <a:ext cx="752581" cy="752581"/>
            </a:xfrm>
            <a:prstGeom prst="ellipse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809862" y="3707784"/>
              <a:ext cx="503851" cy="503851"/>
            </a:xfrm>
            <a:prstGeom prst="ellipse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169862" y="3707784"/>
              <a:ext cx="503851" cy="503851"/>
            </a:xfrm>
            <a:prstGeom prst="ellipse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529862" y="3707784"/>
              <a:ext cx="503851" cy="503851"/>
            </a:xfrm>
            <a:prstGeom prst="ellipse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809862" y="4067784"/>
              <a:ext cx="503851" cy="503851"/>
            </a:xfrm>
            <a:prstGeom prst="ellipse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2169862" y="4067784"/>
              <a:ext cx="503851" cy="503851"/>
            </a:xfrm>
            <a:prstGeom prst="ellipse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529862" y="4067784"/>
              <a:ext cx="503851" cy="503851"/>
            </a:xfrm>
            <a:prstGeom prst="ellipse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809862" y="4427784"/>
              <a:ext cx="503851" cy="503851"/>
            </a:xfrm>
            <a:prstGeom prst="ellipse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169862" y="4427784"/>
              <a:ext cx="503851" cy="503851"/>
            </a:xfrm>
            <a:prstGeom prst="ellipse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529862" y="4427784"/>
              <a:ext cx="503851" cy="503851"/>
            </a:xfrm>
            <a:prstGeom prst="ellipse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809862" y="3716023"/>
              <a:ext cx="1223851" cy="1223851"/>
            </a:xfrm>
            <a:prstGeom prst="rect">
              <a:avLst/>
            </a:prstGeom>
            <a:noFill/>
            <a:ln cap="flat" cmpd="sng" w="9525">
              <a:solidFill>
                <a:srgbClr val="C0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458924" y="3733013"/>
              <a:ext cx="1223851" cy="1223851"/>
            </a:xfrm>
            <a:prstGeom prst="rect">
              <a:avLst/>
            </a:prstGeom>
            <a:noFill/>
            <a:ln cap="flat" cmpd="sng" w="9525">
              <a:solidFill>
                <a:srgbClr val="C0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"/>
          <p:cNvSpPr txBox="1"/>
          <p:nvPr/>
        </p:nvSpPr>
        <p:spPr>
          <a:xfrm>
            <a:off x="433135" y="133508"/>
            <a:ext cx="8253665" cy="432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30/40km Fronthaul 25Gbps WDM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433134" y="719200"/>
            <a:ext cx="8253665" cy="11852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3116" lvl="0" marL="173116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Electrical Dispersion Compensation in C-band</a:t>
            </a:r>
            <a:endParaRPr/>
          </a:p>
          <a:p>
            <a:pPr indent="-214312" lvl="1" marL="557213" marR="0" rtl="0" algn="l">
              <a:spcBef>
                <a:spcPts val="583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SK Telecom &amp; OE Solution developed EDC integrated 25Gbps SFP28 (press released in Feb. 2023)</a:t>
            </a:r>
            <a:endParaRPr/>
          </a:p>
          <a:p>
            <a:pPr indent="-214312" lvl="1" marL="557213" marR="0" rtl="0" algn="l"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Power consumption less than 2.5 watt for I-temp version</a:t>
            </a:r>
            <a:endParaRPr/>
          </a:p>
          <a:p>
            <a:pPr indent="-214312" lvl="1" marL="557213" marR="0" rtl="0" algn="l"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CRPI and eCPRI both (different clock rate)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5412" lvl="1" marL="557213" marR="0" rtl="0" algn="l">
              <a:spcBef>
                <a:spcPts val="47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5412" lvl="1" marL="557213" marR="0" rtl="0" algn="l">
              <a:spcBef>
                <a:spcPts val="47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445167" y="3791057"/>
            <a:ext cx="8253665" cy="11852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3116" lvl="0" marL="173116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Link Budget in O-band</a:t>
            </a:r>
            <a:endParaRPr/>
          </a:p>
          <a:p>
            <a:pPr indent="-214312" lvl="1" marL="557213" marR="0" rtl="0" algn="l">
              <a:spcBef>
                <a:spcPts val="583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Bismuth Doped Fiber Amplifier for WDM Optical Amplification </a:t>
            </a:r>
            <a:endParaRPr/>
          </a:p>
          <a:p>
            <a:pPr indent="-214312" lvl="1" marL="557213" marR="0" rtl="0" algn="l"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16dB gain, 60nm range with gain flatness of about 2dB </a:t>
            </a:r>
            <a:endParaRPr/>
          </a:p>
        </p:txBody>
      </p:sp>
      <p:pic>
        <p:nvPicPr>
          <p:cNvPr id="232" name="Google Shape;2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4118" y="3759938"/>
            <a:ext cx="3050952" cy="132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9143" y="1314696"/>
            <a:ext cx="3625927" cy="236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8177" y="1923349"/>
            <a:ext cx="3210609" cy="16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"/>
          <p:cNvSpPr txBox="1"/>
          <p:nvPr/>
        </p:nvSpPr>
        <p:spPr>
          <a:xfrm>
            <a:off x="1520776" y="143902"/>
            <a:ext cx="6048250" cy="432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50Gbps Optical Pluggables</a:t>
            </a:r>
            <a:endParaRPr/>
          </a:p>
        </p:txBody>
      </p:sp>
      <p:sp>
        <p:nvSpPr>
          <p:cNvPr id="240" name="Google Shape;240;p4"/>
          <p:cNvSpPr txBox="1"/>
          <p:nvPr/>
        </p:nvSpPr>
        <p:spPr>
          <a:xfrm>
            <a:off x="414651" y="693964"/>
            <a:ext cx="8187482" cy="4187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3116" lvl="0" marL="173116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MOPA Technical paper describes 50Gbps 15km LLS blueprint in Annex A.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583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Optical PAM4 modulation in fiber side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Electrical PAM4 modulation also in host side to suppress the cost increase of PCB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Up to 15 km P2P link, 18 dB of link budget </a:t>
            </a:r>
            <a:endParaRPr b="0" i="0" sz="1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No. of Wavelength : Gray Bi-Di for single fiber, Colored Duplex for WDM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Formfactor : SFP56 is preferred to get a compatibility with 25Gbps optical pluggables</a:t>
            </a:r>
            <a:endParaRPr b="0" i="0" sz="1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3116" lvl="0" marL="173116" marR="0" rtl="0" algn="l">
              <a:lnSpc>
                <a:spcPct val="142857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Candidates of wavelength plan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583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A baseline scenario of 800GHz LWDM and an overlay/expansion upgrade scenario of 100GHz DWDM.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Recently SK Telecom suggested an additional wavelength plan: A baseline scenario of 20nm CWDM and an upgrade scenario of 0.8nm DWDM in O-band</a:t>
            </a:r>
            <a:endParaRPr/>
          </a:p>
          <a:p>
            <a:pPr indent="-173116" lvl="0" marL="173116" marR="0" rtl="0" algn="l">
              <a:lnSpc>
                <a:spcPct val="142857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Receiver sensitivity of 50Gbps PAM4 is higher than that of 25Gbps NRZ → smaller link budget.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583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Bismuth Doped Fiber Amplifier is a potential solution to resolve the link budget issue in O-band.</a:t>
            </a:r>
            <a:endParaRPr/>
          </a:p>
          <a:p>
            <a:pPr indent="-84215" lvl="0" marL="173116" marR="0" rtl="0" algn="l">
              <a:lnSpc>
                <a:spcPct val="142857"/>
              </a:lnSpc>
              <a:spcBef>
                <a:spcPts val="53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"/>
          <p:cNvSpPr txBox="1"/>
          <p:nvPr/>
        </p:nvSpPr>
        <p:spPr>
          <a:xfrm>
            <a:off x="1520776" y="143902"/>
            <a:ext cx="6048250" cy="432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100Gbps Optical Pluggables</a:t>
            </a:r>
            <a:endParaRPr/>
          </a:p>
        </p:txBody>
      </p:sp>
      <p:sp>
        <p:nvSpPr>
          <p:cNvPr id="246" name="Google Shape;246;p5"/>
          <p:cNvSpPr txBox="1"/>
          <p:nvPr/>
        </p:nvSpPr>
        <p:spPr>
          <a:xfrm>
            <a:off x="414651" y="693964"/>
            <a:ext cx="8187482" cy="4187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3116" lvl="0" marL="173116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1: 2km or less for intraoffice connection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100GBASE-FR4 with 4 lambda 25Gbps NRZ for duplex 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for BiDi ? – 8 lambda 25Gbps NRZ or 2 lambda 50Gbd PAM4 in ITU-T G.9806 and IEEE 802.3dk</a:t>
            </a:r>
            <a:endParaRPr/>
          </a:p>
          <a:p>
            <a:pPr indent="-173116" lvl="0" marL="173116" marR="0" rtl="0" algn="l">
              <a:lnSpc>
                <a:spcPct val="142857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2: up to 40km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100GBASE-ER (50Gbd PAM4) in O-band for duplex and WDM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ITU-T G.9806 and IEEE 802.3dk for BiDi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3116" lvl="0" marL="173116" marR="0" rtl="0" algn="l">
              <a:lnSpc>
                <a:spcPct val="142857"/>
              </a:lnSpc>
              <a:spcBef>
                <a:spcPts val="53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3: 100G DCO for 40km or longer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DWDM C-band with dispersion immunity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Bi-directional transmission over a single fiber: potential transmission limitations due to reflections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consumption: 2.5 W for 25Gbps, 3.0 W for 50Gbps, and 4 W seems good for 100Gbps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Latency according to digital signal processing: few 10s usec → few usec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Affordable price for access networks.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"/>
          <p:cNvSpPr txBox="1"/>
          <p:nvPr/>
        </p:nvSpPr>
        <p:spPr>
          <a:xfrm>
            <a:off x="1520776" y="143902"/>
            <a:ext cx="6048250" cy="432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Dynamic Path Re-configuration in Fronthaul</a:t>
            </a:r>
            <a:endParaRPr/>
          </a:p>
        </p:txBody>
      </p:sp>
      <p:sp>
        <p:nvSpPr>
          <p:cNvPr id="252" name="Google Shape;252;p6"/>
          <p:cNvSpPr txBox="1"/>
          <p:nvPr/>
        </p:nvSpPr>
        <p:spPr>
          <a:xfrm>
            <a:off x="414651" y="693964"/>
            <a:ext cx="8187482" cy="2338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3116" lvl="0" marL="173116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IOWN GF expect Dynamic Path Re-configuration as one of 6G fronthaul features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583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Reduction of mobile system power consumption with elastic load balancing, 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Network recovery against vDU failure</a:t>
            </a:r>
            <a:endParaRPr/>
          </a:p>
        </p:txBody>
      </p:sp>
      <p:pic>
        <p:nvPicPr>
          <p:cNvPr id="253" name="Google Shape;2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896421"/>
            <a:ext cx="4384358" cy="1350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510359"/>
            <a:ext cx="4384358" cy="136213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6"/>
          <p:cNvSpPr txBox="1"/>
          <p:nvPr/>
        </p:nvSpPr>
        <p:spPr>
          <a:xfrm>
            <a:off x="414651" y="1896420"/>
            <a:ext cx="3921129" cy="3103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3116" lvl="0" marL="173116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Optical switching-based method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583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first candidate 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Advantage on Energy consumption and deterministic QoS</a:t>
            </a:r>
            <a:endParaRPr/>
          </a:p>
          <a:p>
            <a:pPr indent="-173116" lvl="0" marL="173116" marR="0" rtl="0" algn="l">
              <a:lnSpc>
                <a:spcPct val="142857"/>
              </a:lnSpc>
              <a:spcBef>
                <a:spcPts val="53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Packet switching-based method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583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Alternative option due to the cost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Attractive if the meaningful aggregation ratio can be expected</a:t>
            </a:r>
            <a:endParaRPr/>
          </a:p>
          <a:p>
            <a:pPr indent="-2143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–"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Need to investigate the min/max/nominal traffic for e-CPRI</a:t>
            </a:r>
            <a:endParaRPr/>
          </a:p>
          <a:p>
            <a:pPr indent="-125412" lvl="1" marL="557213" marR="0" rtl="0" algn="l">
              <a:lnSpc>
                <a:spcPct val="142857"/>
              </a:lnSpc>
              <a:spcBef>
                <a:spcPts val="47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0471" y="1469926"/>
            <a:ext cx="5314081" cy="2646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2017-08-25T00:39:37Z</dcterms:created>
  <dc:creator>Administrator</dc:creator>
</cp:coreProperties>
</file>