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6" r:id="rId9"/>
    <p:sldId id="263" r:id="rId10"/>
    <p:sldId id="264" r:id="rId11"/>
    <p:sldId id="259" r:id="rId12"/>
  </p:sldIdLst>
  <p:sldSz cx="12192000" cy="6858000"/>
  <p:notesSz cx="6858000" cy="9144000"/>
  <p:embeddedFontLst>
    <p:embeddedFont>
      <p:font typeface="Meiryo" panose="020B0604030504040204" pitchFamily="34" charset="-128"/>
      <p:regular r:id="rId14"/>
      <p:bold r:id="rId15"/>
      <p:italic r:id="rId16"/>
      <p:boldItalic r:id="rId17"/>
    </p:embeddedFont>
    <p:embeddedFont>
      <p:font typeface="Noto Sans Symbols" pitchFamily="2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zmDfGMiQCurwAwU4x4hDBxsHE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2CBC1-68AA-4EE6-938F-DC8ADC9547BF}" v="41" dt="2024-03-23T19:52:56.228"/>
  </p1510:revLst>
</p1510:revInfo>
</file>

<file path=ppt/tableStyles.xml><?xml version="1.0" encoding="utf-8"?>
<a:tblStyleLst xmlns:a="http://schemas.openxmlformats.org/drawingml/2006/main" def="{F91A8BAC-841B-4E11-A9B4-FABA82DD96B0}">
  <a:tblStyle styleId="{F91A8BAC-841B-4E11-A9B4-FABA82DD96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howGuides="1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customschemas.google.com/relationships/presentationmetadata" Target="meta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hrinc-my.sharepoint.com/personal/gert_sarlet_coherent_com1/Documents/Documents/Standards/MOPA/Coherent%20w%20circulator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34186677670736"/>
          <c:y val="4.3620071795220032E-2"/>
          <c:w val="0.77922204170676579"/>
          <c:h val="0.79217878163327526"/>
        </c:manualLayout>
      </c:layout>
      <c:scatterChart>
        <c:scatterStyle val="smoothMarker"/>
        <c:varyColors val="0"/>
        <c:ser>
          <c:idx val="0"/>
          <c:order val="0"/>
          <c:tx>
            <c:v>IEEE Std. 802.3 100GBASE-ZR (SC-FEC)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[1]Sheet2!$F$3:$F$8</c:f>
              <c:numCache>
                <c:formatCode>0.0</c:formatCode>
                <c:ptCount val="6"/>
                <c:pt idx="1">
                  <c:v>15.5</c:v>
                </c:pt>
                <c:pt idx="2">
                  <c:v>14</c:v>
                </c:pt>
                <c:pt idx="3">
                  <c:v>12.899999999999999</c:v>
                </c:pt>
                <c:pt idx="4">
                  <c:v>12</c:v>
                </c:pt>
                <c:pt idx="5">
                  <c:v>11.399999999999999</c:v>
                </c:pt>
              </c:numCache>
            </c:numRef>
          </c:xVal>
          <c:yVal>
            <c:numRef>
              <c:f>[1]Sheet2!$G$3:$G$8</c:f>
              <c:numCache>
                <c:formatCode>0.0</c:formatCode>
                <c:ptCount val="6"/>
                <c:pt idx="1">
                  <c:v>1.5</c:v>
                </c:pt>
                <c:pt idx="2">
                  <c:v>2</c:v>
                </c:pt>
                <c:pt idx="3">
                  <c:v>2.8999999999999986</c:v>
                </c:pt>
                <c:pt idx="4">
                  <c:v>4</c:v>
                </c:pt>
                <c:pt idx="5">
                  <c:v>5.3999999999999986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CC5-4E9D-B5B6-D140EA8DA471}"/>
            </c:ext>
          </c:extLst>
        </c:ser>
        <c:ser>
          <c:idx val="1"/>
          <c:order val="1"/>
          <c:tx>
            <c:v>OpenZR+ MSA ZR100-OFEC-QPSK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[1]Sheet2!$A$4:$A$8</c:f>
              <c:numCache>
                <c:formatCode>General</c:formatCode>
                <c:ptCount val="5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</c:numCache>
            </c:numRef>
          </c:xVal>
          <c:yVal>
            <c:numRef>
              <c:f>[1]Sheet2!$B$4:$B$8</c:f>
              <c:numCache>
                <c:formatCode>0.0</c:formatCode>
                <c:ptCount val="5"/>
                <c:pt idx="0">
                  <c:v>2.5</c:v>
                </c:pt>
                <c:pt idx="1">
                  <c:v>3.5</c:v>
                </c:pt>
                <c:pt idx="2">
                  <c:v>5</c:v>
                </c:pt>
                <c:pt idx="3">
                  <c:v>7.5</c:v>
                </c:pt>
                <c:pt idx="4">
                  <c:v>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CC5-4E9D-B5B6-D140EA8DA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7296544"/>
        <c:axId val="1691292128"/>
      </c:scatterChart>
      <c:valAx>
        <c:axId val="1667296544"/>
        <c:scaling>
          <c:orientation val="minMax"/>
          <c:min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/>
                  <a:t>Optical signal to crosstalk ratio [dB]</a:t>
                </a:r>
              </a:p>
            </c:rich>
          </c:tx>
          <c:layout>
            <c:manualLayout>
              <c:xMode val="edge"/>
              <c:yMode val="edge"/>
              <c:x val="0.2728059075687117"/>
              <c:y val="0.917241872315160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91292128"/>
        <c:crosses val="autoZero"/>
        <c:crossBetween val="midCat"/>
      </c:valAx>
      <c:valAx>
        <c:axId val="1691292128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/>
                  <a:t>Sensitivity penalty [dB]</a:t>
                </a:r>
              </a:p>
            </c:rich>
          </c:tx>
          <c:layout>
            <c:manualLayout>
              <c:xMode val="edge"/>
              <c:yMode val="edge"/>
              <c:x val="1.1449665765852856E-2"/>
              <c:y val="0.2230570062017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67296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037904879255836"/>
          <c:y val="3.9630396174194712E-2"/>
          <c:w val="0.4244658241436377"/>
          <c:h val="0.237278572244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1E6474E9-0745-AB7E-3165-6F9CE1D78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>
            <a:extLst>
              <a:ext uri="{FF2B5EF4-FFF2-40B4-BE49-F238E27FC236}">
                <a16:creationId xmlns:a16="http://schemas.microsoft.com/office/drawing/2014/main" id="{E46FFE55-D6D2-9116-814F-6D2EB90989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32E18495-3653-7627-DE06-2BE9F6503B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890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38" name="Google Shape;3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44" name="Google Shape;3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54" name="Google Shape;3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0" name="Google Shape;3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表紙">
  <p:cSld name="表紙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1295400" y="2275904"/>
            <a:ext cx="9601200" cy="5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ts val="2800"/>
              <a:buNone/>
              <a:defRPr sz="3200" b="1">
                <a:solidFill>
                  <a:srgbClr val="00318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5055" y="308202"/>
            <a:ext cx="4140411" cy="155265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>
            <a:spLocks noGrp="1"/>
          </p:cNvSpPr>
          <p:nvPr>
            <p:ph type="body" idx="2"/>
          </p:nvPr>
        </p:nvSpPr>
        <p:spPr>
          <a:xfrm>
            <a:off x="1295400" y="1898736"/>
            <a:ext cx="9601200" cy="28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 b="1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3"/>
          </p:nvPr>
        </p:nvSpPr>
        <p:spPr>
          <a:xfrm>
            <a:off x="1295400" y="6033777"/>
            <a:ext cx="9601200" cy="2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5148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pos="612">
          <p15:clr>
            <a:srgbClr val="FBAE40"/>
          </p15:clr>
        </p15:guide>
        <p15:guide id="5" pos="65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>
  <p:cSld name="タイトルのみ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5242560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2"/>
              </a:buClr>
              <a:buSzPts val="4400"/>
              <a:buFont typeface="Meiryo"/>
              <a:buNone/>
              <a:defRPr sz="2900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" name="Google Shape;24;p12"/>
          <p:cNvCxnSpPr/>
          <p:nvPr/>
        </p:nvCxnSpPr>
        <p:spPr>
          <a:xfrm>
            <a:off x="605827" y="1029478"/>
            <a:ext cx="10972800" cy="0"/>
          </a:xfrm>
          <a:prstGeom prst="straightConnector1">
            <a:avLst/>
          </a:prstGeom>
          <a:noFill/>
          <a:ln w="25400" cap="sq" cmpd="sng">
            <a:solidFill>
              <a:srgbClr val="003182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25" name="Google Shape;25;p12"/>
          <p:cNvCxnSpPr/>
          <p:nvPr/>
        </p:nvCxnSpPr>
        <p:spPr>
          <a:xfrm>
            <a:off x="605827" y="6647813"/>
            <a:ext cx="4772400" cy="0"/>
          </a:xfrm>
          <a:prstGeom prst="straightConnector1">
            <a:avLst/>
          </a:prstGeom>
          <a:noFill/>
          <a:ln w="25400" cap="sq" cmpd="sng">
            <a:solidFill>
              <a:srgbClr val="003182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26" name="Google Shape;26;p12"/>
          <p:cNvCxnSpPr/>
          <p:nvPr/>
        </p:nvCxnSpPr>
        <p:spPr>
          <a:xfrm>
            <a:off x="6806428" y="6647813"/>
            <a:ext cx="4772400" cy="0"/>
          </a:xfrm>
          <a:prstGeom prst="straightConnector1">
            <a:avLst/>
          </a:prstGeom>
          <a:noFill/>
          <a:ln w="25400" cap="sq" cmpd="sng">
            <a:solidFill>
              <a:srgbClr val="00318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605828" y="1268414"/>
            <a:ext cx="10972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b="1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2"/>
          </p:nvPr>
        </p:nvSpPr>
        <p:spPr>
          <a:xfrm>
            <a:off x="605828" y="1623315"/>
            <a:ext cx="109728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rmAutofit/>
          </a:bodyPr>
          <a:lstStyle>
            <a:lvl1pPr marL="457200" lvl="0" indent="-228600" algn="just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Verdana"/>
              <a:buNone/>
              <a:defRPr sz="13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773" y="0"/>
            <a:ext cx="12192007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裏表紙">
  <p:cSld name="裏表紙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5675" y="4147190"/>
            <a:ext cx="3760652" cy="141024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4131099" y="5557434"/>
            <a:ext cx="3929803" cy="28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33F"/>
              </a:buClr>
              <a:buSzPts val="1400"/>
              <a:buFont typeface="Noto Sans Symbols"/>
              <a:buNone/>
              <a:defRPr sz="14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>
            <a:spLocks noGrp="1"/>
          </p:cNvSpPr>
          <p:nvPr>
            <p:ph type="body" idx="1"/>
          </p:nvPr>
        </p:nvSpPr>
        <p:spPr>
          <a:xfrm>
            <a:off x="832925" y="1124649"/>
            <a:ext cx="6964138" cy="5518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37592"/>
              <a:buNone/>
            </a:pPr>
            <a:r>
              <a:rPr lang="en-US" sz="2200" dirty="0">
                <a:latin typeface="Open Sans"/>
                <a:ea typeface="Open Sans"/>
                <a:cs typeface="Open Sans"/>
                <a:sym typeface="Open Sans"/>
              </a:rPr>
              <a:t>OFC 2024 SHOW FLOOR PROGRAMS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37592"/>
              <a:buNone/>
            </a:pPr>
            <a:r>
              <a:rPr lang="en-US" sz="2200" dirty="0">
                <a:latin typeface="Open Sans"/>
                <a:ea typeface="Open Sans"/>
                <a:cs typeface="Open Sans"/>
                <a:sym typeface="Open Sans"/>
              </a:rPr>
              <a:t>Mobile Optics (MOPA) for the 6G Era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37592"/>
              <a:buNone/>
            </a:pPr>
            <a:endParaRPr sz="2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16424"/>
              <a:buNone/>
            </a:pPr>
            <a:r>
              <a:rPr lang="en-US" sz="2600" dirty="0">
                <a:latin typeface="Open Sans"/>
                <a:ea typeface="Open Sans"/>
                <a:cs typeface="Open Sans"/>
                <a:sym typeface="Open Sans"/>
              </a:rPr>
              <a:t>Advances in Coherent Lite for Mobile Networks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04380"/>
              <a:buNone/>
            </a:pPr>
            <a:endParaRPr sz="29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37592"/>
              <a:buNone/>
            </a:pPr>
            <a:r>
              <a:rPr lang="en-US" sz="2200" dirty="0">
                <a:latin typeface="Open Sans"/>
                <a:ea typeface="Open Sans"/>
                <a:cs typeface="Open Sans"/>
                <a:sym typeface="Open Sans"/>
              </a:rPr>
              <a:t>Tuesday, 26 March, 11:00 – 12:00</a:t>
            </a:r>
            <a:endParaRPr sz="2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37592"/>
              <a:buNone/>
            </a:pPr>
            <a:endParaRPr sz="2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04380"/>
              <a:buNone/>
            </a:pPr>
            <a:endParaRPr sz="29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04380"/>
              <a:buNone/>
            </a:pPr>
            <a:endParaRPr sz="29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68168"/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68168"/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59317"/>
              <a:buNone/>
            </a:pPr>
            <a:r>
              <a:rPr lang="en-US" sz="1900" i="0" u="none" strike="noStrike" dirty="0">
                <a:latin typeface="Open Sans"/>
                <a:ea typeface="Open Sans"/>
                <a:cs typeface="Open Sans"/>
                <a:sym typeface="Open Sans"/>
              </a:rPr>
              <a:t>Speakers: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59317"/>
              <a:buNone/>
            </a:pPr>
            <a:r>
              <a:rPr lang="en-US" sz="1900" i="0" u="none" strike="noStrike" dirty="0">
                <a:latin typeface="Open Sans"/>
                <a:ea typeface="Open Sans"/>
                <a:cs typeface="Open Sans"/>
                <a:sym typeface="Open Sans"/>
              </a:rPr>
              <a:t>Fabio Cavaliere, Ericsson, Italy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ct val="159317"/>
              <a:buNone/>
            </a:pPr>
            <a:r>
              <a:rPr lang="en-US" sz="1900" dirty="0">
                <a:latin typeface="Open Sans"/>
                <a:ea typeface="Open Sans"/>
                <a:cs typeface="Open Sans"/>
                <a:sym typeface="Open Sans"/>
              </a:rPr>
              <a:t>Gert Sarlet, Coherent, United States</a:t>
            </a:r>
            <a:endParaRPr dirty="0"/>
          </a:p>
        </p:txBody>
      </p:sp>
      <p:sp>
        <p:nvSpPr>
          <p:cNvPr id="108" name="Google Shape;108;p1"/>
          <p:cNvSpPr txBox="1">
            <a:spLocks noGrp="1"/>
          </p:cNvSpPr>
          <p:nvPr>
            <p:ph type="body" idx="3"/>
          </p:nvPr>
        </p:nvSpPr>
        <p:spPr>
          <a:xfrm>
            <a:off x="1106557" y="6356680"/>
            <a:ext cx="9601200" cy="2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/>
              <a:t>Name, department name, etc.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6816079" y="5355220"/>
            <a:ext cx="4699645" cy="71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2"/>
              </a:buClr>
              <a:buSzPts val="2868"/>
              <a:buFont typeface="Open Sans"/>
              <a:buNone/>
            </a:pPr>
            <a:r>
              <a:rPr lang="en-US" sz="1800" b="1" i="0" u="none" strike="noStrike" cap="none" dirty="0">
                <a:solidFill>
                  <a:srgbClr val="003182"/>
                </a:solidFill>
                <a:latin typeface="Open Sans"/>
                <a:ea typeface="Open Sans"/>
                <a:cs typeface="Open Sans"/>
                <a:sym typeface="Open Sans"/>
              </a:rPr>
              <a:t>Acknowledgements: </a:t>
            </a:r>
            <a:endParaRPr sz="1800" b="1" i="0" u="none" strike="noStrike" cap="none" dirty="0">
              <a:solidFill>
                <a:srgbClr val="00318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182"/>
              </a:buClr>
              <a:buSzPts val="2868"/>
              <a:buFont typeface="Open Sans"/>
              <a:buNone/>
            </a:pPr>
            <a:r>
              <a:rPr lang="en-US" sz="1800" b="1" i="0" u="none" strike="noStrike" cap="none" dirty="0">
                <a:solidFill>
                  <a:srgbClr val="003182"/>
                </a:solidFill>
                <a:latin typeface="Open Sans"/>
                <a:ea typeface="Open Sans"/>
                <a:cs typeface="Open Sans"/>
                <a:sym typeface="Open Sans"/>
              </a:rPr>
              <a:t>Marco Di Stefano, Ericsson, Italy</a:t>
            </a:r>
            <a:endParaRPr sz="1800" b="1" i="0" u="none" strike="noStrike" cap="none" dirty="0">
              <a:solidFill>
                <a:srgbClr val="00318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9"/>
          <p:cNvSpPr txBox="1">
            <a:spLocks noGrp="1"/>
          </p:cNvSpPr>
          <p:nvPr>
            <p:ph type="body" idx="1"/>
          </p:nvPr>
        </p:nvSpPr>
        <p:spPr>
          <a:xfrm>
            <a:off x="4131099" y="5557434"/>
            <a:ext cx="3929803" cy="28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33F"/>
              </a:buClr>
              <a:buSzPct val="100000"/>
              <a:buFont typeface="Noto Sans Symbols"/>
              <a:buNone/>
            </a:pPr>
            <a:r>
              <a:rPr lang="en-US"/>
              <a:t>Copyright © 2023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sldNum" idx="12"/>
          </p:nvPr>
        </p:nvSpPr>
        <p:spPr>
          <a:xfrm>
            <a:off x="5242560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fld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2"/>
              </a:buClr>
              <a:buSzPts val="4400"/>
              <a:buFont typeface="Open Sans"/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Energy Efficiency Benchmark: IM-DD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Pluggables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for RAN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6" name="Google Shape;136;p4"/>
          <p:cNvCxnSpPr/>
          <p:nvPr/>
        </p:nvCxnSpPr>
        <p:spPr>
          <a:xfrm>
            <a:off x="649255" y="3048704"/>
            <a:ext cx="6526865" cy="2025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37" name="Google Shape;137;p4"/>
          <p:cNvCxnSpPr/>
          <p:nvPr/>
        </p:nvCxnSpPr>
        <p:spPr>
          <a:xfrm>
            <a:off x="623392" y="1750991"/>
            <a:ext cx="6352116" cy="703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38" name="Google Shape;138;p4"/>
          <p:cNvCxnSpPr/>
          <p:nvPr/>
        </p:nvCxnSpPr>
        <p:spPr>
          <a:xfrm rot="10800000">
            <a:off x="623391" y="831272"/>
            <a:ext cx="0" cy="41656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9" name="Google Shape;139;p4"/>
          <p:cNvCxnSpPr/>
          <p:nvPr/>
        </p:nvCxnSpPr>
        <p:spPr>
          <a:xfrm>
            <a:off x="624112" y="5022272"/>
            <a:ext cx="6480000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-7291" y="1603649"/>
            <a:ext cx="7746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100G</a:t>
            </a:r>
            <a:endParaRPr sz="16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136725" y="2899793"/>
            <a:ext cx="7746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50G</a:t>
            </a:r>
            <a:endParaRPr sz="16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19336" y="4339953"/>
            <a:ext cx="77469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25G</a:t>
            </a:r>
            <a:endParaRPr sz="16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1190639" y="5084813"/>
            <a:ext cx="864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2018</a:t>
            </a:r>
            <a:endParaRPr sz="1600" b="0" i="0" u="none" strike="noStrike" cap="none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3514739" y="5084813"/>
            <a:ext cx="864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2023</a:t>
            </a:r>
            <a:endParaRPr sz="16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5952080" y="5084813"/>
            <a:ext cx="864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2025</a:t>
            </a:r>
            <a:endParaRPr sz="16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146" name="Google Shape;146;p4"/>
          <p:cNvGrpSpPr/>
          <p:nvPr/>
        </p:nvGrpSpPr>
        <p:grpSpPr>
          <a:xfrm>
            <a:off x="2978380" y="2645667"/>
            <a:ext cx="1677460" cy="495301"/>
            <a:chOff x="1029231" y="5092699"/>
            <a:chExt cx="1677460" cy="495301"/>
          </a:xfrm>
        </p:grpSpPr>
        <p:sp>
          <p:nvSpPr>
            <p:cNvPr id="147" name="Google Shape;147;p4"/>
            <p:cNvSpPr txBox="1"/>
            <p:nvPr/>
          </p:nvSpPr>
          <p:spPr>
            <a:xfrm>
              <a:off x="1554691" y="5092699"/>
              <a:ext cx="1152000" cy="43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SFP56</a:t>
              </a:r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8" name="Google Shape;148;p4"/>
            <p:cNvSpPr txBox="1"/>
            <p:nvPr/>
          </p:nvSpPr>
          <p:spPr>
            <a:xfrm>
              <a:off x="1029231" y="5180479"/>
              <a:ext cx="558796" cy="407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1x50G</a:t>
              </a:r>
              <a:endPara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4943872" y="1340768"/>
            <a:ext cx="1822452" cy="495301"/>
            <a:chOff x="884240" y="5092699"/>
            <a:chExt cx="1822452" cy="495301"/>
          </a:xfrm>
        </p:grpSpPr>
        <p:sp>
          <p:nvSpPr>
            <p:cNvPr id="150" name="Google Shape;150;p4"/>
            <p:cNvSpPr txBox="1"/>
            <p:nvPr/>
          </p:nvSpPr>
          <p:spPr>
            <a:xfrm>
              <a:off x="1554692" y="5092699"/>
              <a:ext cx="1152000" cy="43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SFP112</a:t>
              </a:r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884240" y="5180479"/>
              <a:ext cx="703787" cy="407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1x112G</a:t>
              </a:r>
              <a:endPara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52" name="Google Shape;152;p4"/>
          <p:cNvCxnSpPr/>
          <p:nvPr/>
        </p:nvCxnSpPr>
        <p:spPr>
          <a:xfrm rot="10800000" flipH="1">
            <a:off x="623393" y="4456060"/>
            <a:ext cx="6350000" cy="2174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153" name="Google Shape;153;p4"/>
          <p:cNvGrpSpPr/>
          <p:nvPr/>
        </p:nvGrpSpPr>
        <p:grpSpPr>
          <a:xfrm>
            <a:off x="767408" y="4077072"/>
            <a:ext cx="1677460" cy="495300"/>
            <a:chOff x="1029231" y="5092700"/>
            <a:chExt cx="1677460" cy="495300"/>
          </a:xfrm>
        </p:grpSpPr>
        <p:sp>
          <p:nvSpPr>
            <p:cNvPr id="154" name="Google Shape;154;p4"/>
            <p:cNvSpPr txBox="1"/>
            <p:nvPr/>
          </p:nvSpPr>
          <p:spPr>
            <a:xfrm>
              <a:off x="1554691" y="5092700"/>
              <a:ext cx="1152000" cy="43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SFP28</a:t>
              </a:r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1029231" y="5180479"/>
              <a:ext cx="558796" cy="407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1x25G</a:t>
              </a:r>
              <a:endPara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56" name="Google Shape;156;p4"/>
          <p:cNvSpPr txBox="1"/>
          <p:nvPr/>
        </p:nvSpPr>
        <p:spPr>
          <a:xfrm>
            <a:off x="4943872" y="2852936"/>
            <a:ext cx="2160000" cy="3600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2.5W       50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pJ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/bit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4943872" y="3213016"/>
            <a:ext cx="216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3.0W       60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pJ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/bit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7201510" y="1196792"/>
            <a:ext cx="288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2.0W-2.5W     20-25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pJ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/bit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7201511" y="1916832"/>
            <a:ext cx="288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3.0W-3.5W     30-35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pJ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/bit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7201512" y="1556832"/>
            <a:ext cx="2880000" cy="3600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2.5W-3.0W     25-30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pJ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/bit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4943872" y="2492936"/>
            <a:ext cx="21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1.8W       36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pJ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/bit  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3334759" y="3068960"/>
            <a:ext cx="1440000" cy="36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7.8 Gb/s/cm</a:t>
            </a:r>
            <a:r>
              <a:rPr lang="en-US" b="0" i="0" u="none" strike="noStrike" cap="none" baseline="300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3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5479786" y="1772816"/>
            <a:ext cx="1440000" cy="36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15.6 Gb/s/cm</a:t>
            </a:r>
            <a:r>
              <a:rPr lang="en-US" b="0" i="0" u="none" strike="noStrike" cap="none" baseline="300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3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1127448" y="4509120"/>
            <a:ext cx="1440000" cy="36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3.9 Gb/s/cm</a:t>
            </a:r>
            <a:r>
              <a:rPr lang="en-US" b="0" i="0" u="none" strike="noStrike" cap="none" baseline="300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3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479376" y="5445224"/>
            <a:ext cx="2880000" cy="36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BW density (bit rate/volume)</a:t>
            </a:r>
            <a:endParaRPr sz="1600" b="0" i="0" u="none" strike="noStrike" cap="none" baseline="300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2728802" y="4293096"/>
            <a:ext cx="2160000" cy="3600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1.8W       72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pJ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/bit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2728802" y="4653136"/>
            <a:ext cx="216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2.5W     100 pJ/bit</a:t>
            </a:r>
            <a:endParaRPr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2728802" y="3933056"/>
            <a:ext cx="21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1.5W       60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pJ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/bit  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7441935" y="2861666"/>
            <a:ext cx="4414703" cy="179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Energy efficiency improves but not fast enough: more power consumption in the same volume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The requirements for outdoor and I-temp operation add further 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challenges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180000" marR="0" lvl="0" indent="-65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479376" y="5877312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pJ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/bit =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mW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/Gbps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158;p4"/>
          <p:cNvSpPr txBox="1"/>
          <p:nvPr/>
        </p:nvSpPr>
        <p:spPr>
          <a:xfrm>
            <a:off x="3647968" y="5445224"/>
            <a:ext cx="21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Short reach grey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159;p4"/>
          <p:cNvSpPr txBox="1"/>
          <p:nvPr/>
        </p:nvSpPr>
        <p:spPr>
          <a:xfrm>
            <a:off x="3642913" y="5805264"/>
            <a:ext cx="2160000" cy="3600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BiDi – LAN WDM</a:t>
            </a:r>
            <a:endParaRPr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160;p4"/>
          <p:cNvSpPr txBox="1"/>
          <p:nvPr/>
        </p:nvSpPr>
        <p:spPr>
          <a:xfrm>
            <a:off x="3642914" y="6165304"/>
            <a:ext cx="216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DWDM</a:t>
            </a:r>
            <a:endParaRPr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sldNum" idx="12"/>
          </p:nvPr>
        </p:nvSpPr>
        <p:spPr>
          <a:xfrm>
            <a:off x="5242560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fld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2"/>
              </a:buClr>
              <a:buSzPts val="4400"/>
              <a:buFont typeface="Open Sans"/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Coherent Optics in RAN and Relevant MOPA Blueprints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1"/>
          </p:nvPr>
        </p:nvSpPr>
        <p:spPr>
          <a:xfrm>
            <a:off x="335360" y="1285540"/>
            <a:ext cx="6417866" cy="509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Metro, long-haul and DCI are coherent optics application domains, as reflected by current standards</a:t>
            </a:r>
            <a:endParaRPr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IEEE Std. 802.3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-</a:t>
            </a:r>
            <a:r>
              <a:rPr lang="en-US" sz="1600" b="0" i="0" u="none" strike="noStrik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2022 100GBASE-ZR DWDM, 80 km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OIF 400ZR, 80 km</a:t>
            </a:r>
            <a:endParaRPr sz="1600" b="0" i="0" u="none" strike="noStrik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OpenROADM</a:t>
            </a:r>
            <a:r>
              <a:rPr lang="en-US" sz="1600" b="0" i="0" u="none" strike="noStrik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100G/200G/400G, 500/600 km</a:t>
            </a:r>
            <a:endParaRPr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ITU-T G.698.2 100G, 120 km and 500 km</a:t>
            </a:r>
            <a:endParaRPr sz="20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CableLabs</a:t>
            </a:r>
            <a:r>
              <a:rPr lang="en-US" sz="16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100G and 200G, 80 km</a:t>
            </a:r>
            <a:endParaRPr sz="1800" b="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Today, use of coherent optics in RAN is rare</a:t>
            </a:r>
            <a:endParaRPr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100G needed in 1-2 years, 400G in 3-4 years</a:t>
            </a:r>
            <a:endParaRPr sz="1600" b="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Need for lower c</a:t>
            </a:r>
            <a:r>
              <a:rPr lang="en-US" sz="16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ost, lower power consumption and smaller form factor</a:t>
            </a:r>
            <a:endParaRPr sz="1800" b="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Coherent optics would be a “natural” way to upgrade capacity and distance of relevant DWDM MOPA blueprints</a:t>
            </a:r>
            <a:endParaRPr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40 km distance would cover all practical use cases</a:t>
            </a:r>
            <a:endParaRPr sz="1800" b="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MOPA identified this as a standardization gap</a:t>
            </a:r>
            <a:endParaRPr sz="1800" b="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665" y="1268760"/>
            <a:ext cx="4855967" cy="153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6469" y="3068960"/>
            <a:ext cx="5490171" cy="144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0415" y="4758274"/>
            <a:ext cx="4747247" cy="169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sldNum" idx="12"/>
          </p:nvPr>
        </p:nvSpPr>
        <p:spPr>
          <a:xfrm>
            <a:off x="5242560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fld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2"/>
              </a:buClr>
              <a:buSzPts val="4400"/>
              <a:buFont typeface="Open Sans"/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Cost and Power Consumption Trends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335360" y="1455113"/>
            <a:ext cx="5760641" cy="463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Cost and power consumption of coherent optics are both decreasing: will it be sufficient for RANs?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Indirect cost and energy efficiency benefits will come from the longer transmission distance, enabling network centralization and virtualization.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Significant technological innovation (e.g., a “lighter” DSP) is still needed.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742950" lvl="1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326" y="1052736"/>
            <a:ext cx="4208266" cy="252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0528" y="3645024"/>
            <a:ext cx="4838080" cy="245951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7041726" y="6165304"/>
            <a:ext cx="4526882" cy="47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Source: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roxima Nova"/>
              </a:rPr>
              <a:t> Infinera, Five Considerations for Comparing Optical Power Consumption, April 21, 2020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7A5DDADD-9C74-6077-ED90-ADFF918C4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>
            <a:extLst>
              <a:ext uri="{FF2B5EF4-FFF2-40B4-BE49-F238E27FC236}">
                <a16:creationId xmlns:a16="http://schemas.microsoft.com/office/drawing/2014/main" id="{AE647F95-83DE-C1E1-6566-CA5A286460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42560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fld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5" name="Google Shape;125;p3">
            <a:extLst>
              <a:ext uri="{FF2B5EF4-FFF2-40B4-BE49-F238E27FC236}">
                <a16:creationId xmlns:a16="http://schemas.microsoft.com/office/drawing/2014/main" id="{7FA25F60-A14A-F3F2-752D-65584F8BE0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2"/>
              </a:buClr>
              <a:buSzPts val="4400"/>
              <a:buFont typeface="Open Sans"/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Bi-Directional DWDM Trunk Links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CC6492-5CE1-92BB-0859-8986C3BEC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1268760"/>
            <a:ext cx="10029825" cy="2200275"/>
          </a:xfrm>
          <a:prstGeom prst="rect">
            <a:avLst/>
          </a:prstGeom>
        </p:spPr>
      </p:pic>
      <p:sp>
        <p:nvSpPr>
          <p:cNvPr id="7" name="Google Shape;116;p2">
            <a:extLst>
              <a:ext uri="{FF2B5EF4-FFF2-40B4-BE49-F238E27FC236}">
                <a16:creationId xmlns:a16="http://schemas.microsoft.com/office/drawing/2014/main" id="{C7A86068-4A06-2B5B-B7ED-7CAB5B04C2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5360" y="3573016"/>
            <a:ext cx="5616624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 IM-DD transceivers, the Rx is broadband, allowing Tx and Rx to operate at different channels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DWDM Mux/De-mux co</a:t>
            </a:r>
            <a:r>
              <a:rPr lang="sv-SE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mbine upstream and downstream wavelengths on single trunk fiber, allowing bi-directional transmission with standard duplex transceivers</a:t>
            </a:r>
            <a:endParaRPr sz="1800" b="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8" name="Google Shape;116;p2">
            <a:extLst>
              <a:ext uri="{FF2B5EF4-FFF2-40B4-BE49-F238E27FC236}">
                <a16:creationId xmlns:a16="http://schemas.microsoft.com/office/drawing/2014/main" id="{D0A4CDD2-4E81-E856-7648-17A537E10A80}"/>
              </a:ext>
            </a:extLst>
          </p:cNvPr>
          <p:cNvSpPr txBox="1">
            <a:spLocks/>
          </p:cNvSpPr>
          <p:nvPr/>
        </p:nvSpPr>
        <p:spPr>
          <a:xfrm>
            <a:off x="6240016" y="3573016"/>
            <a:ext cx="5616624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sv-SE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 DCO transceivers, the Rx is narrowband (only receives the channel aligned with the wavelength of the LO laser)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sv-SE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Generally, small form factor DCO transceivers share a single laser for Tx and Rx, forcing Tx and Rx to operate on the same channel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sv-SE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Such DCO transceivers can not directly be applied to above link</a:t>
            </a:r>
          </a:p>
        </p:txBody>
      </p:sp>
    </p:spTree>
    <p:extLst>
      <p:ext uri="{BB962C8B-B14F-4D97-AF65-F5344CB8AC3E}">
        <p14:creationId xmlns:p14="http://schemas.microsoft.com/office/powerpoint/2010/main" val="192696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2"/>
              </a:buClr>
              <a:buSzPts val="4400"/>
              <a:buFont typeface="Open Sans"/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Bi-Directional DCO Challenge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271464" y="1477836"/>
            <a:ext cx="432000" cy="3669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Tx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1271464" y="1844824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Rx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1" name="Google Shape;181;p5"/>
          <p:cNvGrpSpPr/>
          <p:nvPr/>
        </p:nvGrpSpPr>
        <p:grpSpPr>
          <a:xfrm>
            <a:off x="563709" y="1315664"/>
            <a:ext cx="213365" cy="529160"/>
            <a:chOff x="5024063" y="2034266"/>
            <a:chExt cx="256854" cy="637015"/>
          </a:xfrm>
        </p:grpSpPr>
        <p:sp>
          <p:nvSpPr>
            <p:cNvPr id="182" name="Google Shape;182;p5"/>
            <p:cNvSpPr/>
            <p:nvPr/>
          </p:nvSpPr>
          <p:spPr>
            <a:xfrm rot="10800000" flipH="1">
              <a:off x="5054885" y="2239766"/>
              <a:ext cx="184935" cy="18493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  <p:cxnSp>
          <p:nvCxnSpPr>
            <p:cNvPr id="183" name="Google Shape;183;p5"/>
            <p:cNvCxnSpPr/>
            <p:nvPr/>
          </p:nvCxnSpPr>
          <p:spPr>
            <a:xfrm>
              <a:off x="5024063" y="2424701"/>
              <a:ext cx="25685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" name="Google Shape;184;p5"/>
            <p:cNvCxnSpPr>
              <a:endCxn id="182" idx="3"/>
            </p:cNvCxnSpPr>
            <p:nvPr/>
          </p:nvCxnSpPr>
          <p:spPr>
            <a:xfrm>
              <a:off x="5147353" y="2034266"/>
              <a:ext cx="0" cy="20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5147353" y="2424701"/>
              <a:ext cx="0" cy="24658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6" name="Google Shape;186;p5"/>
          <p:cNvGrpSpPr/>
          <p:nvPr/>
        </p:nvGrpSpPr>
        <p:grpSpPr>
          <a:xfrm>
            <a:off x="551384" y="1889149"/>
            <a:ext cx="213365" cy="529160"/>
            <a:chOff x="5024063" y="2034266"/>
            <a:chExt cx="256854" cy="637015"/>
          </a:xfrm>
        </p:grpSpPr>
        <p:sp>
          <p:nvSpPr>
            <p:cNvPr id="187" name="Google Shape;187;p5"/>
            <p:cNvSpPr/>
            <p:nvPr/>
          </p:nvSpPr>
          <p:spPr>
            <a:xfrm rot="10800000" flipH="1">
              <a:off x="5054885" y="2239766"/>
              <a:ext cx="184935" cy="18493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  <p:cxnSp>
          <p:nvCxnSpPr>
            <p:cNvPr id="188" name="Google Shape;188;p5"/>
            <p:cNvCxnSpPr/>
            <p:nvPr/>
          </p:nvCxnSpPr>
          <p:spPr>
            <a:xfrm>
              <a:off x="5024063" y="2424701"/>
              <a:ext cx="25685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5"/>
            <p:cNvCxnSpPr>
              <a:endCxn id="187" idx="3"/>
            </p:cNvCxnSpPr>
            <p:nvPr/>
          </p:nvCxnSpPr>
          <p:spPr>
            <a:xfrm>
              <a:off x="5147353" y="2034266"/>
              <a:ext cx="0" cy="20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147353" y="2424701"/>
              <a:ext cx="0" cy="24658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1" name="Google Shape;191;p5"/>
          <p:cNvSpPr/>
          <p:nvPr/>
        </p:nvSpPr>
        <p:spPr>
          <a:xfrm>
            <a:off x="4799904" y="1484824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Rx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799904" y="1844864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Tx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3" name="Google Shape;193;p5"/>
          <p:cNvGrpSpPr/>
          <p:nvPr/>
        </p:nvGrpSpPr>
        <p:grpSpPr>
          <a:xfrm>
            <a:off x="5807968" y="1315664"/>
            <a:ext cx="213365" cy="529160"/>
            <a:chOff x="5024063" y="2034266"/>
            <a:chExt cx="256854" cy="637015"/>
          </a:xfrm>
        </p:grpSpPr>
        <p:sp>
          <p:nvSpPr>
            <p:cNvPr id="194" name="Google Shape;194;p5"/>
            <p:cNvSpPr/>
            <p:nvPr/>
          </p:nvSpPr>
          <p:spPr>
            <a:xfrm rot="10800000" flipH="1">
              <a:off x="5054885" y="2239766"/>
              <a:ext cx="184935" cy="18493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  <p:cxnSp>
          <p:nvCxnSpPr>
            <p:cNvPr id="195" name="Google Shape;195;p5"/>
            <p:cNvCxnSpPr/>
            <p:nvPr/>
          </p:nvCxnSpPr>
          <p:spPr>
            <a:xfrm>
              <a:off x="5024063" y="2424701"/>
              <a:ext cx="25685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" name="Google Shape;196;p5"/>
            <p:cNvCxnSpPr>
              <a:endCxn id="194" idx="3"/>
            </p:cNvCxnSpPr>
            <p:nvPr/>
          </p:nvCxnSpPr>
          <p:spPr>
            <a:xfrm>
              <a:off x="5147353" y="2034266"/>
              <a:ext cx="0" cy="20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5147353" y="2424701"/>
              <a:ext cx="0" cy="24658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8" name="Google Shape;198;p5"/>
          <p:cNvGrpSpPr/>
          <p:nvPr/>
        </p:nvGrpSpPr>
        <p:grpSpPr>
          <a:xfrm>
            <a:off x="5807968" y="1891728"/>
            <a:ext cx="213365" cy="529160"/>
            <a:chOff x="5024063" y="2034266"/>
            <a:chExt cx="256854" cy="637015"/>
          </a:xfrm>
        </p:grpSpPr>
        <p:sp>
          <p:nvSpPr>
            <p:cNvPr id="199" name="Google Shape;199;p5"/>
            <p:cNvSpPr/>
            <p:nvPr/>
          </p:nvSpPr>
          <p:spPr>
            <a:xfrm rot="10800000" flipH="1">
              <a:off x="5054885" y="2239766"/>
              <a:ext cx="184935" cy="18493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  <p:cxnSp>
          <p:nvCxnSpPr>
            <p:cNvPr id="200" name="Google Shape;200;p5"/>
            <p:cNvCxnSpPr/>
            <p:nvPr/>
          </p:nvCxnSpPr>
          <p:spPr>
            <a:xfrm>
              <a:off x="5024063" y="2424701"/>
              <a:ext cx="25685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" name="Google Shape;201;p5"/>
            <p:cNvCxnSpPr>
              <a:endCxn id="199" idx="3"/>
            </p:cNvCxnSpPr>
            <p:nvPr/>
          </p:nvCxnSpPr>
          <p:spPr>
            <a:xfrm>
              <a:off x="5147353" y="2034266"/>
              <a:ext cx="0" cy="20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5147353" y="2424701"/>
              <a:ext cx="0" cy="24658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03" name="Google Shape;203;p5"/>
          <p:cNvCxnSpPr>
            <a:cxnSpLocks/>
          </p:cNvCxnSpPr>
          <p:nvPr/>
        </p:nvCxnSpPr>
        <p:spPr>
          <a:xfrm>
            <a:off x="839416" y="1556792"/>
            <a:ext cx="432000" cy="10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"/>
          <p:cNvCxnSpPr>
            <a:cxnSpLocks/>
          </p:cNvCxnSpPr>
          <p:nvPr/>
        </p:nvCxnSpPr>
        <p:spPr>
          <a:xfrm flipV="1">
            <a:off x="839416" y="2024856"/>
            <a:ext cx="432000" cy="10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5" name="Google Shape;205;p5"/>
          <p:cNvCxnSpPr>
            <a:cxnSpLocks/>
          </p:cNvCxnSpPr>
          <p:nvPr/>
        </p:nvCxnSpPr>
        <p:spPr>
          <a:xfrm flipV="1">
            <a:off x="5231952" y="1556792"/>
            <a:ext cx="432000" cy="10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5"/>
          <p:cNvCxnSpPr/>
          <p:nvPr/>
        </p:nvCxnSpPr>
        <p:spPr>
          <a:xfrm>
            <a:off x="5231904" y="2017656"/>
            <a:ext cx="432000" cy="115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5"/>
          <p:cNvCxnSpPr>
            <a:stCxn id="179" idx="3"/>
            <a:endCxn id="191" idx="1"/>
          </p:cNvCxnSpPr>
          <p:nvPr/>
        </p:nvCxnSpPr>
        <p:spPr>
          <a:xfrm>
            <a:off x="1703464" y="1661330"/>
            <a:ext cx="3096440" cy="349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8" name="Google Shape;208;p5"/>
          <p:cNvCxnSpPr>
            <a:stCxn id="192" idx="1"/>
            <a:endCxn id="180" idx="3"/>
          </p:cNvCxnSpPr>
          <p:nvPr/>
        </p:nvCxnSpPr>
        <p:spPr>
          <a:xfrm flipH="1" flipV="1">
            <a:off x="1703464" y="2024824"/>
            <a:ext cx="3096440" cy="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9" name="Google Shape;209;p5"/>
          <p:cNvSpPr txBox="1"/>
          <p:nvPr/>
        </p:nvSpPr>
        <p:spPr>
          <a:xfrm>
            <a:off x="839464" y="1189771"/>
            <a:ext cx="43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="0" i="0" u="none" strike="noStrike" cap="none" baseline="-25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5231904" y="1196752"/>
            <a:ext cx="43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839464" y="2145196"/>
            <a:ext cx="43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  <a:endParaRPr sz="1800" baseline="-250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5231904" y="2132856"/>
            <a:ext cx="43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  <a:endParaRPr sz="1800" baseline="-250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2908094" y="1200437"/>
            <a:ext cx="43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cxnSp>
        <p:nvCxnSpPr>
          <p:cNvPr id="214" name="Google Shape;214;p5"/>
          <p:cNvCxnSpPr>
            <a:cxnSpLocks/>
          </p:cNvCxnSpPr>
          <p:nvPr/>
        </p:nvCxnSpPr>
        <p:spPr>
          <a:xfrm>
            <a:off x="2908094" y="1564849"/>
            <a:ext cx="43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5" name="Google Shape;215;p5"/>
          <p:cNvCxnSpPr>
            <a:cxnSpLocks/>
          </p:cNvCxnSpPr>
          <p:nvPr/>
        </p:nvCxnSpPr>
        <p:spPr>
          <a:xfrm rot="10800000">
            <a:off x="2908095" y="2162271"/>
            <a:ext cx="432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6" name="Google Shape;216;p5"/>
          <p:cNvSpPr txBox="1"/>
          <p:nvPr/>
        </p:nvSpPr>
        <p:spPr>
          <a:xfrm>
            <a:off x="2908094" y="2162271"/>
            <a:ext cx="43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  <a:endParaRPr sz="1800" baseline="-250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1271464" y="2852976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Tx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1271464" y="3213016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Rx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9" name="Google Shape;219;p5"/>
          <p:cNvGrpSpPr/>
          <p:nvPr/>
        </p:nvGrpSpPr>
        <p:grpSpPr>
          <a:xfrm>
            <a:off x="563709" y="2683816"/>
            <a:ext cx="213365" cy="529160"/>
            <a:chOff x="5024063" y="2034266"/>
            <a:chExt cx="256854" cy="637015"/>
          </a:xfrm>
        </p:grpSpPr>
        <p:sp>
          <p:nvSpPr>
            <p:cNvPr id="220" name="Google Shape;220;p5"/>
            <p:cNvSpPr/>
            <p:nvPr/>
          </p:nvSpPr>
          <p:spPr>
            <a:xfrm rot="10800000" flipH="1">
              <a:off x="5054885" y="2239766"/>
              <a:ext cx="184935" cy="18493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  <p:cxnSp>
          <p:nvCxnSpPr>
            <p:cNvPr id="221" name="Google Shape;221;p5"/>
            <p:cNvCxnSpPr/>
            <p:nvPr/>
          </p:nvCxnSpPr>
          <p:spPr>
            <a:xfrm>
              <a:off x="5024063" y="2424701"/>
              <a:ext cx="25685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5"/>
            <p:cNvCxnSpPr>
              <a:endCxn id="220" idx="3"/>
            </p:cNvCxnSpPr>
            <p:nvPr/>
          </p:nvCxnSpPr>
          <p:spPr>
            <a:xfrm>
              <a:off x="5147353" y="2034266"/>
              <a:ext cx="0" cy="20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5"/>
            <p:cNvCxnSpPr/>
            <p:nvPr/>
          </p:nvCxnSpPr>
          <p:spPr>
            <a:xfrm>
              <a:off x="5147353" y="2424701"/>
              <a:ext cx="0" cy="24658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4" name="Google Shape;224;p5"/>
          <p:cNvGrpSpPr/>
          <p:nvPr/>
        </p:nvGrpSpPr>
        <p:grpSpPr>
          <a:xfrm>
            <a:off x="567976" y="3259880"/>
            <a:ext cx="213365" cy="529160"/>
            <a:chOff x="5024063" y="2034266"/>
            <a:chExt cx="256854" cy="637015"/>
          </a:xfrm>
        </p:grpSpPr>
        <p:sp>
          <p:nvSpPr>
            <p:cNvPr id="225" name="Google Shape;225;p5"/>
            <p:cNvSpPr/>
            <p:nvPr/>
          </p:nvSpPr>
          <p:spPr>
            <a:xfrm rot="10800000" flipH="1">
              <a:off x="5054885" y="2239766"/>
              <a:ext cx="184935" cy="18493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  <p:cxnSp>
          <p:nvCxnSpPr>
            <p:cNvPr id="226" name="Google Shape;226;p5"/>
            <p:cNvCxnSpPr/>
            <p:nvPr/>
          </p:nvCxnSpPr>
          <p:spPr>
            <a:xfrm>
              <a:off x="5024063" y="2424701"/>
              <a:ext cx="25685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5"/>
            <p:cNvCxnSpPr>
              <a:endCxn id="225" idx="3"/>
            </p:cNvCxnSpPr>
            <p:nvPr/>
          </p:nvCxnSpPr>
          <p:spPr>
            <a:xfrm>
              <a:off x="5147353" y="2034266"/>
              <a:ext cx="0" cy="20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5"/>
            <p:cNvCxnSpPr/>
            <p:nvPr/>
          </p:nvCxnSpPr>
          <p:spPr>
            <a:xfrm>
              <a:off x="5147353" y="2424701"/>
              <a:ext cx="0" cy="24658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9" name="Google Shape;229;p5"/>
          <p:cNvSpPr/>
          <p:nvPr/>
        </p:nvSpPr>
        <p:spPr>
          <a:xfrm>
            <a:off x="4799904" y="2852976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Rx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4799904" y="3213016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Tx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1" name="Google Shape;231;p5"/>
          <p:cNvGrpSpPr/>
          <p:nvPr/>
        </p:nvGrpSpPr>
        <p:grpSpPr>
          <a:xfrm>
            <a:off x="5807968" y="2683816"/>
            <a:ext cx="213365" cy="529160"/>
            <a:chOff x="5024063" y="2034266"/>
            <a:chExt cx="256854" cy="637015"/>
          </a:xfrm>
        </p:grpSpPr>
        <p:sp>
          <p:nvSpPr>
            <p:cNvPr id="232" name="Google Shape;232;p5"/>
            <p:cNvSpPr/>
            <p:nvPr/>
          </p:nvSpPr>
          <p:spPr>
            <a:xfrm rot="10800000" flipH="1">
              <a:off x="5054885" y="2239766"/>
              <a:ext cx="184935" cy="18493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  <p:cxnSp>
          <p:nvCxnSpPr>
            <p:cNvPr id="233" name="Google Shape;233;p5"/>
            <p:cNvCxnSpPr/>
            <p:nvPr/>
          </p:nvCxnSpPr>
          <p:spPr>
            <a:xfrm>
              <a:off x="5024063" y="2424701"/>
              <a:ext cx="25685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5"/>
            <p:cNvCxnSpPr>
              <a:endCxn id="232" idx="3"/>
            </p:cNvCxnSpPr>
            <p:nvPr/>
          </p:nvCxnSpPr>
          <p:spPr>
            <a:xfrm>
              <a:off x="5147353" y="2034266"/>
              <a:ext cx="0" cy="20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5"/>
            <p:cNvCxnSpPr/>
            <p:nvPr/>
          </p:nvCxnSpPr>
          <p:spPr>
            <a:xfrm>
              <a:off x="5147353" y="2424701"/>
              <a:ext cx="0" cy="24658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6" name="Google Shape;236;p5"/>
          <p:cNvGrpSpPr/>
          <p:nvPr/>
        </p:nvGrpSpPr>
        <p:grpSpPr>
          <a:xfrm>
            <a:off x="5807968" y="3259880"/>
            <a:ext cx="213365" cy="529160"/>
            <a:chOff x="5024063" y="2034266"/>
            <a:chExt cx="256854" cy="637015"/>
          </a:xfrm>
        </p:grpSpPr>
        <p:sp>
          <p:nvSpPr>
            <p:cNvPr id="237" name="Google Shape;237;p5"/>
            <p:cNvSpPr/>
            <p:nvPr/>
          </p:nvSpPr>
          <p:spPr>
            <a:xfrm rot="10800000" flipH="1">
              <a:off x="5054885" y="2239766"/>
              <a:ext cx="184935" cy="18493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  <p:cxnSp>
          <p:nvCxnSpPr>
            <p:cNvPr id="238" name="Google Shape;238;p5"/>
            <p:cNvCxnSpPr/>
            <p:nvPr/>
          </p:nvCxnSpPr>
          <p:spPr>
            <a:xfrm>
              <a:off x="5024063" y="2424701"/>
              <a:ext cx="25685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" name="Google Shape;239;p5"/>
            <p:cNvCxnSpPr>
              <a:endCxn id="237" idx="3"/>
            </p:cNvCxnSpPr>
            <p:nvPr/>
          </p:nvCxnSpPr>
          <p:spPr>
            <a:xfrm>
              <a:off x="5147353" y="2034266"/>
              <a:ext cx="0" cy="20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" name="Google Shape;240;p5"/>
            <p:cNvCxnSpPr/>
            <p:nvPr/>
          </p:nvCxnSpPr>
          <p:spPr>
            <a:xfrm>
              <a:off x="5147353" y="2424701"/>
              <a:ext cx="0" cy="24658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41" name="Google Shape;241;p5"/>
          <p:cNvCxnSpPr>
            <a:cxnSpLocks/>
          </p:cNvCxnSpPr>
          <p:nvPr/>
        </p:nvCxnSpPr>
        <p:spPr>
          <a:xfrm>
            <a:off x="839416" y="2924944"/>
            <a:ext cx="432000" cy="10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"/>
          <p:cNvCxnSpPr>
            <a:cxnSpLocks/>
          </p:cNvCxnSpPr>
          <p:nvPr/>
        </p:nvCxnSpPr>
        <p:spPr>
          <a:xfrm flipV="1">
            <a:off x="839416" y="3393008"/>
            <a:ext cx="432000" cy="10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3" name="Google Shape;243;p5"/>
          <p:cNvCxnSpPr/>
          <p:nvPr/>
        </p:nvCxnSpPr>
        <p:spPr>
          <a:xfrm rot="10800000" flipH="1">
            <a:off x="5231952" y="2924944"/>
            <a:ext cx="432000" cy="10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4" name="Google Shape;244;p5"/>
          <p:cNvCxnSpPr/>
          <p:nvPr/>
        </p:nvCxnSpPr>
        <p:spPr>
          <a:xfrm>
            <a:off x="5231904" y="3393008"/>
            <a:ext cx="432000" cy="10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5" name="Google Shape;245;p5"/>
          <p:cNvSpPr txBox="1"/>
          <p:nvPr/>
        </p:nvSpPr>
        <p:spPr>
          <a:xfrm>
            <a:off x="839464" y="2555653"/>
            <a:ext cx="43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46" name="Google Shape;246;p5"/>
          <p:cNvSpPr txBox="1"/>
          <p:nvPr/>
        </p:nvSpPr>
        <p:spPr>
          <a:xfrm>
            <a:off x="5231904" y="2563398"/>
            <a:ext cx="43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47" name="Google Shape;247;p5"/>
          <p:cNvSpPr txBox="1"/>
          <p:nvPr/>
        </p:nvSpPr>
        <p:spPr>
          <a:xfrm>
            <a:off x="839464" y="3501008"/>
            <a:ext cx="43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  <a:endParaRPr sz="1800" baseline="-250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5231904" y="3491757"/>
            <a:ext cx="43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  <a:endParaRPr sz="1800" baseline="-2500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49" name="Google Shape;249;p5"/>
          <p:cNvSpPr txBox="1"/>
          <p:nvPr/>
        </p:nvSpPr>
        <p:spPr>
          <a:xfrm>
            <a:off x="2908094" y="2710615"/>
            <a:ext cx="43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cxnSp>
        <p:nvCxnSpPr>
          <p:cNvPr id="250" name="Google Shape;250;p5"/>
          <p:cNvCxnSpPr>
            <a:cxnSpLocks/>
          </p:cNvCxnSpPr>
          <p:nvPr/>
        </p:nvCxnSpPr>
        <p:spPr>
          <a:xfrm>
            <a:off x="2908094" y="3075026"/>
            <a:ext cx="43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1" name="Google Shape;251;p5"/>
          <p:cNvCxnSpPr>
            <a:cxnSpLocks/>
          </p:cNvCxnSpPr>
          <p:nvPr/>
        </p:nvCxnSpPr>
        <p:spPr>
          <a:xfrm rot="10800000">
            <a:off x="2908095" y="3348138"/>
            <a:ext cx="432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2" name="Google Shape;252;p5"/>
          <p:cNvSpPr txBox="1"/>
          <p:nvPr/>
        </p:nvSpPr>
        <p:spPr>
          <a:xfrm>
            <a:off x="2908094" y="3348138"/>
            <a:ext cx="43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  <a:endParaRPr sz="1800" baseline="-2500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cxnSp>
        <p:nvCxnSpPr>
          <p:cNvPr id="253" name="Google Shape;253;p5"/>
          <p:cNvCxnSpPr>
            <a:cxnSpLocks/>
            <a:stCxn id="290" idx="3"/>
            <a:endCxn id="254" idx="1"/>
          </p:cNvCxnSpPr>
          <p:nvPr/>
        </p:nvCxnSpPr>
        <p:spPr>
          <a:xfrm flipV="1">
            <a:off x="1991544" y="3212984"/>
            <a:ext cx="2520296" cy="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55" name="Google Shape;255;p5"/>
          <p:cNvSpPr txBox="1"/>
          <p:nvPr/>
        </p:nvSpPr>
        <p:spPr>
          <a:xfrm>
            <a:off x="6486448" y="1854696"/>
            <a:ext cx="5256000" cy="1446509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Option 1: two separate tunable lasers for Tx and local oscillator at Rx</a:t>
            </a:r>
            <a:endParaRPr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Compatible with both single and double fiber links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No performance penalty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Increases cost by 30%-35%, power consumption by ~20% and requires slightly larger form factor</a:t>
            </a:r>
            <a:endParaRPr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7" name="Google Shape;257;p5"/>
          <p:cNvSpPr/>
          <p:nvPr/>
        </p:nvSpPr>
        <p:spPr>
          <a:xfrm>
            <a:off x="1271512" y="4509160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Tx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8" name="Google Shape;258;p5"/>
          <p:cNvSpPr/>
          <p:nvPr/>
        </p:nvSpPr>
        <p:spPr>
          <a:xfrm>
            <a:off x="1271512" y="4869160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Rx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59" name="Google Shape;259;p5"/>
          <p:cNvGrpSpPr/>
          <p:nvPr/>
        </p:nvGrpSpPr>
        <p:grpSpPr>
          <a:xfrm>
            <a:off x="551384" y="4628032"/>
            <a:ext cx="213365" cy="529160"/>
            <a:chOff x="5024063" y="2034266"/>
            <a:chExt cx="256854" cy="637015"/>
          </a:xfrm>
        </p:grpSpPr>
        <p:sp>
          <p:nvSpPr>
            <p:cNvPr id="260" name="Google Shape;260;p5"/>
            <p:cNvSpPr/>
            <p:nvPr/>
          </p:nvSpPr>
          <p:spPr>
            <a:xfrm rot="10800000" flipH="1">
              <a:off x="5054885" y="2239766"/>
              <a:ext cx="184935" cy="18493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  <p:cxnSp>
          <p:nvCxnSpPr>
            <p:cNvPr id="261" name="Google Shape;261;p5"/>
            <p:cNvCxnSpPr/>
            <p:nvPr/>
          </p:nvCxnSpPr>
          <p:spPr>
            <a:xfrm>
              <a:off x="5024063" y="2424701"/>
              <a:ext cx="25685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" name="Google Shape;262;p5"/>
            <p:cNvCxnSpPr>
              <a:endCxn id="260" idx="3"/>
            </p:cNvCxnSpPr>
            <p:nvPr/>
          </p:nvCxnSpPr>
          <p:spPr>
            <a:xfrm>
              <a:off x="5147353" y="2034266"/>
              <a:ext cx="0" cy="20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" name="Google Shape;263;p5"/>
            <p:cNvCxnSpPr/>
            <p:nvPr/>
          </p:nvCxnSpPr>
          <p:spPr>
            <a:xfrm>
              <a:off x="5147353" y="2424701"/>
              <a:ext cx="0" cy="24658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" name="Google Shape;264;p5"/>
          <p:cNvSpPr/>
          <p:nvPr/>
        </p:nvSpPr>
        <p:spPr>
          <a:xfrm>
            <a:off x="4799904" y="4509160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Rx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5" name="Google Shape;265;p5"/>
          <p:cNvSpPr/>
          <p:nvPr/>
        </p:nvSpPr>
        <p:spPr>
          <a:xfrm>
            <a:off x="4799904" y="4869160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Tx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6" name="Google Shape;266;p5"/>
          <p:cNvGrpSpPr/>
          <p:nvPr/>
        </p:nvGrpSpPr>
        <p:grpSpPr>
          <a:xfrm>
            <a:off x="5717664" y="4628032"/>
            <a:ext cx="213365" cy="529160"/>
            <a:chOff x="5024063" y="2034266"/>
            <a:chExt cx="256854" cy="637015"/>
          </a:xfrm>
        </p:grpSpPr>
        <p:sp>
          <p:nvSpPr>
            <p:cNvPr id="267" name="Google Shape;267;p5"/>
            <p:cNvSpPr/>
            <p:nvPr/>
          </p:nvSpPr>
          <p:spPr>
            <a:xfrm rot="10800000" flipH="1">
              <a:off x="5054885" y="2239766"/>
              <a:ext cx="184935" cy="18493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  <p:cxnSp>
          <p:nvCxnSpPr>
            <p:cNvPr id="268" name="Google Shape;268;p5"/>
            <p:cNvCxnSpPr/>
            <p:nvPr/>
          </p:nvCxnSpPr>
          <p:spPr>
            <a:xfrm>
              <a:off x="5024063" y="2424701"/>
              <a:ext cx="25685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" name="Google Shape;269;p5"/>
            <p:cNvCxnSpPr>
              <a:endCxn id="267" idx="3"/>
            </p:cNvCxnSpPr>
            <p:nvPr/>
          </p:nvCxnSpPr>
          <p:spPr>
            <a:xfrm>
              <a:off x="5147353" y="2034266"/>
              <a:ext cx="0" cy="20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" name="Google Shape;270;p5"/>
            <p:cNvCxnSpPr/>
            <p:nvPr/>
          </p:nvCxnSpPr>
          <p:spPr>
            <a:xfrm>
              <a:off x="5147353" y="2424701"/>
              <a:ext cx="0" cy="24658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71" name="Google Shape;271;p5"/>
          <p:cNvCxnSpPr>
            <a:stCxn id="257" idx="3"/>
            <a:endCxn id="264" idx="1"/>
          </p:cNvCxnSpPr>
          <p:nvPr/>
        </p:nvCxnSpPr>
        <p:spPr>
          <a:xfrm>
            <a:off x="1703512" y="4689160"/>
            <a:ext cx="309639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2" name="Google Shape;272;p5"/>
          <p:cNvCxnSpPr>
            <a:stCxn id="265" idx="1"/>
            <a:endCxn id="258" idx="3"/>
          </p:cNvCxnSpPr>
          <p:nvPr/>
        </p:nvCxnSpPr>
        <p:spPr>
          <a:xfrm flipH="1">
            <a:off x="1703512" y="5049160"/>
            <a:ext cx="309639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3" name="Google Shape;273;p5"/>
          <p:cNvSpPr txBox="1"/>
          <p:nvPr/>
        </p:nvSpPr>
        <p:spPr>
          <a:xfrm>
            <a:off x="839464" y="5003884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74" name="Google Shape;274;p5"/>
          <p:cNvSpPr txBox="1"/>
          <p:nvPr/>
        </p:nvSpPr>
        <p:spPr>
          <a:xfrm>
            <a:off x="5231904" y="5003884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75" name="Google Shape;275;p5"/>
          <p:cNvSpPr txBox="1"/>
          <p:nvPr/>
        </p:nvSpPr>
        <p:spPr>
          <a:xfrm>
            <a:off x="2862485" y="4220262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cxnSp>
        <p:nvCxnSpPr>
          <p:cNvPr id="276" name="Google Shape;276;p5"/>
          <p:cNvCxnSpPr>
            <a:cxnSpLocks/>
          </p:cNvCxnSpPr>
          <p:nvPr/>
        </p:nvCxnSpPr>
        <p:spPr>
          <a:xfrm>
            <a:off x="2862485" y="4584674"/>
            <a:ext cx="43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7" name="Google Shape;277;p5"/>
          <p:cNvCxnSpPr>
            <a:cxnSpLocks/>
          </p:cNvCxnSpPr>
          <p:nvPr/>
        </p:nvCxnSpPr>
        <p:spPr>
          <a:xfrm rot="10800000">
            <a:off x="2862486" y="5167407"/>
            <a:ext cx="43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8" name="Google Shape;278;p5"/>
          <p:cNvSpPr txBox="1"/>
          <p:nvPr/>
        </p:nvSpPr>
        <p:spPr>
          <a:xfrm>
            <a:off x="2862485" y="5162001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79" name="Google Shape;279;p5"/>
          <p:cNvGrpSpPr/>
          <p:nvPr/>
        </p:nvGrpSpPr>
        <p:grpSpPr>
          <a:xfrm>
            <a:off x="5231904" y="4695688"/>
            <a:ext cx="432000" cy="360000"/>
            <a:chOff x="9277563" y="4819553"/>
            <a:chExt cx="924675" cy="419061"/>
          </a:xfrm>
        </p:grpSpPr>
        <p:cxnSp>
          <p:nvCxnSpPr>
            <p:cNvPr id="280" name="Google Shape;280;p5"/>
            <p:cNvCxnSpPr/>
            <p:nvPr/>
          </p:nvCxnSpPr>
          <p:spPr>
            <a:xfrm>
              <a:off x="9277564" y="4819553"/>
              <a:ext cx="529115" cy="21575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" name="Google Shape;281;p5"/>
            <p:cNvCxnSpPr/>
            <p:nvPr/>
          </p:nvCxnSpPr>
          <p:spPr>
            <a:xfrm rot="10800000" flipH="1">
              <a:off x="9277563" y="5022856"/>
              <a:ext cx="529115" cy="21575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" name="Google Shape;282;p5"/>
            <p:cNvCxnSpPr/>
            <p:nvPr/>
          </p:nvCxnSpPr>
          <p:spPr>
            <a:xfrm>
              <a:off x="9806678" y="5035311"/>
              <a:ext cx="3955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" name="Google Shape;283;p5"/>
          <p:cNvGrpSpPr/>
          <p:nvPr/>
        </p:nvGrpSpPr>
        <p:grpSpPr>
          <a:xfrm flipH="1">
            <a:off x="839464" y="4691769"/>
            <a:ext cx="432000" cy="360000"/>
            <a:chOff x="9277563" y="4819553"/>
            <a:chExt cx="924675" cy="419061"/>
          </a:xfrm>
        </p:grpSpPr>
        <p:cxnSp>
          <p:nvCxnSpPr>
            <p:cNvPr id="284" name="Google Shape;284;p5"/>
            <p:cNvCxnSpPr/>
            <p:nvPr/>
          </p:nvCxnSpPr>
          <p:spPr>
            <a:xfrm>
              <a:off x="9277564" y="4819553"/>
              <a:ext cx="529115" cy="21575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" name="Google Shape;285;p5"/>
            <p:cNvCxnSpPr/>
            <p:nvPr/>
          </p:nvCxnSpPr>
          <p:spPr>
            <a:xfrm rot="10800000" flipH="1">
              <a:off x="9277563" y="5022856"/>
              <a:ext cx="529115" cy="21575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" name="Google Shape;286;p5"/>
            <p:cNvCxnSpPr/>
            <p:nvPr/>
          </p:nvCxnSpPr>
          <p:spPr>
            <a:xfrm>
              <a:off x="9806678" y="5035311"/>
              <a:ext cx="3955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7" name="Google Shape;287;p5"/>
          <p:cNvSpPr txBox="1"/>
          <p:nvPr/>
        </p:nvSpPr>
        <p:spPr>
          <a:xfrm>
            <a:off x="5082024" y="4221088"/>
            <a:ext cx="77125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1:2 split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8" name="Google Shape;288;p5"/>
          <p:cNvSpPr txBox="1"/>
          <p:nvPr/>
        </p:nvSpPr>
        <p:spPr>
          <a:xfrm>
            <a:off x="573867" y="4221088"/>
            <a:ext cx="77125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1:2 split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4" name="Google Shape;254;p5"/>
          <p:cNvSpPr/>
          <p:nvPr/>
        </p:nvSpPr>
        <p:spPr>
          <a:xfrm>
            <a:off x="4511840" y="3140984"/>
            <a:ext cx="144000" cy="14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90" name="Google Shape;290;p5"/>
          <p:cNvSpPr/>
          <p:nvPr/>
        </p:nvSpPr>
        <p:spPr>
          <a:xfrm>
            <a:off x="1847544" y="3140992"/>
            <a:ext cx="144000" cy="14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cxnSp>
        <p:nvCxnSpPr>
          <p:cNvPr id="291" name="Google Shape;291;p5"/>
          <p:cNvCxnSpPr>
            <a:cxnSpLocks/>
            <a:stCxn id="229" idx="1"/>
            <a:endCxn id="254" idx="0"/>
          </p:cNvCxnSpPr>
          <p:nvPr/>
        </p:nvCxnSpPr>
        <p:spPr>
          <a:xfrm rot="10800000" flipV="1">
            <a:off x="4583840" y="3032976"/>
            <a:ext cx="216064" cy="108008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5"/>
          <p:cNvCxnSpPr>
            <a:cxnSpLocks/>
            <a:stCxn id="230" idx="1"/>
            <a:endCxn id="254" idx="2"/>
          </p:cNvCxnSpPr>
          <p:nvPr/>
        </p:nvCxnSpPr>
        <p:spPr>
          <a:xfrm rot="10800000">
            <a:off x="4583840" y="3284984"/>
            <a:ext cx="216064" cy="108032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5"/>
          <p:cNvCxnSpPr>
            <a:cxnSpLocks/>
            <a:stCxn id="290" idx="2"/>
            <a:endCxn id="218" idx="3"/>
          </p:cNvCxnSpPr>
          <p:nvPr/>
        </p:nvCxnSpPr>
        <p:spPr>
          <a:xfrm rot="5400000">
            <a:off x="1757492" y="3230964"/>
            <a:ext cx="108024" cy="21608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5"/>
          <p:cNvCxnSpPr>
            <a:cxnSpLocks/>
            <a:stCxn id="290" idx="0"/>
            <a:endCxn id="217" idx="3"/>
          </p:cNvCxnSpPr>
          <p:nvPr/>
        </p:nvCxnSpPr>
        <p:spPr>
          <a:xfrm rot="16200000" flipV="1">
            <a:off x="1757496" y="2978944"/>
            <a:ext cx="108016" cy="21608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5" name="Google Shape;295;p5"/>
          <p:cNvSpPr txBox="1"/>
          <p:nvPr/>
        </p:nvSpPr>
        <p:spPr>
          <a:xfrm>
            <a:off x="1933513" y="3263915"/>
            <a:ext cx="99357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Band-split, </a:t>
            </a:r>
            <a:r>
              <a:rPr lang="en-US" sz="110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interleaver</a:t>
            </a:r>
            <a:r>
              <a:rPr lang="en-US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or circulator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6" name="Google Shape;296;p5"/>
          <p:cNvSpPr/>
          <p:nvPr/>
        </p:nvSpPr>
        <p:spPr>
          <a:xfrm>
            <a:off x="1271464" y="5661288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Tx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7" name="Google Shape;297;p5"/>
          <p:cNvSpPr/>
          <p:nvPr/>
        </p:nvSpPr>
        <p:spPr>
          <a:xfrm>
            <a:off x="1271512" y="6021288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Rx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8" name="Google Shape;298;p5"/>
          <p:cNvGrpSpPr/>
          <p:nvPr/>
        </p:nvGrpSpPr>
        <p:grpSpPr>
          <a:xfrm>
            <a:off x="554043" y="5780160"/>
            <a:ext cx="213365" cy="529160"/>
            <a:chOff x="5024063" y="2034266"/>
            <a:chExt cx="256854" cy="637015"/>
          </a:xfrm>
        </p:grpSpPr>
        <p:sp>
          <p:nvSpPr>
            <p:cNvPr id="299" name="Google Shape;299;p5"/>
            <p:cNvSpPr/>
            <p:nvPr/>
          </p:nvSpPr>
          <p:spPr>
            <a:xfrm rot="10800000" flipH="1">
              <a:off x="5054885" y="2239766"/>
              <a:ext cx="184935" cy="18493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  <p:cxnSp>
          <p:nvCxnSpPr>
            <p:cNvPr id="300" name="Google Shape;300;p5"/>
            <p:cNvCxnSpPr/>
            <p:nvPr/>
          </p:nvCxnSpPr>
          <p:spPr>
            <a:xfrm>
              <a:off x="5024063" y="2424701"/>
              <a:ext cx="25685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1" name="Google Shape;301;p5"/>
            <p:cNvCxnSpPr>
              <a:endCxn id="299" idx="3"/>
            </p:cNvCxnSpPr>
            <p:nvPr/>
          </p:nvCxnSpPr>
          <p:spPr>
            <a:xfrm>
              <a:off x="5147353" y="2034266"/>
              <a:ext cx="0" cy="20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" name="Google Shape;302;p5"/>
            <p:cNvCxnSpPr/>
            <p:nvPr/>
          </p:nvCxnSpPr>
          <p:spPr>
            <a:xfrm>
              <a:off x="5147353" y="2424701"/>
              <a:ext cx="0" cy="24658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3" name="Google Shape;303;p5"/>
          <p:cNvSpPr/>
          <p:nvPr/>
        </p:nvSpPr>
        <p:spPr>
          <a:xfrm>
            <a:off x="4799904" y="5640623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Rx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4" name="Google Shape;304;p5"/>
          <p:cNvSpPr/>
          <p:nvPr/>
        </p:nvSpPr>
        <p:spPr>
          <a:xfrm>
            <a:off x="4799904" y="6007611"/>
            <a:ext cx="432000" cy="36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Tx</a:t>
            </a:r>
            <a:endParaRPr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5" name="Google Shape;305;p5"/>
          <p:cNvGrpSpPr/>
          <p:nvPr/>
        </p:nvGrpSpPr>
        <p:grpSpPr>
          <a:xfrm>
            <a:off x="5738619" y="5780160"/>
            <a:ext cx="213365" cy="529160"/>
            <a:chOff x="5024063" y="2034266"/>
            <a:chExt cx="256854" cy="637015"/>
          </a:xfrm>
        </p:grpSpPr>
        <p:sp>
          <p:nvSpPr>
            <p:cNvPr id="306" name="Google Shape;306;p5"/>
            <p:cNvSpPr/>
            <p:nvPr/>
          </p:nvSpPr>
          <p:spPr>
            <a:xfrm rot="10800000" flipH="1">
              <a:off x="5054885" y="2239766"/>
              <a:ext cx="184935" cy="18493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  <p:cxnSp>
          <p:nvCxnSpPr>
            <p:cNvPr id="307" name="Google Shape;307;p5"/>
            <p:cNvCxnSpPr/>
            <p:nvPr/>
          </p:nvCxnSpPr>
          <p:spPr>
            <a:xfrm>
              <a:off x="5024063" y="2424701"/>
              <a:ext cx="25685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" name="Google Shape;308;p5"/>
            <p:cNvCxnSpPr>
              <a:endCxn id="306" idx="3"/>
            </p:cNvCxnSpPr>
            <p:nvPr/>
          </p:nvCxnSpPr>
          <p:spPr>
            <a:xfrm>
              <a:off x="5147353" y="2034266"/>
              <a:ext cx="0" cy="20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" name="Google Shape;309;p5"/>
            <p:cNvCxnSpPr/>
            <p:nvPr/>
          </p:nvCxnSpPr>
          <p:spPr>
            <a:xfrm>
              <a:off x="5147353" y="2424701"/>
              <a:ext cx="0" cy="24658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10" name="Google Shape;310;p5"/>
          <p:cNvSpPr txBox="1"/>
          <p:nvPr/>
        </p:nvSpPr>
        <p:spPr>
          <a:xfrm>
            <a:off x="839464" y="6156012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311" name="Google Shape;311;p5"/>
          <p:cNvSpPr txBox="1"/>
          <p:nvPr/>
        </p:nvSpPr>
        <p:spPr>
          <a:xfrm>
            <a:off x="5231904" y="6156012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312" name="Google Shape;312;p5"/>
          <p:cNvSpPr txBox="1"/>
          <p:nvPr/>
        </p:nvSpPr>
        <p:spPr>
          <a:xfrm>
            <a:off x="2831342" y="5581175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cxnSp>
        <p:nvCxnSpPr>
          <p:cNvPr id="313" name="Google Shape;313;p5"/>
          <p:cNvCxnSpPr>
            <a:cxnSpLocks/>
          </p:cNvCxnSpPr>
          <p:nvPr/>
        </p:nvCxnSpPr>
        <p:spPr>
          <a:xfrm rot="10800000">
            <a:off x="2831342" y="6097225"/>
            <a:ext cx="43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4" name="Google Shape;314;p5"/>
          <p:cNvSpPr txBox="1"/>
          <p:nvPr/>
        </p:nvSpPr>
        <p:spPr>
          <a:xfrm>
            <a:off x="2831342" y="6097226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λ</a:t>
            </a:r>
            <a:r>
              <a:rPr lang="en-US" sz="1800" baseline="-25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  <a:endParaRPr sz="1800" baseline="-250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315" name="Google Shape;315;p5"/>
          <p:cNvGrpSpPr/>
          <p:nvPr/>
        </p:nvGrpSpPr>
        <p:grpSpPr>
          <a:xfrm>
            <a:off x="5231904" y="5826595"/>
            <a:ext cx="432000" cy="360000"/>
            <a:chOff x="9277563" y="4819553"/>
            <a:chExt cx="924675" cy="419061"/>
          </a:xfrm>
        </p:grpSpPr>
        <p:cxnSp>
          <p:nvCxnSpPr>
            <p:cNvPr id="316" name="Google Shape;316;p5"/>
            <p:cNvCxnSpPr/>
            <p:nvPr/>
          </p:nvCxnSpPr>
          <p:spPr>
            <a:xfrm>
              <a:off x="9277564" y="4819553"/>
              <a:ext cx="529115" cy="21575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5"/>
            <p:cNvCxnSpPr/>
            <p:nvPr/>
          </p:nvCxnSpPr>
          <p:spPr>
            <a:xfrm rot="10800000" flipH="1">
              <a:off x="9277563" y="5022856"/>
              <a:ext cx="529115" cy="21575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" name="Google Shape;318;p5"/>
            <p:cNvCxnSpPr/>
            <p:nvPr/>
          </p:nvCxnSpPr>
          <p:spPr>
            <a:xfrm>
              <a:off x="9806678" y="5035311"/>
              <a:ext cx="3955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9" name="Google Shape;319;p5"/>
          <p:cNvGrpSpPr/>
          <p:nvPr/>
        </p:nvGrpSpPr>
        <p:grpSpPr>
          <a:xfrm flipH="1">
            <a:off x="839464" y="5834760"/>
            <a:ext cx="432000" cy="360000"/>
            <a:chOff x="9277563" y="4819553"/>
            <a:chExt cx="924675" cy="419061"/>
          </a:xfrm>
        </p:grpSpPr>
        <p:cxnSp>
          <p:nvCxnSpPr>
            <p:cNvPr id="320" name="Google Shape;320;p5"/>
            <p:cNvCxnSpPr/>
            <p:nvPr/>
          </p:nvCxnSpPr>
          <p:spPr>
            <a:xfrm>
              <a:off x="9277564" y="4819553"/>
              <a:ext cx="529115" cy="21575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" name="Google Shape;321;p5"/>
            <p:cNvCxnSpPr/>
            <p:nvPr/>
          </p:nvCxnSpPr>
          <p:spPr>
            <a:xfrm rot="10800000" flipH="1">
              <a:off x="9277563" y="5022856"/>
              <a:ext cx="529115" cy="21575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5"/>
            <p:cNvCxnSpPr/>
            <p:nvPr/>
          </p:nvCxnSpPr>
          <p:spPr>
            <a:xfrm>
              <a:off x="9806678" y="5035311"/>
              <a:ext cx="3955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23" name="Google Shape;323;p5"/>
          <p:cNvCxnSpPr>
            <a:cxnSpLocks/>
          </p:cNvCxnSpPr>
          <p:nvPr/>
        </p:nvCxnSpPr>
        <p:spPr>
          <a:xfrm>
            <a:off x="2831342" y="5904172"/>
            <a:ext cx="43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4" name="Google Shape;324;p5"/>
          <p:cNvCxnSpPr>
            <a:cxnSpLocks/>
            <a:stCxn id="326" idx="3"/>
            <a:endCxn id="325" idx="1"/>
          </p:cNvCxnSpPr>
          <p:nvPr/>
        </p:nvCxnSpPr>
        <p:spPr>
          <a:xfrm>
            <a:off x="1991544" y="6021296"/>
            <a:ext cx="2520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25" name="Google Shape;325;p5"/>
          <p:cNvSpPr/>
          <p:nvPr/>
        </p:nvSpPr>
        <p:spPr>
          <a:xfrm>
            <a:off x="4511840" y="5949296"/>
            <a:ext cx="144000" cy="14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326" name="Google Shape;326;p5"/>
          <p:cNvSpPr/>
          <p:nvPr/>
        </p:nvSpPr>
        <p:spPr>
          <a:xfrm>
            <a:off x="1847544" y="5949296"/>
            <a:ext cx="144000" cy="14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cxnSp>
        <p:nvCxnSpPr>
          <p:cNvPr id="327" name="Google Shape;327;p5"/>
          <p:cNvCxnSpPr>
            <a:cxnSpLocks/>
            <a:stCxn id="303" idx="1"/>
            <a:endCxn id="325" idx="0"/>
          </p:cNvCxnSpPr>
          <p:nvPr/>
        </p:nvCxnSpPr>
        <p:spPr>
          <a:xfrm rot="10800000" flipV="1">
            <a:off x="4583840" y="5820622"/>
            <a:ext cx="216064" cy="128673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5"/>
          <p:cNvCxnSpPr>
            <a:cxnSpLocks/>
            <a:stCxn id="304" idx="1"/>
            <a:endCxn id="325" idx="2"/>
          </p:cNvCxnSpPr>
          <p:nvPr/>
        </p:nvCxnSpPr>
        <p:spPr>
          <a:xfrm rot="10800000">
            <a:off x="4583840" y="6093297"/>
            <a:ext cx="216064" cy="94315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9" name="Google Shape;329;p5"/>
          <p:cNvCxnSpPr>
            <a:cxnSpLocks/>
            <a:stCxn id="326" idx="2"/>
            <a:endCxn id="297" idx="3"/>
          </p:cNvCxnSpPr>
          <p:nvPr/>
        </p:nvCxnSpPr>
        <p:spPr>
          <a:xfrm rot="5400000">
            <a:off x="1757532" y="6039276"/>
            <a:ext cx="107992" cy="216032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" name="Google Shape;330;p5"/>
          <p:cNvCxnSpPr>
            <a:cxnSpLocks/>
            <a:stCxn id="326" idx="0"/>
            <a:endCxn id="296" idx="3"/>
          </p:cNvCxnSpPr>
          <p:nvPr/>
        </p:nvCxnSpPr>
        <p:spPr>
          <a:xfrm rot="16200000" flipV="1">
            <a:off x="1757500" y="5787252"/>
            <a:ext cx="108008" cy="21608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1" name="Google Shape;331;p5"/>
          <p:cNvSpPr txBox="1"/>
          <p:nvPr/>
        </p:nvSpPr>
        <p:spPr>
          <a:xfrm>
            <a:off x="1919536" y="6047750"/>
            <a:ext cx="77096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Circulator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2" name="Google Shape;332;p5"/>
          <p:cNvSpPr txBox="1"/>
          <p:nvPr/>
        </p:nvSpPr>
        <p:spPr>
          <a:xfrm>
            <a:off x="119336" y="1691557"/>
            <a:ext cx="504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(a)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3" name="Google Shape;333;p5"/>
          <p:cNvSpPr txBox="1"/>
          <p:nvPr/>
        </p:nvSpPr>
        <p:spPr>
          <a:xfrm>
            <a:off x="119336" y="3059709"/>
            <a:ext cx="504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(b)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4" name="Google Shape;334;p5"/>
          <p:cNvSpPr txBox="1"/>
          <p:nvPr/>
        </p:nvSpPr>
        <p:spPr>
          <a:xfrm>
            <a:off x="119336" y="4653136"/>
            <a:ext cx="504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(c)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5" name="Google Shape;335;p5"/>
          <p:cNvSpPr txBox="1"/>
          <p:nvPr/>
        </p:nvSpPr>
        <p:spPr>
          <a:xfrm>
            <a:off x="119336" y="5796013"/>
            <a:ext cx="504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(d)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Google Shape;255;p5">
            <a:extLst>
              <a:ext uri="{FF2B5EF4-FFF2-40B4-BE49-F238E27FC236}">
                <a16:creationId xmlns:a16="http://schemas.microsoft.com/office/drawing/2014/main" id="{C6299A8D-DD7A-2E70-6BAC-4630B75050AD}"/>
              </a:ext>
            </a:extLst>
          </p:cNvPr>
          <p:cNvSpPr txBox="1"/>
          <p:nvPr/>
        </p:nvSpPr>
        <p:spPr>
          <a:xfrm>
            <a:off x="6456040" y="4735015"/>
            <a:ext cx="5256000" cy="1446509"/>
          </a:xfrm>
          <a:prstGeom prst="rect">
            <a:avLst/>
          </a:prstGeom>
          <a:solidFill>
            <a:schemeClr val="accent6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Option 2: shared tunable laser for Tx and local oscillator at Rx, add circulator for Bi-Di</a:t>
            </a:r>
            <a:endParaRPr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Smaller impact on cost, no increase in power consumption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Performance impaired due to reflections and potential multi-path interference effects</a:t>
            </a:r>
            <a:endParaRPr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6A52DCB-9DEE-AC8B-ACCE-1197F65C7B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fld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"/>
          <p:cNvSpPr txBox="1">
            <a:spLocks noGrp="1"/>
          </p:cNvSpPr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2"/>
              </a:buClr>
              <a:buSzPts val="4400"/>
              <a:buFont typeface="Open Sans"/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Measurement Setup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41" name="Google Shape;3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588" y="1272240"/>
            <a:ext cx="9013280" cy="4821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F9F50E-4A47-59F8-DEBB-3950EA2782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fld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"/>
          <p:cNvSpPr txBox="1">
            <a:spLocks noGrp="1"/>
          </p:cNvSpPr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2"/>
              </a:buClr>
              <a:buSzPts val="4400"/>
              <a:buFont typeface="Open Sans"/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Optical Reflection Penalties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1" name="Google Shape;351;p7"/>
          <p:cNvSpPr txBox="1"/>
          <p:nvPr/>
        </p:nvSpPr>
        <p:spPr>
          <a:xfrm>
            <a:off x="6312024" y="1203164"/>
            <a:ext cx="5544616" cy="6462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Sensitivity penalty vs signal to </a:t>
            </a: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crosstalk</a:t>
            </a: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ratio (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single reflection)</a:t>
            </a:r>
            <a:endParaRPr sz="18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22429-571F-9DDB-D89A-8ADF480892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fld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38C4BAE-6E9F-5BCC-8A27-11F6CE198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170299"/>
              </p:ext>
            </p:extLst>
          </p:nvPr>
        </p:nvGraphicFramePr>
        <p:xfrm>
          <a:off x="6312024" y="1916832"/>
          <a:ext cx="5544616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26;p3">
            <a:extLst>
              <a:ext uri="{FF2B5EF4-FFF2-40B4-BE49-F238E27FC236}">
                <a16:creationId xmlns:a16="http://schemas.microsoft.com/office/drawing/2014/main" id="{70CA843D-228B-A93B-0E93-F130146E6A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5360" y="1455113"/>
            <a:ext cx="5760641" cy="463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strike="noStrik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Two operating modes were tested: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SzPts val="2000"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IEEE Std. 802.3-2022 100GBASE-ZR, </a:t>
            </a:r>
            <a:br>
              <a:rPr lang="en-US" sz="16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DP-DQPSK modulation at 28GBd w SC-FEC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SzPts val="2000"/>
            </a:pPr>
            <a:r>
              <a:rPr lang="en-US" sz="1600" i="0" u="none" strike="noStrik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OpenZR</a:t>
            </a:r>
            <a:r>
              <a:rPr lang="en-US" sz="1600" i="0" u="none" strike="noStrik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 MSA ZR100-OFEC-QPSK</a:t>
            </a:r>
            <a:br>
              <a:rPr lang="en-US" sz="1600" i="0" u="none" strike="noStrik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600" i="0" u="none" strike="noStrik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DP-QPSK modulation at 30GBd w O-FEC</a:t>
            </a:r>
            <a:endParaRPr sz="1600" i="0" u="none" strike="noStrik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SzPts val="2000"/>
            </a:pPr>
            <a:endParaRPr lang="sv-SE" sz="1800" dirty="0">
              <a:latin typeface="Open Sans"/>
              <a:ea typeface="Open Sans"/>
              <a:cs typeface="Open Sans"/>
              <a:sym typeface="Verdana"/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1800" b="0" dirty="0">
                <a:latin typeface="Open Sans"/>
                <a:ea typeface="Open Sans"/>
                <a:cs typeface="Open Sans"/>
              </a:rPr>
              <a:t>Chart plots Rx sensitivity penalty vs optical signal to crosstalk ratio (OSXR) due to reflections of Tx signal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SzPts val="2000"/>
            </a:pPr>
            <a:endParaRPr sz="1600" b="0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dirty="0">
                <a:latin typeface="Open Sans"/>
                <a:ea typeface="Open Sans"/>
                <a:cs typeface="Open Sans"/>
                <a:sym typeface="Open Sans"/>
              </a:rPr>
              <a:t>With </a:t>
            </a:r>
            <a:r>
              <a:rPr lang="en-US" sz="1800" b="0" i="0" u="none" strike="noStrik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constant signal to crosstalk ratio, no significant change in penalty was observed by increasing fiber distance or varying return losses of near and far splitters</a:t>
            </a:r>
          </a:p>
          <a:p>
            <a:pPr marL="285750" lvl="0" indent="-158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1714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i="0" u="none" strike="noStrik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8AB59-E91B-3C38-4077-4242DC820C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fld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123DF0-D8CA-7F06-87F2-4E040D59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to Existing Blueprint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7757C9-26AA-8090-4D5A-F8D65ABCC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71609"/>
              </p:ext>
            </p:extLst>
          </p:nvPr>
        </p:nvGraphicFramePr>
        <p:xfrm>
          <a:off x="624000" y="3253568"/>
          <a:ext cx="10944000" cy="2407680"/>
        </p:xfrm>
        <a:graphic>
          <a:graphicData uri="http://schemas.openxmlformats.org/drawingml/2006/table">
            <a:tbl>
              <a:tblPr firstRow="1" bandRow="1">
                <a:tableStyleId>{F91A8BAC-841B-4E11-A9B4-FABA82DD96B0}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3120988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685203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3582791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314146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0638451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8310518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020009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58223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7286488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8522292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5821026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081651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050013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Unit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Tx/Rx A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Circ.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Mux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Fiber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De-mux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Circ.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Tx/Rx B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543504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Insertion loss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dB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1.2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5.5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6.8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5.5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1.2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3837017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Return loss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dB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30.0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30.0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30.0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4014583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Directivity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dB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45.0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3278951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Signal power A -&gt; B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dBm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-8.0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→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-9.2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→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-14.7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→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-21.5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→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-27.0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→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-28.2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2882965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-53.0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↓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↓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↓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833775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-40.4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-39.2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↓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↓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3042341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-65.0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-63.8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-58.3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-51.5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↓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2677960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-76.0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-74.8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-69.3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-62.5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-57.0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34533438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crosstalk power B -&gt; A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dBm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-40.2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261408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Signal power B -&gt; A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dBm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-28.2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-27.0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-21.5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-14.7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-9.2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←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-8.0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362820875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B0C9442-883B-0EB6-1B85-34A06AE4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00" y="1196752"/>
            <a:ext cx="8640000" cy="1928205"/>
          </a:xfrm>
          <a:prstGeom prst="rect">
            <a:avLst/>
          </a:prstGeom>
        </p:spPr>
      </p:pic>
      <p:sp>
        <p:nvSpPr>
          <p:cNvPr id="9" name="Google Shape;357;p8">
            <a:extLst>
              <a:ext uri="{FF2B5EF4-FFF2-40B4-BE49-F238E27FC236}">
                <a16:creationId xmlns:a16="http://schemas.microsoft.com/office/drawing/2014/main" id="{689E31D9-5B89-E666-8E21-F66313721670}"/>
              </a:ext>
            </a:extLst>
          </p:cNvPr>
          <p:cNvSpPr txBox="1"/>
          <p:nvPr/>
        </p:nvSpPr>
        <p:spPr>
          <a:xfrm>
            <a:off x="335360" y="5789858"/>
            <a:ext cx="11521280" cy="80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strike="noStrik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Rx signal power close to back-to-back Rx sensitivity, leaving little margin for reflection penalties</a:t>
            </a:r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strike="noStrik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Optical signal to crosstalk ratio less than 12 dB, would result in significant sensitivity penalty (&gt; 2 dB)</a:t>
            </a:r>
          </a:p>
        </p:txBody>
      </p:sp>
    </p:spTree>
    <p:extLst>
      <p:ext uri="{BB962C8B-B14F-4D97-AF65-F5344CB8AC3E}">
        <p14:creationId xmlns:p14="http://schemas.microsoft.com/office/powerpoint/2010/main" val="403560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"/>
          <p:cNvSpPr txBox="1">
            <a:spLocks noGrp="1"/>
          </p:cNvSpPr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2"/>
              </a:buClr>
              <a:buSzPts val="4400"/>
              <a:buFont typeface="Open Sans"/>
              <a:buNone/>
            </a:pP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Conclusions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8800BB-6156-15B6-B48C-115E7EE1BE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fld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126;p3">
            <a:extLst>
              <a:ext uri="{FF2B5EF4-FFF2-40B4-BE49-F238E27FC236}">
                <a16:creationId xmlns:a16="http://schemas.microsoft.com/office/drawing/2014/main" id="{78993DC3-6FDA-7946-A36B-6873C78107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5828" y="1455113"/>
            <a:ext cx="10972800" cy="463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Preliminary </a:t>
            </a:r>
            <a:r>
              <a:rPr lang="en-US" sz="2000" b="0" dirty="0"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test results were presented on the use of optical circulators to enable bidirectional transmission with single laser DCO transceivers.</a:t>
            </a:r>
            <a:endParaRPr lang="en-US" sz="2000" b="0" i="0" u="none" strike="noStrik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0" i="0" u="none" strike="noStrik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BiDi</a:t>
            </a:r>
            <a:r>
              <a:rPr lang="en-US" sz="2000" b="0" i="0" u="none" strike="noStrik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DCO transceivers with circulator can be considered for </a:t>
            </a:r>
            <a:r>
              <a:rPr lang="en-US" sz="2000" b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cases similar to existing MOPA blueprints. However, further analysis is required to determine a reasonable trade-off between requirements for various components to avoid excessive penalties due to reflections.</a:t>
            </a:r>
            <a:endParaRPr lang="en-US" sz="2000" b="0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000" b="0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b="0" dirty="0">
                <a:latin typeface="Open Sans"/>
                <a:ea typeface="Open Sans"/>
                <a:cs typeface="Open Sans"/>
                <a:sym typeface="Open Sans"/>
              </a:rPr>
              <a:t>Dual laser DCO transceivers avoid any impairments due to reflections, but </a:t>
            </a:r>
            <a:r>
              <a:rPr lang="en-US" sz="2000" b="0">
                <a:latin typeface="Open Sans"/>
                <a:ea typeface="Open Sans"/>
                <a:cs typeface="Open Sans"/>
                <a:sym typeface="Open Sans"/>
              </a:rPr>
              <a:t>come with additional </a:t>
            </a:r>
            <a:r>
              <a:rPr lang="en-US" sz="2000" b="0" dirty="0">
                <a:latin typeface="Open Sans"/>
                <a:ea typeface="Open Sans"/>
                <a:cs typeface="Open Sans"/>
                <a:sym typeface="Open Sans"/>
              </a:rPr>
              <a:t>cost and power consumption.</a:t>
            </a:r>
          </a:p>
          <a:p>
            <a:pPr marL="285750" lvl="0" indent="-158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0" i="0" u="none" strike="noStrik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1714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i="0" u="none" strike="noStrik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Macintosh PowerPoint</Application>
  <PresentationFormat>Widescreen</PresentationFormat>
  <Paragraphs>244</Paragraphs>
  <Slides>11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Verdana</vt:lpstr>
      <vt:lpstr>Arial</vt:lpstr>
      <vt:lpstr>Open Sans</vt:lpstr>
      <vt:lpstr>Calibri</vt:lpstr>
      <vt:lpstr>Noto Sans Symbols</vt:lpstr>
      <vt:lpstr>Meiryo</vt:lpstr>
      <vt:lpstr>Office Theme</vt:lpstr>
      <vt:lpstr>PowerPoint Presentation</vt:lpstr>
      <vt:lpstr>Coherent Optics in RAN and Relevant MOPA Blueprints</vt:lpstr>
      <vt:lpstr>Cost and Power Consumption Trends</vt:lpstr>
      <vt:lpstr>Bi-Directional DWDM Trunk Links</vt:lpstr>
      <vt:lpstr>The Bi-Directional DCO Challenge</vt:lpstr>
      <vt:lpstr>Measurement Setup</vt:lpstr>
      <vt:lpstr>Optical Reflection Penalties</vt:lpstr>
      <vt:lpstr>Application to Existing Blueprint</vt:lpstr>
      <vt:lpstr>Conclusions</vt:lpstr>
      <vt:lpstr>PowerPoint Presentation</vt:lpstr>
      <vt:lpstr>Energy Efficiency Benchmark: IM-DD Pluggables for RAN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Cavaliere</dc:creator>
  <cp:lastModifiedBy>Stefan Dahlfort</cp:lastModifiedBy>
  <cp:revision>2</cp:revision>
  <dcterms:created xsi:type="dcterms:W3CDTF">2024-01-19T07:28:50Z</dcterms:created>
  <dcterms:modified xsi:type="dcterms:W3CDTF">2024-04-23T08:39:52Z</dcterms:modified>
</cp:coreProperties>
</file>