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Meiryo" panose="020B0604030504040204" pitchFamily="34" charset="-128"/>
      <p:regular r:id="rId14"/>
      <p:bold r:id="rId15"/>
      <p:italic r:id="rId16"/>
      <p:boldItalic r:id="rId17"/>
    </p:embeddedFont>
    <p:embeddedFont>
      <p:font typeface="Noto Sans Symbols" pitchFamily="2" charset="0"/>
      <p:regular r:id="rId18"/>
      <p:bold r:id="rId19"/>
    </p:embeddedFont>
    <p:embeddedFont>
      <p:font typeface="Verdana" panose="020B060403050404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aVuiUpc4UNaTSu4SxlFAG8Y/w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 name="Google Shape;3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0" name="Google Shape;12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7" name="Google Shape;12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a:t>Here we go again: another round of speculation on how the next generation of mobile networks might look like. A new, bigger version of the so-called wheel diagrams detailing usage scenarios and likely requirements for 6G.</a:t>
            </a:r>
            <a:endParaRPr/>
          </a:p>
          <a:p>
            <a:pPr marL="457200" marR="0" lvl="0" indent="-228600" algn="l" rtl="0">
              <a:lnSpc>
                <a:spcPct val="100000"/>
              </a:lnSpc>
              <a:spcBef>
                <a:spcPts val="360"/>
              </a:spcBef>
              <a:spcAft>
                <a:spcPts val="0"/>
              </a:spcAft>
              <a:buSzPts val="1400"/>
              <a:buNone/>
            </a:pPr>
            <a:r>
              <a:rPr lang="en-US"/>
              <a:t>Reading these requirements, the feeling we get today is the same of when a customer asks for a solution with zero cost and infinite performance. Well, at least it shouldn’t be ready yesterday, we have time to translate these early scenarios into network architectures and enabling technologies. But the process has just begun.</a:t>
            </a:r>
            <a:endParaRPr/>
          </a:p>
        </p:txBody>
      </p:sp>
      <p:sp>
        <p:nvSpPr>
          <p:cNvPr id="40" name="Google Shape;4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But even if the road right now looks twisty and bumpy, at least the general direction is clear:</a:t>
            </a:r>
            <a:endParaRPr/>
          </a:p>
          <a:p>
            <a:pPr marL="0" lvl="0" indent="0" algn="l" rtl="0">
              <a:lnSpc>
                <a:spcPct val="100000"/>
              </a:lnSpc>
              <a:spcBef>
                <a:spcPts val="360"/>
              </a:spcBef>
              <a:spcAft>
                <a:spcPts val="0"/>
              </a:spcAft>
              <a:buSzPts val="1400"/>
              <a:buNone/>
            </a:pPr>
            <a:r>
              <a:rPr lang="en-US"/>
              <a:t>We will need more capacity, which means higher bit rates, and inevitably will bring our way in RAN the great work being done today on 200G/lane electrical and optical technology.</a:t>
            </a:r>
            <a:endParaRPr/>
          </a:p>
          <a:p>
            <a:pPr marL="0" lvl="0" indent="0" algn="l" rtl="0">
              <a:lnSpc>
                <a:spcPct val="100000"/>
              </a:lnSpc>
              <a:spcBef>
                <a:spcPts val="360"/>
              </a:spcBef>
              <a:spcAft>
                <a:spcPts val="0"/>
              </a:spcAft>
              <a:buSzPts val="1400"/>
              <a:buNone/>
            </a:pPr>
            <a:r>
              <a:rPr lang="en-US"/>
              <a:t>This means challenges in closing link budgets and an increasing role of both silicon photonics and silicon FOR photonics: asic electrical serdes, retimers, DSPs.</a:t>
            </a:r>
            <a:endParaRPr/>
          </a:p>
          <a:p>
            <a:pPr marL="0" lvl="0" indent="0" algn="l" rtl="0">
              <a:lnSpc>
                <a:spcPct val="100000"/>
              </a:lnSpc>
              <a:spcBef>
                <a:spcPts val="360"/>
              </a:spcBef>
              <a:spcAft>
                <a:spcPts val="0"/>
              </a:spcAft>
              <a:buSzPts val="1400"/>
              <a:buNone/>
            </a:pPr>
            <a:r>
              <a:rPr lang="en-US"/>
              <a:t>“Optical link training” to optimize performance of the electrical+optical link, avoiding leaving precious margin on the table, will become essential.</a:t>
            </a:r>
            <a:endParaRPr/>
          </a:p>
          <a:p>
            <a:pPr marL="0" lvl="0" indent="0" algn="l" rtl="0">
              <a:lnSpc>
                <a:spcPct val="100000"/>
              </a:lnSpc>
              <a:spcBef>
                <a:spcPts val="360"/>
              </a:spcBef>
              <a:spcAft>
                <a:spcPts val="0"/>
              </a:spcAft>
              <a:buSzPts val="1400"/>
              <a:buNone/>
            </a:pPr>
            <a:r>
              <a:rPr lang="en-US"/>
              <a:t>Also, “coherent lite” is expected to come to challenge IM-DD inside Radio Access Networks, for the typical Centralized RAN scenarios requiring tens of km of distance.</a:t>
            </a:r>
            <a:endParaRPr/>
          </a:p>
          <a:p>
            <a:pPr marL="0" lvl="0" indent="0" algn="l" rtl="0">
              <a:lnSpc>
                <a:spcPct val="100000"/>
              </a:lnSpc>
              <a:spcBef>
                <a:spcPts val="360"/>
              </a:spcBef>
              <a:spcAft>
                <a:spcPts val="0"/>
              </a:spcAft>
              <a:buSzPts val="1400"/>
              <a:buNone/>
            </a:pPr>
            <a:r>
              <a:rPr lang="en-US"/>
              <a:t>We will see the rise of Cloud native RAN: there will still be baseband units as we know them today, but they will coexist with virtual baseband units – software running on generic hardware, typically high-end servers in an edge data center.</a:t>
            </a:r>
            <a:endParaRPr/>
          </a:p>
          <a:p>
            <a:pPr marL="0" lvl="0" indent="0" algn="l" rtl="0">
              <a:lnSpc>
                <a:spcPct val="100000"/>
              </a:lnSpc>
              <a:spcBef>
                <a:spcPts val="360"/>
              </a:spcBef>
              <a:spcAft>
                <a:spcPts val="0"/>
              </a:spcAft>
              <a:buSzPts val="1400"/>
              <a:buNone/>
            </a:pPr>
            <a:r>
              <a:rPr lang="en-US"/>
              <a:t>Cloud RAN will also mean a deeper degree of centralization, with increase of the radius of a CRAN to 30-40km, and will pose the need to harmonize optical solutions between traditional, and virtual baseband units.</a:t>
            </a:r>
            <a:endParaRPr/>
          </a:p>
          <a:p>
            <a:pPr marL="0" lvl="0" indent="0" algn="l" rtl="0">
              <a:lnSpc>
                <a:spcPct val="100000"/>
              </a:lnSpc>
              <a:spcBef>
                <a:spcPts val="360"/>
              </a:spcBef>
              <a:spcAft>
                <a:spcPts val="0"/>
              </a:spcAft>
              <a:buSzPts val="1400"/>
              <a:buNone/>
            </a:pPr>
            <a:r>
              <a:rPr lang="en-US"/>
              <a:t>As you know, in RAN there is no greenfield and the new solutions will have to coexist and to inter-operate with the legacy ones: the resulting increase of complexity will need to be tamed: “zero touch”, flexibitity and automation, will become even more important than today. For optics, it may mean auto-netogtiation and self-discovery of the bit rates and other capabilities at both ends of a link, something already being discussed for instance in IEEE 802.3dj task force</a:t>
            </a:r>
            <a:endParaRPr/>
          </a:p>
          <a:p>
            <a:pPr marL="0" lvl="0" indent="0" algn="l" rtl="0">
              <a:lnSpc>
                <a:spcPct val="100000"/>
              </a:lnSpc>
              <a:spcBef>
                <a:spcPts val="360"/>
              </a:spcBef>
              <a:spcAft>
                <a:spcPts val="0"/>
              </a:spcAft>
              <a:buSzPts val="1400"/>
              <a:buNone/>
            </a:pPr>
            <a:r>
              <a:rPr lang="en-US"/>
              <a:t>;ast but not least: if you thought 5G had tough requirements for “tight sync”, accurate timing and synchronization…please take a seat, because 6G is likely making them a lot tougher.</a:t>
            </a:r>
            <a:endParaRPr/>
          </a:p>
        </p:txBody>
      </p:sp>
      <p:sp>
        <p:nvSpPr>
          <p:cNvPr id="50" name="Google Shape;5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6G use cases, and in particular the new ones related to ubiquitous AI applications at the edge, are pushing end to end latency requirements in the sub-millisecond range, and radio transport including frontahil will likely not have an easier life.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Speaking about time synchronization accuracy, the most demanding scenario for 5G is represented by the so called Class C described by ITU-T G8372.2, and it’s already tough, 10ns max time error per node . In 6g, especially for use cases where sophisticated coordination features between Rus are needed or the mobile network must be capable to discover users position with GPS accuracy or better…Class D is heading our way. It’s still under definition, but it’s likely it will reduce TE to few ns per node.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Timing is crucial, but remember: high bit rate optical solutions and DSPs, if not given the right design targets for that, can pose a serious threat for both low latency and low time synchronization error, as described in the MOPA paper on “tight sync” you can download from our web site.  Good ballpark figures to aim for , on the road to 6G: few us of average latency, few hundreds of ps of time synchronization error!</a:t>
            </a: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We may not have all the details, but the general direction to get to 6G is clear and MOPA is working on all the challenges which lay ahead</a:t>
            </a:r>
            <a:endParaRPr/>
          </a:p>
          <a:p>
            <a:pPr marL="0" lvl="0" indent="0" algn="l" rtl="0">
              <a:lnSpc>
                <a:spcPct val="100000"/>
              </a:lnSpc>
              <a:spcBef>
                <a:spcPts val="360"/>
              </a:spcBef>
              <a:spcAft>
                <a:spcPts val="0"/>
              </a:spcAft>
              <a:buSzPts val="1400"/>
              <a:buNone/>
            </a:pPr>
            <a:r>
              <a:rPr lang="en-US"/>
              <a:t>We continue to work on “tight sync” –since yesterday, it has become a stand-alone technical paper of the MOPA family, you see there the QR code</a:t>
            </a:r>
            <a:endParaRPr/>
          </a:p>
          <a:p>
            <a:pPr marL="0" lvl="0" indent="0" algn="l" rtl="0">
              <a:lnSpc>
                <a:spcPct val="100000"/>
              </a:lnSpc>
              <a:spcBef>
                <a:spcPts val="360"/>
              </a:spcBef>
              <a:spcAft>
                <a:spcPts val="0"/>
              </a:spcAft>
              <a:buSzPts val="1400"/>
              <a:buNone/>
            </a:pPr>
            <a:r>
              <a:rPr lang="en-US"/>
              <a:t>We made preparations to face the challenges of high bit rates pluggables: multiple electrical lanes on the host side and internal complex digital parts.</a:t>
            </a:r>
            <a:endParaRPr/>
          </a:p>
          <a:p>
            <a:pPr marL="0" lvl="0" indent="0" algn="l" rtl="0">
              <a:lnSpc>
                <a:spcPct val="100000"/>
              </a:lnSpc>
              <a:spcBef>
                <a:spcPts val="360"/>
              </a:spcBef>
              <a:spcAft>
                <a:spcPts val="0"/>
              </a:spcAft>
              <a:buSzPts val="1400"/>
              <a:buNone/>
            </a:pPr>
            <a:r>
              <a:rPr lang="en-US"/>
              <a:t>We think compensation of Tx and Rx typical propagation delays at system levell, alone, can provide a leap in improvement of time synchronization accuracy.</a:t>
            </a:r>
            <a:endParaRPr/>
          </a:p>
          <a:p>
            <a:pPr marL="0" lvl="0" indent="0" algn="l" rtl="0">
              <a:lnSpc>
                <a:spcPct val="100000"/>
              </a:lnSpc>
              <a:spcBef>
                <a:spcPts val="360"/>
              </a:spcBef>
              <a:spcAft>
                <a:spcPts val="0"/>
              </a:spcAft>
              <a:buSzPts val="1400"/>
              <a:buNone/>
            </a:pPr>
            <a:r>
              <a:rPr lang="en-US"/>
              <a:t>We have done a lot of work in the “zero touch” area with remote management of pluggables –as you know, a stand alone technical paper since may 2023 , and we have started to discuss optical link training and autonegotiation.</a:t>
            </a:r>
            <a:endParaRPr/>
          </a:p>
          <a:p>
            <a:pPr marL="0" lvl="0" indent="0" algn="l" rtl="0">
              <a:lnSpc>
                <a:spcPct val="100000"/>
              </a:lnSpc>
              <a:spcBef>
                <a:spcPts val="360"/>
              </a:spcBef>
              <a:spcAft>
                <a:spcPts val="0"/>
              </a:spcAft>
              <a:buSzPts val="1400"/>
              <a:buNone/>
            </a:pPr>
            <a:r>
              <a:rPr lang="en-US"/>
              <a:t>And of course we are continuing to explore the high capacity solutions pace, with longer reach 25G per wavelength WDM solutions and 100G coherent lite for mobile networks – also a stand alone paper published yesterday. Even if we haven’t completely abandon all hopes to identify some good IM-DD solution at 100G per wavelength, we have an ongoing study item, stay tuned for that!</a:t>
            </a:r>
            <a:endParaRPr/>
          </a:p>
          <a:p>
            <a:pPr marL="0" lvl="0" indent="0" algn="l" rtl="0">
              <a:lnSpc>
                <a:spcPct val="100000"/>
              </a:lnSpc>
              <a:spcBef>
                <a:spcPts val="360"/>
              </a:spcBef>
              <a:spcAft>
                <a:spcPts val="0"/>
              </a:spcAft>
              <a:buSzPts val="1400"/>
              <a:buNone/>
            </a:pPr>
            <a:r>
              <a:rPr lang="en-US"/>
              <a:t>But as I said, fine print details are a different story. One above all: which form factor will we use in the 200G era ?</a:t>
            </a:r>
            <a:endParaRPr/>
          </a:p>
        </p:txBody>
      </p:sp>
      <p:sp>
        <p:nvSpPr>
          <p:cNvPr id="65" name="Google Shape;6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And here let me quote my favourite TV show ever…. </a:t>
            </a:r>
            <a:r>
              <a:rPr lang="en-US" b="1"/>
              <a:t>Loki.</a:t>
            </a:r>
            <a:endParaRPr/>
          </a:p>
          <a:p>
            <a:pPr marL="0" lvl="0" indent="0" algn="l" rtl="0">
              <a:lnSpc>
                <a:spcPct val="100000"/>
              </a:lnSpc>
              <a:spcBef>
                <a:spcPts val="360"/>
              </a:spcBef>
              <a:spcAft>
                <a:spcPts val="0"/>
              </a:spcAft>
              <a:buSzPts val="1400"/>
              <a:buNone/>
            </a:pPr>
            <a:r>
              <a:rPr lang="en-US"/>
              <a:t>Looking into the future for form factors for 200G, I see the timeline branching into several alternate realities!</a:t>
            </a:r>
            <a:endParaRPr/>
          </a:p>
        </p:txBody>
      </p:sp>
      <p:sp>
        <p:nvSpPr>
          <p:cNvPr id="79" name="Google Shape;7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Old Loki = Google</a:t>
            </a:r>
            <a:endParaRPr/>
          </a:p>
        </p:txBody>
      </p:sp>
      <p:sp>
        <p:nvSpPr>
          <p:cNvPr id="93" name="Google Shape;9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President Loki would probably be Arista</a:t>
            </a:r>
            <a:endParaRPr/>
          </a:p>
        </p:txBody>
      </p:sp>
      <p:sp>
        <p:nvSpPr>
          <p:cNvPr id="102" name="Google Shape;10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Crocodile Loki: the oddest variant that can unexpectedly save the day for RAN.</a:t>
            </a:r>
            <a:endParaRPr/>
          </a:p>
        </p:txBody>
      </p:sp>
      <p:sp>
        <p:nvSpPr>
          <p:cNvPr id="111" name="Google Shape;11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表紙">
  <p:cSld name="表紙">
    <p:spTree>
      <p:nvGrpSpPr>
        <p:cNvPr id="1" name="Shape 12"/>
        <p:cNvGrpSpPr/>
        <p:nvPr/>
      </p:nvGrpSpPr>
      <p:grpSpPr>
        <a:xfrm>
          <a:off x="0" y="0"/>
          <a:ext cx="0" cy="0"/>
          <a:chOff x="0" y="0"/>
          <a:chExt cx="0" cy="0"/>
        </a:xfrm>
      </p:grpSpPr>
      <p:pic>
        <p:nvPicPr>
          <p:cNvPr id="13" name="Google Shape;13;p1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 name="Google Shape;14;p12"/>
          <p:cNvSpPr txBox="1">
            <a:spLocks noGrp="1"/>
          </p:cNvSpPr>
          <p:nvPr>
            <p:ph type="body" idx="1"/>
          </p:nvPr>
        </p:nvSpPr>
        <p:spPr>
          <a:xfrm>
            <a:off x="971550" y="2275904"/>
            <a:ext cx="7200900" cy="5950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3200"/>
              <a:buFont typeface="Verdana"/>
              <a:buNone/>
              <a:defRPr sz="3200" b="1">
                <a:solidFill>
                  <a:srgbClr val="003182"/>
                </a:solidFill>
              </a:defRPr>
            </a:lvl1pPr>
            <a:lvl2pPr marL="914400" lvl="1" indent="-228600" algn="l">
              <a:lnSpc>
                <a:spcPct val="100000"/>
              </a:lnSpc>
              <a:spcBef>
                <a:spcPts val="600"/>
              </a:spcBef>
              <a:spcAft>
                <a:spcPts val="0"/>
              </a:spcAft>
              <a:buSzPts val="1800"/>
              <a:buNone/>
              <a:defRPr/>
            </a:lvl2pPr>
            <a:lvl3pPr marL="1371600" lvl="2" indent="-228600" algn="l">
              <a:lnSpc>
                <a:spcPct val="100000"/>
              </a:lnSpc>
              <a:spcBef>
                <a:spcPts val="600"/>
              </a:spcBef>
              <a:spcAft>
                <a:spcPts val="0"/>
              </a:spcAft>
              <a:buSzPts val="1800"/>
              <a:buNone/>
              <a:defRPr/>
            </a:lvl3pPr>
            <a:lvl4pPr marL="1828800" lvl="3" indent="-228600" algn="l">
              <a:lnSpc>
                <a:spcPct val="100000"/>
              </a:lnSpc>
              <a:spcBef>
                <a:spcPts val="600"/>
              </a:spcBef>
              <a:spcAft>
                <a:spcPts val="0"/>
              </a:spcAft>
              <a:buSzPts val="1800"/>
              <a:buNone/>
              <a:defRPr/>
            </a:lvl4pPr>
            <a:lvl5pPr marL="2286000" lvl="4" indent="-228600" algn="l">
              <a:lnSpc>
                <a:spcPct val="100000"/>
              </a:lnSpc>
              <a:spcBef>
                <a:spcPts val="600"/>
              </a:spcBef>
              <a:spcAft>
                <a:spcPts val="0"/>
              </a:spcAft>
              <a:buSzPts val="18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5" name="Google Shape;15;p12"/>
          <p:cNvPicPr preferRelativeResize="0"/>
          <p:nvPr/>
        </p:nvPicPr>
        <p:blipFill rotWithShape="1">
          <a:blip r:embed="rId3">
            <a:alphaModFix/>
          </a:blip>
          <a:srcRect/>
          <a:stretch/>
        </p:blipFill>
        <p:spPr>
          <a:xfrm>
            <a:off x="5388791" y="308202"/>
            <a:ext cx="3105308" cy="1552654"/>
          </a:xfrm>
          <a:prstGeom prst="rect">
            <a:avLst/>
          </a:prstGeom>
          <a:noFill/>
          <a:ln>
            <a:noFill/>
          </a:ln>
        </p:spPr>
      </p:pic>
      <p:sp>
        <p:nvSpPr>
          <p:cNvPr id="16" name="Google Shape;16;p12"/>
          <p:cNvSpPr txBox="1">
            <a:spLocks noGrp="1"/>
          </p:cNvSpPr>
          <p:nvPr>
            <p:ph type="body" idx="2"/>
          </p:nvPr>
        </p:nvSpPr>
        <p:spPr>
          <a:xfrm>
            <a:off x="971550" y="1898736"/>
            <a:ext cx="7200900" cy="28014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600"/>
              <a:buFont typeface="Verdana"/>
              <a:buNone/>
              <a:defRPr sz="1600" b="1">
                <a:solidFill>
                  <a:srgbClr val="000000"/>
                </a:solidFill>
              </a:defRPr>
            </a:lvl1pPr>
            <a:lvl2pPr marL="914400" lvl="1" indent="-228600" algn="l">
              <a:lnSpc>
                <a:spcPct val="100000"/>
              </a:lnSpc>
              <a:spcBef>
                <a:spcPts val="600"/>
              </a:spcBef>
              <a:spcAft>
                <a:spcPts val="0"/>
              </a:spcAft>
              <a:buSzPts val="1800"/>
              <a:buNone/>
              <a:defRPr/>
            </a:lvl2pPr>
            <a:lvl3pPr marL="1371600" lvl="2" indent="-228600" algn="l">
              <a:lnSpc>
                <a:spcPct val="100000"/>
              </a:lnSpc>
              <a:spcBef>
                <a:spcPts val="600"/>
              </a:spcBef>
              <a:spcAft>
                <a:spcPts val="0"/>
              </a:spcAft>
              <a:buSzPts val="1800"/>
              <a:buNone/>
              <a:defRPr/>
            </a:lvl3pPr>
            <a:lvl4pPr marL="1828800" lvl="3" indent="-228600" algn="l">
              <a:lnSpc>
                <a:spcPct val="100000"/>
              </a:lnSpc>
              <a:spcBef>
                <a:spcPts val="600"/>
              </a:spcBef>
              <a:spcAft>
                <a:spcPts val="0"/>
              </a:spcAft>
              <a:buSzPts val="1800"/>
              <a:buNone/>
              <a:defRPr/>
            </a:lvl4pPr>
            <a:lvl5pPr marL="2286000" lvl="4" indent="-228600" algn="l">
              <a:lnSpc>
                <a:spcPct val="100000"/>
              </a:lnSpc>
              <a:spcBef>
                <a:spcPts val="600"/>
              </a:spcBef>
              <a:spcAft>
                <a:spcPts val="0"/>
              </a:spcAft>
              <a:buSzPts val="18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971550" y="6033776"/>
            <a:ext cx="7200900" cy="28014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1600"/>
              <a:buFont typeface="Verdana"/>
              <a:buNone/>
              <a:defRPr sz="1600" b="1">
                <a:solidFill>
                  <a:srgbClr val="000000"/>
                </a:solidFill>
                <a:latin typeface="Verdana"/>
                <a:ea typeface="Verdana"/>
                <a:cs typeface="Verdana"/>
                <a:sym typeface="Verdana"/>
              </a:defRPr>
            </a:lvl1pPr>
            <a:lvl2pPr marL="914400" lvl="1" indent="-228600" algn="l">
              <a:lnSpc>
                <a:spcPct val="100000"/>
              </a:lnSpc>
              <a:spcBef>
                <a:spcPts val="600"/>
              </a:spcBef>
              <a:spcAft>
                <a:spcPts val="0"/>
              </a:spcAft>
              <a:buSzPts val="1800"/>
              <a:buNone/>
              <a:defRPr/>
            </a:lvl2pPr>
            <a:lvl3pPr marL="1371600" lvl="2" indent="-228600" algn="l">
              <a:lnSpc>
                <a:spcPct val="100000"/>
              </a:lnSpc>
              <a:spcBef>
                <a:spcPts val="600"/>
              </a:spcBef>
              <a:spcAft>
                <a:spcPts val="0"/>
              </a:spcAft>
              <a:buSzPts val="1800"/>
              <a:buNone/>
              <a:defRPr/>
            </a:lvl3pPr>
            <a:lvl4pPr marL="1828800" lvl="3" indent="-228600" algn="l">
              <a:lnSpc>
                <a:spcPct val="100000"/>
              </a:lnSpc>
              <a:spcBef>
                <a:spcPts val="600"/>
              </a:spcBef>
              <a:spcAft>
                <a:spcPts val="0"/>
              </a:spcAft>
              <a:buSzPts val="1800"/>
              <a:buNone/>
              <a:defRPr/>
            </a:lvl4pPr>
            <a:lvl5pPr marL="2286000" lvl="4" indent="-228600" algn="l">
              <a:lnSpc>
                <a:spcPct val="100000"/>
              </a:lnSpc>
              <a:spcBef>
                <a:spcPts val="600"/>
              </a:spcBef>
              <a:spcAft>
                <a:spcPts val="0"/>
              </a:spcAft>
              <a:buSzPts val="18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974">
          <p15:clr>
            <a:srgbClr val="FBAE40"/>
          </p15:clr>
        </p15:guide>
        <p15:guide id="2" pos="5148">
          <p15:clr>
            <a:srgbClr val="FBAE40"/>
          </p15:clr>
        </p15:guide>
        <p15:guide id="3" orient="horz" pos="346">
          <p15:clr>
            <a:srgbClr val="FBAE40"/>
          </p15:clr>
        </p15:guide>
        <p15:guide id="4" pos="612">
          <p15:clr>
            <a:srgbClr val="FBAE40"/>
          </p15:clr>
        </p15:guide>
        <p15:guide id="5" pos="65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のみ">
  <p:cSld name="タイトルのみ">
    <p:spTree>
      <p:nvGrpSpPr>
        <p:cNvPr id="1" name="Shape 18"/>
        <p:cNvGrpSpPr/>
        <p:nvPr/>
      </p:nvGrpSpPr>
      <p:grpSpPr>
        <a:xfrm>
          <a:off x="0" y="0"/>
          <a:ext cx="0" cy="0"/>
          <a:chOff x="0" y="0"/>
          <a:chExt cx="0" cy="0"/>
        </a:xfrm>
      </p:grpSpPr>
      <p:sp>
        <p:nvSpPr>
          <p:cNvPr id="19" name="Google Shape;19;p13"/>
          <p:cNvSpPr txBox="1">
            <a:spLocks noGrp="1"/>
          </p:cNvSpPr>
          <p:nvPr>
            <p:ph type="sldNum" idx="12"/>
          </p:nvPr>
        </p:nvSpPr>
        <p:spPr>
          <a:xfrm>
            <a:off x="3931920" y="6462713"/>
            <a:ext cx="128016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0"/>
              <a:buFont typeface="Arial"/>
              <a:buNone/>
              <a:defRPr sz="1400" b="1" i="0" u="none" strike="noStrike" cap="none">
                <a:solidFill>
                  <a:srgbClr val="003182"/>
                </a:solidFill>
                <a:latin typeface="Meiryo"/>
                <a:ea typeface="Meiryo"/>
                <a:cs typeface="Meiryo"/>
                <a:sym typeface="Meiryo"/>
              </a:defRPr>
            </a:lvl1pPr>
            <a:lvl2pPr marL="0" marR="0" lvl="1" indent="0" algn="ctr" rtl="0">
              <a:lnSpc>
                <a:spcPct val="100000"/>
              </a:lnSpc>
              <a:spcBef>
                <a:spcPts val="0"/>
              </a:spcBef>
              <a:spcAft>
                <a:spcPts val="0"/>
              </a:spcAft>
              <a:buClr>
                <a:srgbClr val="000000"/>
              </a:buClr>
              <a:buSzPts val="1400"/>
              <a:buFont typeface="Arial"/>
              <a:buNone/>
              <a:defRPr sz="1400" b="1" i="0" u="none" strike="noStrike" cap="none">
                <a:solidFill>
                  <a:srgbClr val="003182"/>
                </a:solidFill>
                <a:latin typeface="Meiryo"/>
                <a:ea typeface="Meiryo"/>
                <a:cs typeface="Meiryo"/>
                <a:sym typeface="Meiryo"/>
              </a:defRPr>
            </a:lvl2pPr>
            <a:lvl3pPr marL="0" marR="0" lvl="2" indent="0" algn="ctr" rtl="0">
              <a:lnSpc>
                <a:spcPct val="100000"/>
              </a:lnSpc>
              <a:spcBef>
                <a:spcPts val="0"/>
              </a:spcBef>
              <a:spcAft>
                <a:spcPts val="0"/>
              </a:spcAft>
              <a:buClr>
                <a:srgbClr val="000000"/>
              </a:buClr>
              <a:buSzPts val="1400"/>
              <a:buFont typeface="Arial"/>
              <a:buNone/>
              <a:defRPr sz="1400" b="1" i="0" u="none" strike="noStrike" cap="none">
                <a:solidFill>
                  <a:srgbClr val="003182"/>
                </a:solidFill>
                <a:latin typeface="Meiryo"/>
                <a:ea typeface="Meiryo"/>
                <a:cs typeface="Meiryo"/>
                <a:sym typeface="Meiryo"/>
              </a:defRPr>
            </a:lvl3pPr>
            <a:lvl4pPr marL="0" marR="0" lvl="3" indent="0" algn="ctr" rtl="0">
              <a:lnSpc>
                <a:spcPct val="100000"/>
              </a:lnSpc>
              <a:spcBef>
                <a:spcPts val="0"/>
              </a:spcBef>
              <a:spcAft>
                <a:spcPts val="0"/>
              </a:spcAft>
              <a:buClr>
                <a:srgbClr val="000000"/>
              </a:buClr>
              <a:buSzPts val="1400"/>
              <a:buFont typeface="Arial"/>
              <a:buNone/>
              <a:defRPr sz="1400" b="1" i="0" u="none" strike="noStrike" cap="none">
                <a:solidFill>
                  <a:srgbClr val="003182"/>
                </a:solidFill>
                <a:latin typeface="Meiryo"/>
                <a:ea typeface="Meiryo"/>
                <a:cs typeface="Meiryo"/>
                <a:sym typeface="Meiryo"/>
              </a:defRPr>
            </a:lvl4pPr>
            <a:lvl5pPr marL="0" marR="0" lvl="4" indent="0" algn="ctr" rtl="0">
              <a:lnSpc>
                <a:spcPct val="100000"/>
              </a:lnSpc>
              <a:spcBef>
                <a:spcPts val="0"/>
              </a:spcBef>
              <a:spcAft>
                <a:spcPts val="0"/>
              </a:spcAft>
              <a:buClr>
                <a:srgbClr val="000000"/>
              </a:buClr>
              <a:buSzPts val="1400"/>
              <a:buFont typeface="Arial"/>
              <a:buNone/>
              <a:defRPr sz="1400" b="1" i="0" u="none" strike="noStrike" cap="none">
                <a:solidFill>
                  <a:srgbClr val="003182"/>
                </a:solidFill>
                <a:latin typeface="Meiryo"/>
                <a:ea typeface="Meiryo"/>
                <a:cs typeface="Meiryo"/>
                <a:sym typeface="Meiryo"/>
              </a:defRPr>
            </a:lvl5pPr>
            <a:lvl6pPr marL="0" marR="0" lvl="5" indent="0" algn="ctr" rtl="0">
              <a:lnSpc>
                <a:spcPct val="100000"/>
              </a:lnSpc>
              <a:spcBef>
                <a:spcPts val="0"/>
              </a:spcBef>
              <a:spcAft>
                <a:spcPts val="0"/>
              </a:spcAft>
              <a:buClr>
                <a:srgbClr val="000000"/>
              </a:buClr>
              <a:buSzPts val="1400"/>
              <a:buFont typeface="Arial"/>
              <a:buNone/>
              <a:defRPr sz="1400" b="1" i="0" u="none" strike="noStrike" cap="none">
                <a:solidFill>
                  <a:srgbClr val="003182"/>
                </a:solidFill>
                <a:latin typeface="Meiryo"/>
                <a:ea typeface="Meiryo"/>
                <a:cs typeface="Meiryo"/>
                <a:sym typeface="Meiryo"/>
              </a:defRPr>
            </a:lvl6pPr>
            <a:lvl7pPr marL="0" marR="0" lvl="6" indent="0" algn="ctr" rtl="0">
              <a:lnSpc>
                <a:spcPct val="100000"/>
              </a:lnSpc>
              <a:spcBef>
                <a:spcPts val="0"/>
              </a:spcBef>
              <a:spcAft>
                <a:spcPts val="0"/>
              </a:spcAft>
              <a:buClr>
                <a:srgbClr val="000000"/>
              </a:buClr>
              <a:buSzPts val="1400"/>
              <a:buFont typeface="Arial"/>
              <a:buNone/>
              <a:defRPr sz="1400" b="1" i="0" u="none" strike="noStrike" cap="none">
                <a:solidFill>
                  <a:srgbClr val="003182"/>
                </a:solidFill>
                <a:latin typeface="Meiryo"/>
                <a:ea typeface="Meiryo"/>
                <a:cs typeface="Meiryo"/>
                <a:sym typeface="Meiryo"/>
              </a:defRPr>
            </a:lvl7pPr>
            <a:lvl8pPr marL="0" marR="0" lvl="7" indent="0" algn="ctr" rtl="0">
              <a:lnSpc>
                <a:spcPct val="100000"/>
              </a:lnSpc>
              <a:spcBef>
                <a:spcPts val="0"/>
              </a:spcBef>
              <a:spcAft>
                <a:spcPts val="0"/>
              </a:spcAft>
              <a:buClr>
                <a:srgbClr val="000000"/>
              </a:buClr>
              <a:buSzPts val="1400"/>
              <a:buFont typeface="Arial"/>
              <a:buNone/>
              <a:defRPr sz="1400" b="1" i="0" u="none" strike="noStrike" cap="none">
                <a:solidFill>
                  <a:srgbClr val="003182"/>
                </a:solidFill>
                <a:latin typeface="Meiryo"/>
                <a:ea typeface="Meiryo"/>
                <a:cs typeface="Meiryo"/>
                <a:sym typeface="Meiryo"/>
              </a:defRPr>
            </a:lvl8pPr>
            <a:lvl9pPr marL="0" marR="0" lvl="8" indent="0" algn="ctr" rtl="0">
              <a:lnSpc>
                <a:spcPct val="100000"/>
              </a:lnSpc>
              <a:spcBef>
                <a:spcPts val="0"/>
              </a:spcBef>
              <a:spcAft>
                <a:spcPts val="0"/>
              </a:spcAft>
              <a:buClr>
                <a:srgbClr val="000000"/>
              </a:buClr>
              <a:buSzPts val="1400"/>
              <a:buFont typeface="Arial"/>
              <a:buNone/>
              <a:defRPr sz="1400" b="1" i="0" u="none" strike="noStrike" cap="none">
                <a:solidFill>
                  <a:srgbClr val="003182"/>
                </a:solidFill>
                <a:latin typeface="Meiryo"/>
                <a:ea typeface="Meiryo"/>
                <a:cs typeface="Meiryo"/>
                <a:sym typeface="Meiryo"/>
              </a:defRPr>
            </a:lvl9pPr>
          </a:lstStyle>
          <a:p>
            <a:pPr marL="0" lvl="0" indent="0" algn="ctr" rtl="0">
              <a:spcBef>
                <a:spcPts val="0"/>
              </a:spcBef>
              <a:spcAft>
                <a:spcPts val="0"/>
              </a:spcAft>
              <a:buNone/>
            </a:pPr>
            <a:fld id="{00000000-1234-1234-1234-123412341234}" type="slidenum">
              <a:rPr lang="en-US"/>
              <a:t>‹#›</a:t>
            </a:fld>
            <a:endParaRPr/>
          </a:p>
        </p:txBody>
      </p:sp>
      <p:sp>
        <p:nvSpPr>
          <p:cNvPr id="20" name="Google Shape;20;p13"/>
          <p:cNvSpPr txBox="1">
            <a:spLocks noGrp="1"/>
          </p:cNvSpPr>
          <p:nvPr>
            <p:ph type="title"/>
          </p:nvPr>
        </p:nvSpPr>
        <p:spPr>
          <a:xfrm>
            <a:off x="454371" y="454337"/>
            <a:ext cx="8229600" cy="5195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900">
                <a:solidFill>
                  <a:srgbClr val="003182"/>
                </a:solidFill>
                <a:latin typeface="Meiryo"/>
                <a:ea typeface="Meiryo"/>
                <a:cs typeface="Meiryo"/>
                <a:sym typeface="Meiry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1" name="Google Shape;21;p13"/>
          <p:cNvCxnSpPr/>
          <p:nvPr/>
        </p:nvCxnSpPr>
        <p:spPr>
          <a:xfrm>
            <a:off x="454370" y="1029478"/>
            <a:ext cx="8229601" cy="0"/>
          </a:xfrm>
          <a:prstGeom prst="straightConnector1">
            <a:avLst/>
          </a:prstGeom>
          <a:noFill/>
          <a:ln w="25400" cap="sq" cmpd="sng">
            <a:solidFill>
              <a:srgbClr val="003182"/>
            </a:solidFill>
            <a:prstDash val="solid"/>
            <a:bevel/>
            <a:headEnd type="none" w="sm" len="sm"/>
            <a:tailEnd type="none" w="sm" len="sm"/>
          </a:ln>
        </p:spPr>
      </p:cxnSp>
      <p:cxnSp>
        <p:nvCxnSpPr>
          <p:cNvPr id="22" name="Google Shape;22;p13"/>
          <p:cNvCxnSpPr/>
          <p:nvPr/>
        </p:nvCxnSpPr>
        <p:spPr>
          <a:xfrm>
            <a:off x="454370" y="6647813"/>
            <a:ext cx="3579150" cy="0"/>
          </a:xfrm>
          <a:prstGeom prst="straightConnector1">
            <a:avLst/>
          </a:prstGeom>
          <a:noFill/>
          <a:ln w="25400" cap="sq" cmpd="sng">
            <a:solidFill>
              <a:srgbClr val="003182"/>
            </a:solidFill>
            <a:prstDash val="solid"/>
            <a:bevel/>
            <a:headEnd type="none" w="sm" len="sm"/>
            <a:tailEnd type="none" w="sm" len="sm"/>
          </a:ln>
        </p:spPr>
      </p:cxnSp>
      <p:cxnSp>
        <p:nvCxnSpPr>
          <p:cNvPr id="23" name="Google Shape;23;p13"/>
          <p:cNvCxnSpPr/>
          <p:nvPr/>
        </p:nvCxnSpPr>
        <p:spPr>
          <a:xfrm>
            <a:off x="5104821" y="6647813"/>
            <a:ext cx="3579150" cy="0"/>
          </a:xfrm>
          <a:prstGeom prst="straightConnector1">
            <a:avLst/>
          </a:prstGeom>
          <a:noFill/>
          <a:ln w="25400" cap="sq" cmpd="sng">
            <a:solidFill>
              <a:srgbClr val="003182"/>
            </a:solidFill>
            <a:prstDash val="solid"/>
            <a:bevel/>
            <a:headEnd type="none" w="sm" len="sm"/>
            <a:tailEnd type="none" w="sm" len="sm"/>
          </a:ln>
        </p:spPr>
      </p:cxnSp>
      <p:sp>
        <p:nvSpPr>
          <p:cNvPr id="24" name="Google Shape;24;p13"/>
          <p:cNvSpPr txBox="1">
            <a:spLocks noGrp="1"/>
          </p:cNvSpPr>
          <p:nvPr>
            <p:ph type="body" idx="1"/>
          </p:nvPr>
        </p:nvSpPr>
        <p:spPr>
          <a:xfrm>
            <a:off x="454371" y="1268414"/>
            <a:ext cx="8229600" cy="35718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000"/>
              <a:buFont typeface="Verdana"/>
              <a:buNone/>
              <a:defRPr b="1">
                <a:latin typeface="Verdana"/>
                <a:ea typeface="Verdana"/>
                <a:cs typeface="Verdana"/>
                <a:sym typeface="Verdana"/>
              </a:defRPr>
            </a:lvl1pPr>
            <a:lvl2pPr marL="914400" lvl="1" indent="-228600" algn="l">
              <a:lnSpc>
                <a:spcPct val="100000"/>
              </a:lnSpc>
              <a:spcBef>
                <a:spcPts val="600"/>
              </a:spcBef>
              <a:spcAft>
                <a:spcPts val="0"/>
              </a:spcAft>
              <a:buSzPts val="1800"/>
              <a:buNone/>
              <a:defRPr/>
            </a:lvl2pPr>
            <a:lvl3pPr marL="1371600" lvl="2" indent="-228600" algn="l">
              <a:lnSpc>
                <a:spcPct val="100000"/>
              </a:lnSpc>
              <a:spcBef>
                <a:spcPts val="600"/>
              </a:spcBef>
              <a:spcAft>
                <a:spcPts val="0"/>
              </a:spcAft>
              <a:buSzPts val="1800"/>
              <a:buNone/>
              <a:defRPr/>
            </a:lvl3pPr>
            <a:lvl4pPr marL="1828800" lvl="3" indent="-228600" algn="l">
              <a:lnSpc>
                <a:spcPct val="100000"/>
              </a:lnSpc>
              <a:spcBef>
                <a:spcPts val="600"/>
              </a:spcBef>
              <a:spcAft>
                <a:spcPts val="0"/>
              </a:spcAft>
              <a:buSzPts val="1800"/>
              <a:buNone/>
              <a:defRPr/>
            </a:lvl4pPr>
            <a:lvl5pPr marL="2286000" lvl="4" indent="-228600" algn="l">
              <a:lnSpc>
                <a:spcPct val="100000"/>
              </a:lnSpc>
              <a:spcBef>
                <a:spcPts val="600"/>
              </a:spcBef>
              <a:spcAft>
                <a:spcPts val="0"/>
              </a:spcAft>
              <a:buSzPts val="18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13"/>
          <p:cNvSpPr txBox="1">
            <a:spLocks noGrp="1"/>
          </p:cNvSpPr>
          <p:nvPr>
            <p:ph type="body" idx="2"/>
          </p:nvPr>
        </p:nvSpPr>
        <p:spPr>
          <a:xfrm>
            <a:off x="454371" y="1623315"/>
            <a:ext cx="8229599" cy="1364483"/>
          </a:xfrm>
          <a:prstGeom prst="rect">
            <a:avLst/>
          </a:prstGeom>
          <a:noFill/>
          <a:ln>
            <a:noFill/>
          </a:ln>
        </p:spPr>
        <p:txBody>
          <a:bodyPr spcFirstLastPara="1" wrap="square" lIns="90000" tIns="45700" rIns="90000" bIns="45700" anchor="t" anchorCtr="0">
            <a:noAutofit/>
          </a:bodyPr>
          <a:lstStyle>
            <a:lvl1pPr marL="457200" lvl="0" indent="-228600" algn="just">
              <a:lnSpc>
                <a:spcPct val="169230"/>
              </a:lnSpc>
              <a:spcBef>
                <a:spcPts val="0"/>
              </a:spcBef>
              <a:spcAft>
                <a:spcPts val="0"/>
              </a:spcAft>
              <a:buSzPts val="1300"/>
              <a:buFont typeface="Verdana"/>
              <a:buNone/>
              <a:defRPr sz="1300" b="0">
                <a:solidFill>
                  <a:srgbClr val="000000"/>
                </a:solidFill>
                <a:latin typeface="Verdana"/>
                <a:ea typeface="Verdana"/>
                <a:cs typeface="Verdana"/>
                <a:sym typeface="Verdana"/>
              </a:defRPr>
            </a:lvl1pPr>
            <a:lvl2pPr marL="914400" lvl="1" indent="-228600" algn="l">
              <a:lnSpc>
                <a:spcPct val="100000"/>
              </a:lnSpc>
              <a:spcBef>
                <a:spcPts val="600"/>
              </a:spcBef>
              <a:spcAft>
                <a:spcPts val="0"/>
              </a:spcAft>
              <a:buSzPts val="1800"/>
              <a:buNone/>
              <a:defRPr/>
            </a:lvl2pPr>
            <a:lvl3pPr marL="1371600" lvl="2" indent="-228600" algn="l">
              <a:lnSpc>
                <a:spcPct val="100000"/>
              </a:lnSpc>
              <a:spcBef>
                <a:spcPts val="600"/>
              </a:spcBef>
              <a:spcAft>
                <a:spcPts val="0"/>
              </a:spcAft>
              <a:buSzPts val="1800"/>
              <a:buNone/>
              <a:defRPr/>
            </a:lvl3pPr>
            <a:lvl4pPr marL="1828800" lvl="3" indent="-228600" algn="l">
              <a:lnSpc>
                <a:spcPct val="100000"/>
              </a:lnSpc>
              <a:spcBef>
                <a:spcPts val="600"/>
              </a:spcBef>
              <a:spcAft>
                <a:spcPts val="0"/>
              </a:spcAft>
              <a:buSzPts val="1800"/>
              <a:buNone/>
              <a:defRPr/>
            </a:lvl4pPr>
            <a:lvl5pPr marL="2286000" lvl="4" indent="-228600" algn="l">
              <a:lnSpc>
                <a:spcPct val="100000"/>
              </a:lnSpc>
              <a:spcBef>
                <a:spcPts val="600"/>
              </a:spcBef>
              <a:spcAft>
                <a:spcPts val="0"/>
              </a:spcAft>
              <a:buSzPts val="18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6" name="Google Shape;26;p13"/>
          <p:cNvPicPr preferRelativeResize="0"/>
          <p:nvPr/>
        </p:nvPicPr>
        <p:blipFill rotWithShape="1">
          <a:blip r:embed="rId2">
            <a:alphaModFix/>
          </a:blip>
          <a:srcRect/>
          <a:stretch/>
        </p:blipFill>
        <p:spPr>
          <a:xfrm>
            <a:off x="-2830" y="0"/>
            <a:ext cx="9144000" cy="190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裏表紙">
  <p:cSld name="裏表紙">
    <p:spTree>
      <p:nvGrpSpPr>
        <p:cNvPr id="1" name="Shape 27"/>
        <p:cNvGrpSpPr/>
        <p:nvPr/>
      </p:nvGrpSpPr>
      <p:grpSpPr>
        <a:xfrm>
          <a:off x="0" y="0"/>
          <a:ext cx="0" cy="0"/>
          <a:chOff x="0" y="0"/>
          <a:chExt cx="0" cy="0"/>
        </a:xfrm>
      </p:grpSpPr>
      <p:pic>
        <p:nvPicPr>
          <p:cNvPr id="28" name="Google Shape;28;p14"/>
          <p:cNvPicPr preferRelativeResize="0"/>
          <p:nvPr/>
        </p:nvPicPr>
        <p:blipFill rotWithShape="1">
          <a:blip r:embed="rId2">
            <a:alphaModFix/>
          </a:blip>
          <a:srcRect/>
          <a:stretch/>
        </p:blipFill>
        <p:spPr>
          <a:xfrm>
            <a:off x="0" y="0"/>
            <a:ext cx="9144000" cy="4343400"/>
          </a:xfrm>
          <a:prstGeom prst="rect">
            <a:avLst/>
          </a:prstGeom>
          <a:noFill/>
          <a:ln>
            <a:noFill/>
          </a:ln>
        </p:spPr>
      </p:pic>
      <p:pic>
        <p:nvPicPr>
          <p:cNvPr id="29" name="Google Shape;29;p14"/>
          <p:cNvPicPr preferRelativeResize="0"/>
          <p:nvPr/>
        </p:nvPicPr>
        <p:blipFill rotWithShape="1">
          <a:blip r:embed="rId3">
            <a:alphaModFix/>
          </a:blip>
          <a:srcRect/>
          <a:stretch/>
        </p:blipFill>
        <p:spPr>
          <a:xfrm>
            <a:off x="3161756" y="4147189"/>
            <a:ext cx="2820489" cy="1410245"/>
          </a:xfrm>
          <a:prstGeom prst="rect">
            <a:avLst/>
          </a:prstGeom>
          <a:noFill/>
          <a:ln>
            <a:noFill/>
          </a:ln>
        </p:spPr>
      </p:pic>
      <p:sp>
        <p:nvSpPr>
          <p:cNvPr id="30" name="Google Shape;30;p14"/>
          <p:cNvSpPr txBox="1">
            <a:spLocks noGrp="1"/>
          </p:cNvSpPr>
          <p:nvPr>
            <p:ph type="body" idx="1"/>
          </p:nvPr>
        </p:nvSpPr>
        <p:spPr>
          <a:xfrm>
            <a:off x="3098324" y="5557434"/>
            <a:ext cx="2947352" cy="280148"/>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rgbClr val="FFE33F"/>
              </a:buClr>
              <a:buSzPts val="1400"/>
              <a:buFont typeface="Noto Sans Symbols"/>
              <a:buNone/>
              <a:defRPr sz="1400" b="0" i="0">
                <a:solidFill>
                  <a:srgbClr val="170045"/>
                </a:solidFill>
                <a:latin typeface="Verdana"/>
                <a:ea typeface="Verdana"/>
                <a:cs typeface="Verdana"/>
                <a:sym typeface="Verdana"/>
              </a:defRPr>
            </a:lvl1pPr>
            <a:lvl2pPr marL="914400" lvl="1" indent="-228600" algn="l">
              <a:lnSpc>
                <a:spcPct val="100000"/>
              </a:lnSpc>
              <a:spcBef>
                <a:spcPts val="600"/>
              </a:spcBef>
              <a:spcAft>
                <a:spcPts val="0"/>
              </a:spcAft>
              <a:buSzPts val="1800"/>
              <a:buNone/>
              <a:defRPr/>
            </a:lvl2pPr>
            <a:lvl3pPr marL="1371600" lvl="2" indent="-228600" algn="l">
              <a:lnSpc>
                <a:spcPct val="100000"/>
              </a:lnSpc>
              <a:spcBef>
                <a:spcPts val="600"/>
              </a:spcBef>
              <a:spcAft>
                <a:spcPts val="0"/>
              </a:spcAft>
              <a:buSzPts val="1800"/>
              <a:buNone/>
              <a:defRPr/>
            </a:lvl3pPr>
            <a:lvl4pPr marL="1828800" lvl="3" indent="-228600" algn="l">
              <a:lnSpc>
                <a:spcPct val="100000"/>
              </a:lnSpc>
              <a:spcBef>
                <a:spcPts val="600"/>
              </a:spcBef>
              <a:spcAft>
                <a:spcPts val="0"/>
              </a:spcAft>
              <a:buSzPts val="1800"/>
              <a:buNone/>
              <a:defRPr/>
            </a:lvl4pPr>
            <a:lvl5pPr marL="2286000" lvl="4" indent="-228600" algn="l">
              <a:lnSpc>
                <a:spcPct val="100000"/>
              </a:lnSpc>
              <a:spcBef>
                <a:spcPts val="600"/>
              </a:spcBef>
              <a:spcAft>
                <a:spcPts val="0"/>
              </a:spcAft>
              <a:buSzPts val="18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7207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900" b="1" i="0" u="none" strike="noStrike" cap="none">
                <a:solidFill>
                  <a:srgbClr val="00318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chemeClr val="lt2"/>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chemeClr val="lt2"/>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chemeClr val="lt2"/>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chemeClr val="lt2"/>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1" i="0" u="none" strike="noStrike" cap="none">
                <a:solidFill>
                  <a:schemeClr val="lt2"/>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2800" b="1" i="0" u="none" strike="noStrike" cap="none">
                <a:solidFill>
                  <a:schemeClr val="lt2"/>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2800" b="1" i="0" u="none" strike="noStrike" cap="none">
                <a:solidFill>
                  <a:schemeClr val="lt2"/>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2800" b="1" i="0" u="none" strike="noStrike" cap="none">
                <a:solidFill>
                  <a:schemeClr val="lt2"/>
                </a:solidFill>
                <a:latin typeface="Verdana"/>
                <a:ea typeface="Verdana"/>
                <a:cs typeface="Verdana"/>
                <a:sym typeface="Verdana"/>
              </a:defRPr>
            </a:lvl9pPr>
          </a:lstStyle>
          <a:p>
            <a:endParaRPr/>
          </a:p>
        </p:txBody>
      </p:sp>
      <p:sp>
        <p:nvSpPr>
          <p:cNvPr id="11" name="Google Shape;11;p11"/>
          <p:cNvSpPr txBox="1">
            <a:spLocks noGrp="1"/>
          </p:cNvSpPr>
          <p:nvPr>
            <p:ph type="body" idx="1"/>
          </p:nvPr>
        </p:nvSpPr>
        <p:spPr>
          <a:xfrm>
            <a:off x="457200" y="1268413"/>
            <a:ext cx="8229600" cy="4908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000"/>
              <a:buFont typeface="Verdana"/>
              <a:buNone/>
              <a:defRPr sz="2000" b="1" i="0" u="none" strike="noStrike" cap="none">
                <a:solidFill>
                  <a:srgbClr val="003182"/>
                </a:solidFill>
                <a:latin typeface="Verdana"/>
                <a:ea typeface="Verdana"/>
                <a:cs typeface="Verdana"/>
                <a:sym typeface="Verdana"/>
              </a:defRPr>
            </a:lvl1pPr>
            <a:lvl2pPr marL="914400" marR="0" lvl="1" indent="-228600" algn="l" rtl="0">
              <a:lnSpc>
                <a:spcPct val="100000"/>
              </a:lnSpc>
              <a:spcBef>
                <a:spcPts val="600"/>
              </a:spcBef>
              <a:spcAft>
                <a:spcPts val="0"/>
              </a:spcAft>
              <a:buClr>
                <a:schemeClr val="lt1"/>
              </a:buClr>
              <a:buSzPts val="1600"/>
              <a:buFont typeface="Verdana"/>
              <a:buNone/>
              <a:defRPr sz="1600" b="0" i="0" u="none" strike="noStrike" cap="none">
                <a:solidFill>
                  <a:srgbClr val="000000"/>
                </a:solidFill>
                <a:latin typeface="Verdana"/>
                <a:ea typeface="Verdana"/>
                <a:cs typeface="Verdana"/>
                <a:sym typeface="Verdana"/>
              </a:defRPr>
            </a:lvl2pPr>
            <a:lvl3pPr marL="1371600" marR="0" lvl="2" indent="-228600" algn="l" rtl="0">
              <a:lnSpc>
                <a:spcPct val="100000"/>
              </a:lnSpc>
              <a:spcBef>
                <a:spcPts val="600"/>
              </a:spcBef>
              <a:spcAft>
                <a:spcPts val="0"/>
              </a:spcAft>
              <a:buClr>
                <a:schemeClr val="lt1"/>
              </a:buClr>
              <a:buSzPts val="1600"/>
              <a:buFont typeface="Verdana"/>
              <a:buNone/>
              <a:defRPr sz="1600" b="0" i="0" u="none" strike="noStrike" cap="none">
                <a:solidFill>
                  <a:srgbClr val="000000"/>
                </a:solidFill>
                <a:latin typeface="Verdana"/>
                <a:ea typeface="Verdana"/>
                <a:cs typeface="Verdana"/>
                <a:sym typeface="Verdana"/>
              </a:defRPr>
            </a:lvl3pPr>
            <a:lvl4pPr marL="1828800" marR="0" lvl="3" indent="-228600" algn="l" rtl="0">
              <a:lnSpc>
                <a:spcPct val="100000"/>
              </a:lnSpc>
              <a:spcBef>
                <a:spcPts val="600"/>
              </a:spcBef>
              <a:spcAft>
                <a:spcPts val="0"/>
              </a:spcAft>
              <a:buClr>
                <a:schemeClr val="lt1"/>
              </a:buClr>
              <a:buSzPts val="1600"/>
              <a:buFont typeface="Verdana"/>
              <a:buNone/>
              <a:defRPr sz="1600" b="0" i="0" u="none" strike="noStrike" cap="none">
                <a:solidFill>
                  <a:srgbClr val="000000"/>
                </a:solidFill>
                <a:latin typeface="Verdana"/>
                <a:ea typeface="Verdana"/>
                <a:cs typeface="Verdana"/>
                <a:sym typeface="Verdana"/>
              </a:defRPr>
            </a:lvl4pPr>
            <a:lvl5pPr marL="2286000" marR="0" lvl="4" indent="-228600" algn="l" rtl="0">
              <a:lnSpc>
                <a:spcPct val="100000"/>
              </a:lnSpc>
              <a:spcBef>
                <a:spcPts val="600"/>
              </a:spcBef>
              <a:spcAft>
                <a:spcPts val="0"/>
              </a:spcAft>
              <a:buClr>
                <a:schemeClr val="lt1"/>
              </a:buClr>
              <a:buSzPts val="1600"/>
              <a:buFont typeface="Verdana"/>
              <a:buNone/>
              <a:defRPr sz="1600" b="0" i="0" u="none" strike="noStrike" cap="none">
                <a:solidFill>
                  <a:srgbClr val="000000"/>
                </a:solidFill>
                <a:latin typeface="Verdana"/>
                <a:ea typeface="Verdana"/>
                <a:cs typeface="Verdana"/>
                <a:sym typeface="Verdana"/>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itu.int/en/ITU-R/study-groups/rsg5/rwp5d/imt-2030/Pages/default.aspx"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ericsson.com/en/6g" TargetMode="External"/><Relationship Id="rId4" Type="http://schemas.openxmlformats.org/officeDocument/2006/relationships/hyperlink" Target="https://www.bell-labs.com/institute/white-papers/communications-6g-era-white-pap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body" idx="1"/>
          </p:nvPr>
        </p:nvSpPr>
        <p:spPr>
          <a:xfrm>
            <a:off x="971550" y="2275904"/>
            <a:ext cx="7200900" cy="5950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Font typeface="Verdana"/>
              <a:buNone/>
            </a:pPr>
            <a:r>
              <a:rPr lang="en-US"/>
              <a:t>New fronthaul features towards 6G</a:t>
            </a:r>
            <a:endParaRPr/>
          </a:p>
        </p:txBody>
      </p:sp>
      <p:sp>
        <p:nvSpPr>
          <p:cNvPr id="36" name="Google Shape;36;p1"/>
          <p:cNvSpPr txBox="1">
            <a:spLocks noGrp="1"/>
          </p:cNvSpPr>
          <p:nvPr>
            <p:ph type="body" idx="3"/>
          </p:nvPr>
        </p:nvSpPr>
        <p:spPr>
          <a:xfrm>
            <a:off x="971550" y="6033776"/>
            <a:ext cx="7200900" cy="2801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Font typeface="Verdana"/>
              <a:buNone/>
            </a:pPr>
            <a:r>
              <a:rPr lang="en-US"/>
              <a:t>Antonio Tartaglia</a:t>
            </a:r>
            <a:endParaRPr/>
          </a:p>
          <a:p>
            <a:pPr marL="0" lvl="0" indent="0" algn="r" rtl="0">
              <a:lnSpc>
                <a:spcPct val="100000"/>
              </a:lnSpc>
              <a:spcBef>
                <a:spcPts val="600"/>
              </a:spcBef>
              <a:spcAft>
                <a:spcPts val="0"/>
              </a:spcAft>
              <a:buSzPts val="1600"/>
              <a:buFont typeface="Verdana"/>
              <a:buNone/>
            </a:pPr>
            <a:r>
              <a:rPr lang="en-US"/>
              <a:t>	François Fredericx</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9"/>
          <p:cNvSpPr txBox="1">
            <a:spLocks noGrp="1"/>
          </p:cNvSpPr>
          <p:nvPr>
            <p:ph type="sldNum" idx="12"/>
          </p:nvPr>
        </p:nvSpPr>
        <p:spPr>
          <a:xfrm>
            <a:off x="3931920" y="6462713"/>
            <a:ext cx="128016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10</a:t>
            </a:fld>
            <a:endParaRPr/>
          </a:p>
        </p:txBody>
      </p:sp>
      <p:sp>
        <p:nvSpPr>
          <p:cNvPr id="123" name="Google Shape;123;p9"/>
          <p:cNvSpPr txBox="1">
            <a:spLocks noGrp="1"/>
          </p:cNvSpPr>
          <p:nvPr>
            <p:ph type="title"/>
          </p:nvPr>
        </p:nvSpPr>
        <p:spPr>
          <a:xfrm>
            <a:off x="454371" y="454337"/>
            <a:ext cx="8229600" cy="5195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Conclusions</a:t>
            </a:r>
            <a:endParaRPr/>
          </a:p>
        </p:txBody>
      </p:sp>
      <p:sp>
        <p:nvSpPr>
          <p:cNvPr id="124" name="Google Shape;124;p9"/>
          <p:cNvSpPr txBox="1">
            <a:spLocks noGrp="1"/>
          </p:cNvSpPr>
          <p:nvPr>
            <p:ph type="body" idx="2"/>
          </p:nvPr>
        </p:nvSpPr>
        <p:spPr>
          <a:xfrm>
            <a:off x="454371" y="1454639"/>
            <a:ext cx="8229599" cy="1364483"/>
          </a:xfrm>
          <a:prstGeom prst="rect">
            <a:avLst/>
          </a:prstGeom>
          <a:noFill/>
          <a:ln>
            <a:noFill/>
          </a:ln>
        </p:spPr>
        <p:txBody>
          <a:bodyPr spcFirstLastPara="1" wrap="square" lIns="90000" tIns="45700" rIns="90000" bIns="45700" anchor="t" anchorCtr="0">
            <a:noAutofit/>
          </a:bodyPr>
          <a:lstStyle/>
          <a:p>
            <a:pPr marL="285750" lvl="0" indent="-285750" algn="just" rtl="0">
              <a:lnSpc>
                <a:spcPct val="169230"/>
              </a:lnSpc>
              <a:spcBef>
                <a:spcPts val="0"/>
              </a:spcBef>
              <a:spcAft>
                <a:spcPts val="0"/>
              </a:spcAft>
              <a:buSzPts val="1300"/>
              <a:buFont typeface="Arial"/>
              <a:buChar char="•"/>
            </a:pPr>
            <a:r>
              <a:rPr lang="en-US" b="1"/>
              <a:t>Detailed requirements for 6G are in the making, only the general direction is clear</a:t>
            </a:r>
            <a:endParaRPr/>
          </a:p>
          <a:p>
            <a:pPr marL="0" lvl="0" indent="0" algn="just" rtl="0">
              <a:lnSpc>
                <a:spcPct val="169230"/>
              </a:lnSpc>
              <a:spcBef>
                <a:spcPts val="600"/>
              </a:spcBef>
              <a:spcAft>
                <a:spcPts val="0"/>
              </a:spcAft>
              <a:buSzPts val="1300"/>
              <a:buFont typeface="Verdana"/>
              <a:buNone/>
            </a:pPr>
            <a:endParaRPr b="1"/>
          </a:p>
          <a:p>
            <a:pPr marL="285750" lvl="0" indent="-285750" algn="just" rtl="0">
              <a:lnSpc>
                <a:spcPct val="169230"/>
              </a:lnSpc>
              <a:spcBef>
                <a:spcPts val="600"/>
              </a:spcBef>
              <a:spcAft>
                <a:spcPts val="0"/>
              </a:spcAft>
              <a:buSzPts val="1300"/>
              <a:buFont typeface="Arial"/>
              <a:buChar char="•"/>
            </a:pPr>
            <a:r>
              <a:rPr lang="en-US" b="1"/>
              <a:t>MOPA is already working on topics in that general direction</a:t>
            </a:r>
            <a:endParaRPr/>
          </a:p>
          <a:p>
            <a:pPr marL="0" lvl="0" indent="0" algn="just" rtl="0">
              <a:lnSpc>
                <a:spcPct val="100000"/>
              </a:lnSpc>
              <a:spcBef>
                <a:spcPts val="600"/>
              </a:spcBef>
              <a:spcAft>
                <a:spcPts val="0"/>
              </a:spcAft>
              <a:buSzPts val="1300"/>
              <a:buFont typeface="Verdana"/>
              <a:buNone/>
            </a:pPr>
            <a:r>
              <a:rPr lang="en-US"/>
              <a:t>	</a:t>
            </a:r>
            <a:r>
              <a:rPr lang="en-US" sz="1200" i="1"/>
              <a:t>tight sync</a:t>
            </a:r>
            <a:endParaRPr/>
          </a:p>
          <a:p>
            <a:pPr marL="0" lvl="0" indent="0" algn="just" rtl="0">
              <a:lnSpc>
                <a:spcPct val="100000"/>
              </a:lnSpc>
              <a:spcBef>
                <a:spcPts val="0"/>
              </a:spcBef>
              <a:spcAft>
                <a:spcPts val="0"/>
              </a:spcAft>
              <a:buSzPts val="1200"/>
              <a:buFont typeface="Verdana"/>
              <a:buNone/>
            </a:pPr>
            <a:r>
              <a:rPr lang="en-US" sz="1200" i="1"/>
              <a:t>	longer reach and higher capacity optical blueprints</a:t>
            </a:r>
            <a:endParaRPr/>
          </a:p>
          <a:p>
            <a:pPr marL="0" lvl="0" indent="0" algn="just" rtl="0">
              <a:lnSpc>
                <a:spcPct val="100000"/>
              </a:lnSpc>
              <a:spcBef>
                <a:spcPts val="0"/>
              </a:spcBef>
              <a:spcAft>
                <a:spcPts val="0"/>
              </a:spcAft>
              <a:buSzPts val="1200"/>
              <a:buFont typeface="Verdana"/>
              <a:buNone/>
            </a:pPr>
            <a:r>
              <a:rPr lang="en-US" sz="1200" i="1"/>
              <a:t>	“zero touch” : bit rate auto-negotiation and auto-discovery of characteristics of optical links</a:t>
            </a:r>
            <a:endParaRPr/>
          </a:p>
          <a:p>
            <a:pPr marL="285750" lvl="0" indent="-203200" algn="just" rtl="0">
              <a:lnSpc>
                <a:spcPct val="169230"/>
              </a:lnSpc>
              <a:spcBef>
                <a:spcPts val="0"/>
              </a:spcBef>
              <a:spcAft>
                <a:spcPts val="0"/>
              </a:spcAft>
              <a:buSzPts val="1300"/>
              <a:buFont typeface="Arial"/>
              <a:buNone/>
            </a:pPr>
            <a:endParaRPr i="1"/>
          </a:p>
          <a:p>
            <a:pPr marL="285750" lvl="0" indent="-285750" algn="just" rtl="0">
              <a:lnSpc>
                <a:spcPct val="169230"/>
              </a:lnSpc>
              <a:spcBef>
                <a:spcPts val="600"/>
              </a:spcBef>
              <a:spcAft>
                <a:spcPts val="0"/>
              </a:spcAft>
              <a:buSzPts val="1300"/>
              <a:buFont typeface="Arial"/>
              <a:buChar char="•"/>
            </a:pPr>
            <a:r>
              <a:rPr lang="en-US" b="1"/>
              <a:t>MOPA plans to explore all the “alternative timelines”</a:t>
            </a:r>
            <a:endParaRPr/>
          </a:p>
          <a:p>
            <a:pPr marL="0" lvl="0" indent="0" algn="just" rtl="0">
              <a:lnSpc>
                <a:spcPct val="100000"/>
              </a:lnSpc>
              <a:spcBef>
                <a:spcPts val="600"/>
              </a:spcBef>
              <a:spcAft>
                <a:spcPts val="0"/>
              </a:spcAft>
              <a:buSzPts val="1300"/>
              <a:buFont typeface="Verdana"/>
              <a:buNone/>
            </a:pPr>
            <a:r>
              <a:rPr lang="en-US"/>
              <a:t>	including the ones we can barely glimpse </a:t>
            </a:r>
            <a:endParaRPr/>
          </a:p>
          <a:p>
            <a:pPr marL="0" lvl="0" indent="0" algn="just" rtl="0">
              <a:lnSpc>
                <a:spcPct val="100000"/>
              </a:lnSpc>
              <a:spcBef>
                <a:spcPts val="0"/>
              </a:spcBef>
              <a:spcAft>
                <a:spcPts val="0"/>
              </a:spcAft>
              <a:buSzPts val="1300"/>
              <a:buFont typeface="Verdana"/>
              <a:buNone/>
            </a:pPr>
            <a:endParaRPr/>
          </a:p>
          <a:p>
            <a:pPr marL="0" lvl="0" indent="0" algn="just" rtl="0">
              <a:lnSpc>
                <a:spcPct val="100000"/>
              </a:lnSpc>
              <a:spcBef>
                <a:spcPts val="0"/>
              </a:spcBef>
              <a:spcAft>
                <a:spcPts val="0"/>
              </a:spcAft>
              <a:buSzPts val="1100"/>
              <a:buFont typeface="Verdana"/>
              <a:buNone/>
            </a:pPr>
            <a:r>
              <a:rPr lang="en-US" sz="1100"/>
              <a:t>	what if liquid cooling comes of age for RAN ?</a:t>
            </a:r>
            <a:endParaRPr/>
          </a:p>
          <a:p>
            <a:pPr marL="0" lvl="0" indent="0" algn="just" rtl="0">
              <a:lnSpc>
                <a:spcPct val="100000"/>
              </a:lnSpc>
              <a:spcBef>
                <a:spcPts val="0"/>
              </a:spcBef>
              <a:spcAft>
                <a:spcPts val="0"/>
              </a:spcAft>
              <a:buSzPts val="1100"/>
              <a:buFont typeface="Verdana"/>
              <a:buNone/>
            </a:pPr>
            <a:r>
              <a:rPr lang="en-US" sz="1100"/>
              <a:t>	what if “over the air” sync comes of age and “tight sync” requirements become less scary ?</a:t>
            </a:r>
            <a:endParaRPr/>
          </a:p>
          <a:p>
            <a:pPr marL="0" lvl="0" indent="0" algn="just" rtl="0">
              <a:lnSpc>
                <a:spcPct val="100000"/>
              </a:lnSpc>
              <a:spcBef>
                <a:spcPts val="0"/>
              </a:spcBef>
              <a:spcAft>
                <a:spcPts val="0"/>
              </a:spcAft>
              <a:buSzPts val="1100"/>
              <a:buFont typeface="Verdana"/>
              <a:buNone/>
            </a:pPr>
            <a:r>
              <a:rPr lang="en-US" sz="1100"/>
              <a:t>	what if Analogue Radio-over-Fiber is in for a comeback ?</a:t>
            </a:r>
            <a:endParaRPr/>
          </a:p>
          <a:p>
            <a:pPr marL="0" lvl="0" indent="0" algn="just" rtl="0">
              <a:lnSpc>
                <a:spcPct val="100000"/>
              </a:lnSpc>
              <a:spcBef>
                <a:spcPts val="0"/>
              </a:spcBef>
              <a:spcAft>
                <a:spcPts val="0"/>
              </a:spcAft>
              <a:buSzPts val="1100"/>
              <a:buFont typeface="Verdana"/>
              <a:buNone/>
            </a:pPr>
            <a:r>
              <a:rPr lang="en-US" sz="1100"/>
              <a:t>			…………………</a:t>
            </a:r>
            <a:endParaRPr/>
          </a:p>
          <a:p>
            <a:pPr marL="285750" lvl="0" indent="-203200" algn="just" rtl="0">
              <a:lnSpc>
                <a:spcPct val="169230"/>
              </a:lnSpc>
              <a:spcBef>
                <a:spcPts val="0"/>
              </a:spcBef>
              <a:spcAft>
                <a:spcPts val="0"/>
              </a:spcAft>
              <a:buSzPts val="1300"/>
              <a:buFont typeface="Arial"/>
              <a:buNone/>
            </a:pPr>
            <a:endParaRPr/>
          </a:p>
          <a:p>
            <a:pPr marL="285750" lvl="0" indent="-285750" algn="just" rtl="0">
              <a:lnSpc>
                <a:spcPct val="169230"/>
              </a:lnSpc>
              <a:spcBef>
                <a:spcPts val="600"/>
              </a:spcBef>
              <a:spcAft>
                <a:spcPts val="0"/>
              </a:spcAft>
              <a:buSzPts val="1300"/>
              <a:buFont typeface="Arial"/>
              <a:buChar char="•"/>
            </a:pPr>
            <a:r>
              <a:rPr lang="en-US" b="1"/>
              <a:t>Second season of the show: all the “alternative timelines” may be reconciled !</a:t>
            </a:r>
            <a:endParaRPr/>
          </a:p>
          <a:p>
            <a:pPr marL="0" lvl="0" indent="0" algn="just" rtl="0">
              <a:lnSpc>
                <a:spcPct val="183333"/>
              </a:lnSpc>
              <a:spcBef>
                <a:spcPts val="600"/>
              </a:spcBef>
              <a:spcAft>
                <a:spcPts val="0"/>
              </a:spcAft>
              <a:buSzPts val="1200"/>
              <a:buFont typeface="Verdana"/>
              <a:buNone/>
            </a:pPr>
            <a:r>
              <a:rPr lang="en-US" sz="1200"/>
              <a:t>		different application scenario, different requirements 🡪 different solutions</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0"/>
          <p:cNvSpPr txBox="1">
            <a:spLocks noGrp="1"/>
          </p:cNvSpPr>
          <p:nvPr>
            <p:ph type="body" idx="1"/>
          </p:nvPr>
        </p:nvSpPr>
        <p:spPr>
          <a:xfrm>
            <a:off x="3098324" y="5557434"/>
            <a:ext cx="2947352" cy="2801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E33F"/>
              </a:buClr>
              <a:buSzPts val="1400"/>
              <a:buFont typeface="Noto Sans Symbols"/>
              <a:buNone/>
            </a:pPr>
            <a:r>
              <a:rPr lang="en-US"/>
              <a:t>Copyright © 2022xxxx</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5"/>
          <p:cNvSpPr txBox="1">
            <a:spLocks noGrp="1"/>
          </p:cNvSpPr>
          <p:nvPr>
            <p:ph type="sldNum" idx="12"/>
          </p:nvPr>
        </p:nvSpPr>
        <p:spPr>
          <a:xfrm>
            <a:off x="3931920" y="6462713"/>
            <a:ext cx="128016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2</a:t>
            </a:fld>
            <a:endParaRPr/>
          </a:p>
        </p:txBody>
      </p:sp>
      <p:sp>
        <p:nvSpPr>
          <p:cNvPr id="43" name="Google Shape;43;p15"/>
          <p:cNvSpPr txBox="1">
            <a:spLocks noGrp="1"/>
          </p:cNvSpPr>
          <p:nvPr>
            <p:ph type="title"/>
          </p:nvPr>
        </p:nvSpPr>
        <p:spPr>
          <a:xfrm>
            <a:off x="454025" y="454025"/>
            <a:ext cx="8229600" cy="5191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a:t>Here we go again</a:t>
            </a:r>
            <a:endParaRPr sz="3200"/>
          </a:p>
        </p:txBody>
      </p:sp>
      <p:sp>
        <p:nvSpPr>
          <p:cNvPr id="44" name="Google Shape;44;p15"/>
          <p:cNvSpPr txBox="1"/>
          <p:nvPr/>
        </p:nvSpPr>
        <p:spPr>
          <a:xfrm>
            <a:off x="306279" y="6068728"/>
            <a:ext cx="5570738"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IMT towards 2030 and beyond (itu.int)</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Communications in the 6G era - Nokia Bell Labs (bell-labs.com)</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6G - Follow the journey to the next generation networks - Ericsson</a:t>
            </a:r>
            <a:endParaRPr sz="1000" b="0" i="0" u="none" strike="noStrike" cap="none">
              <a:solidFill>
                <a:srgbClr val="000000"/>
              </a:solidFill>
              <a:latin typeface="Arial"/>
              <a:ea typeface="Arial"/>
              <a:cs typeface="Arial"/>
              <a:sym typeface="Arial"/>
            </a:endParaRPr>
          </a:p>
        </p:txBody>
      </p:sp>
      <p:pic>
        <p:nvPicPr>
          <p:cNvPr id="45" name="Google Shape;45;p15"/>
          <p:cNvPicPr preferRelativeResize="0"/>
          <p:nvPr/>
        </p:nvPicPr>
        <p:blipFill rotWithShape="1">
          <a:blip r:embed="rId6">
            <a:alphaModFix/>
          </a:blip>
          <a:srcRect t="8806"/>
          <a:stretch/>
        </p:blipFill>
        <p:spPr>
          <a:xfrm>
            <a:off x="183841" y="1103532"/>
            <a:ext cx="4066532" cy="4084061"/>
          </a:xfrm>
          <a:prstGeom prst="rect">
            <a:avLst/>
          </a:prstGeom>
          <a:noFill/>
          <a:ln>
            <a:noFill/>
          </a:ln>
        </p:spPr>
      </p:pic>
      <p:sp>
        <p:nvSpPr>
          <p:cNvPr id="46" name="Google Shape;46;p15"/>
          <p:cNvSpPr txBox="1"/>
          <p:nvPr/>
        </p:nvSpPr>
        <p:spPr>
          <a:xfrm>
            <a:off x="1063846" y="5187593"/>
            <a:ext cx="789631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Another “G”, new wheel diagrams, another round of early speculation on how to translate usage scenarios and application requirements into network architectures and enabling technologies</a:t>
            </a:r>
            <a:endParaRPr/>
          </a:p>
        </p:txBody>
      </p:sp>
      <p:pic>
        <p:nvPicPr>
          <p:cNvPr id="47" name="Google Shape;47;p15"/>
          <p:cNvPicPr preferRelativeResize="0"/>
          <p:nvPr/>
        </p:nvPicPr>
        <p:blipFill rotWithShape="1">
          <a:blip r:embed="rId7">
            <a:alphaModFix/>
          </a:blip>
          <a:srcRect/>
          <a:stretch/>
        </p:blipFill>
        <p:spPr>
          <a:xfrm>
            <a:off x="5128512" y="1086219"/>
            <a:ext cx="3831647" cy="38915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2"/>
          <p:cNvSpPr txBox="1">
            <a:spLocks noGrp="1"/>
          </p:cNvSpPr>
          <p:nvPr>
            <p:ph type="sldNum" idx="12"/>
          </p:nvPr>
        </p:nvSpPr>
        <p:spPr>
          <a:xfrm>
            <a:off x="3931920" y="6462713"/>
            <a:ext cx="128016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3</a:t>
            </a:fld>
            <a:endParaRPr/>
          </a:p>
        </p:txBody>
      </p:sp>
      <p:sp>
        <p:nvSpPr>
          <p:cNvPr id="53" name="Google Shape;53;p2"/>
          <p:cNvSpPr txBox="1">
            <a:spLocks noGrp="1"/>
          </p:cNvSpPr>
          <p:nvPr>
            <p:ph type="body" idx="2"/>
          </p:nvPr>
        </p:nvSpPr>
        <p:spPr>
          <a:xfrm>
            <a:off x="454371" y="1339229"/>
            <a:ext cx="8229599" cy="1364483"/>
          </a:xfrm>
          <a:prstGeom prst="rect">
            <a:avLst/>
          </a:prstGeom>
          <a:noFill/>
          <a:ln>
            <a:noFill/>
          </a:ln>
        </p:spPr>
        <p:txBody>
          <a:bodyPr spcFirstLastPara="1" wrap="square" lIns="90000" tIns="45700" rIns="90000" bIns="45700" anchor="t" anchorCtr="0">
            <a:noAutofit/>
          </a:bodyPr>
          <a:lstStyle/>
          <a:p>
            <a:pPr marL="0" lvl="0" indent="0" algn="just" rtl="0">
              <a:lnSpc>
                <a:spcPct val="157142"/>
              </a:lnSpc>
              <a:spcBef>
                <a:spcPts val="600"/>
              </a:spcBef>
              <a:spcAft>
                <a:spcPts val="0"/>
              </a:spcAft>
              <a:buSzPts val="1400"/>
              <a:buFont typeface="Verdana"/>
              <a:buNone/>
            </a:pPr>
            <a:r>
              <a:rPr lang="en-US" sz="1600" b="1"/>
              <a:t>Traffic increase, higher speed optics,  200G+ electrical lanes</a:t>
            </a:r>
            <a:endParaRPr sz="1600"/>
          </a:p>
          <a:p>
            <a:pPr marL="0" lvl="0" indent="0" algn="just" rtl="0">
              <a:lnSpc>
                <a:spcPct val="100000"/>
              </a:lnSpc>
              <a:spcBef>
                <a:spcPts val="0"/>
              </a:spcBef>
              <a:spcAft>
                <a:spcPts val="0"/>
              </a:spcAft>
              <a:buSzPts val="1400"/>
              <a:buFont typeface="Verdana"/>
              <a:buNone/>
            </a:pPr>
            <a:r>
              <a:rPr lang="en-US" sz="1200"/>
              <a:t>	</a:t>
            </a:r>
            <a:endParaRPr/>
          </a:p>
          <a:p>
            <a:pPr marL="0" lvl="0" indent="0" algn="just" rtl="0">
              <a:lnSpc>
                <a:spcPct val="100000"/>
              </a:lnSpc>
              <a:spcBef>
                <a:spcPts val="0"/>
              </a:spcBef>
              <a:spcAft>
                <a:spcPts val="0"/>
              </a:spcAft>
              <a:buSzPts val="1400"/>
              <a:buFont typeface="Verdana"/>
              <a:buNone/>
            </a:pPr>
            <a:r>
              <a:rPr lang="en-US" sz="1200"/>
              <a:t>	</a:t>
            </a:r>
            <a:r>
              <a:rPr lang="en-US" sz="1100"/>
              <a:t>“Silicon for photonics” (ASIC serdes, retimers, DSPs) as important as “silicon photonics”</a:t>
            </a:r>
            <a:endParaRPr sz="1200"/>
          </a:p>
          <a:p>
            <a:pPr marL="0" lvl="0" indent="0" algn="just" rtl="0">
              <a:lnSpc>
                <a:spcPct val="100000"/>
              </a:lnSpc>
              <a:spcBef>
                <a:spcPts val="0"/>
              </a:spcBef>
              <a:spcAft>
                <a:spcPts val="0"/>
              </a:spcAft>
              <a:buSzPts val="1200"/>
              <a:buFont typeface="Verdana"/>
              <a:buNone/>
            </a:pPr>
            <a:r>
              <a:rPr lang="en-US" sz="1100"/>
              <a:t>	Challenged link margin at higher speeds , “optical link training” becoming a must</a:t>
            </a:r>
            <a:endParaRPr sz="1200"/>
          </a:p>
          <a:p>
            <a:pPr marL="0" lvl="0" indent="0" algn="just" rtl="0">
              <a:lnSpc>
                <a:spcPct val="100000"/>
              </a:lnSpc>
              <a:spcBef>
                <a:spcPts val="0"/>
              </a:spcBef>
              <a:spcAft>
                <a:spcPts val="0"/>
              </a:spcAft>
              <a:buSzPts val="1200"/>
              <a:buFont typeface="Verdana"/>
              <a:buNone/>
            </a:pPr>
            <a:r>
              <a:rPr lang="en-US" sz="1100"/>
              <a:t>	“Coherent lite” coming to challenge IM-DD for shorter and shorter reach (&lt;10km)</a:t>
            </a:r>
            <a:endParaRPr sz="1200"/>
          </a:p>
          <a:p>
            <a:pPr marL="0" lvl="0" indent="0" algn="just" rtl="0">
              <a:lnSpc>
                <a:spcPct val="157142"/>
              </a:lnSpc>
              <a:spcBef>
                <a:spcPts val="600"/>
              </a:spcBef>
              <a:spcAft>
                <a:spcPts val="0"/>
              </a:spcAft>
              <a:buSzPts val="1400"/>
              <a:buFont typeface="Verdana"/>
              <a:buNone/>
            </a:pPr>
            <a:r>
              <a:rPr lang="en-US" sz="1600" b="1"/>
              <a:t>Cloud native RAN</a:t>
            </a:r>
            <a:endParaRPr sz="1600"/>
          </a:p>
          <a:p>
            <a:pPr marL="0" lvl="0" indent="0" algn="just" rtl="0">
              <a:lnSpc>
                <a:spcPct val="100000"/>
              </a:lnSpc>
              <a:spcBef>
                <a:spcPts val="0"/>
              </a:spcBef>
              <a:spcAft>
                <a:spcPts val="0"/>
              </a:spcAft>
              <a:buSzPts val="1200"/>
              <a:buFont typeface="Verdana"/>
              <a:buNone/>
            </a:pPr>
            <a:endParaRPr sz="1100"/>
          </a:p>
          <a:p>
            <a:pPr marL="0" lvl="0" indent="0" algn="just" rtl="0">
              <a:lnSpc>
                <a:spcPct val="100000"/>
              </a:lnSpc>
              <a:spcBef>
                <a:spcPts val="0"/>
              </a:spcBef>
              <a:spcAft>
                <a:spcPts val="0"/>
              </a:spcAft>
              <a:buSzPts val="1200"/>
              <a:buFont typeface="Verdana"/>
              <a:buNone/>
            </a:pPr>
            <a:r>
              <a:rPr lang="en-US" sz="1100"/>
              <a:t>	</a:t>
            </a:r>
            <a:endParaRPr/>
          </a:p>
          <a:p>
            <a:pPr marL="0" lvl="0" indent="0" algn="just" rtl="0">
              <a:lnSpc>
                <a:spcPct val="100000"/>
              </a:lnSpc>
              <a:spcBef>
                <a:spcPts val="0"/>
              </a:spcBef>
              <a:spcAft>
                <a:spcPts val="0"/>
              </a:spcAft>
              <a:buSzPts val="1200"/>
              <a:buFont typeface="Verdana"/>
              <a:buNone/>
            </a:pPr>
            <a:r>
              <a:rPr lang="en-US" sz="1100"/>
              <a:t>	Need for deeper centralization, increase of distance (30-40km)</a:t>
            </a:r>
            <a:endParaRPr sz="1200"/>
          </a:p>
          <a:p>
            <a:pPr marL="0" lvl="0" indent="0" algn="just" rtl="0">
              <a:lnSpc>
                <a:spcPct val="100000"/>
              </a:lnSpc>
              <a:spcBef>
                <a:spcPts val="0"/>
              </a:spcBef>
              <a:spcAft>
                <a:spcPts val="0"/>
              </a:spcAft>
              <a:buSzPts val="1200"/>
              <a:buFont typeface="Verdana"/>
              <a:buNone/>
            </a:pPr>
            <a:r>
              <a:rPr lang="en-US" sz="1100"/>
              <a:t>	Need for harmonization of  RAN optics … and telco-grade servers’ optics !</a:t>
            </a:r>
            <a:endParaRPr sz="1200"/>
          </a:p>
          <a:p>
            <a:pPr marL="0" lvl="0" indent="0" algn="just" rtl="0">
              <a:lnSpc>
                <a:spcPct val="157142"/>
              </a:lnSpc>
              <a:spcBef>
                <a:spcPts val="600"/>
              </a:spcBef>
              <a:spcAft>
                <a:spcPts val="0"/>
              </a:spcAft>
              <a:buSzPts val="1400"/>
              <a:buFont typeface="Verdana"/>
              <a:buNone/>
            </a:pPr>
            <a:endParaRPr sz="1400" b="1"/>
          </a:p>
          <a:p>
            <a:pPr marL="0" lvl="0" indent="0" algn="just" rtl="0">
              <a:lnSpc>
                <a:spcPct val="157142"/>
              </a:lnSpc>
              <a:spcBef>
                <a:spcPts val="600"/>
              </a:spcBef>
              <a:spcAft>
                <a:spcPts val="0"/>
              </a:spcAft>
              <a:buSzPts val="1400"/>
              <a:buFont typeface="Verdana"/>
              <a:buNone/>
            </a:pPr>
            <a:r>
              <a:rPr lang="en-US" sz="1600" b="1"/>
              <a:t>“Zero touch”: automation and flexibility</a:t>
            </a:r>
            <a:endParaRPr sz="1600"/>
          </a:p>
          <a:p>
            <a:pPr marL="0" lvl="0" indent="0" algn="just" rtl="0">
              <a:lnSpc>
                <a:spcPct val="157142"/>
              </a:lnSpc>
              <a:spcBef>
                <a:spcPts val="600"/>
              </a:spcBef>
              <a:spcAft>
                <a:spcPts val="0"/>
              </a:spcAft>
              <a:buSzPts val="1400"/>
              <a:buFont typeface="Verdana"/>
              <a:buNone/>
            </a:pPr>
            <a:r>
              <a:rPr lang="en-US" sz="1400"/>
              <a:t>	</a:t>
            </a:r>
            <a:r>
              <a:rPr lang="en-US" sz="1100"/>
              <a:t>Auto-negotiation and self-discovery of bit rates and other capabilities at both endpoints in a link</a:t>
            </a:r>
            <a:endParaRPr sz="1400"/>
          </a:p>
          <a:p>
            <a:pPr marL="0" lvl="0" indent="0" algn="just" rtl="0">
              <a:lnSpc>
                <a:spcPct val="157142"/>
              </a:lnSpc>
              <a:spcBef>
                <a:spcPts val="600"/>
              </a:spcBef>
              <a:spcAft>
                <a:spcPts val="0"/>
              </a:spcAft>
              <a:buSzPts val="1400"/>
              <a:buFont typeface="Verdana"/>
              <a:buNone/>
            </a:pPr>
            <a:endParaRPr sz="1400" b="1"/>
          </a:p>
          <a:p>
            <a:pPr marL="0" lvl="0" indent="0" algn="just" rtl="0">
              <a:lnSpc>
                <a:spcPct val="157142"/>
              </a:lnSpc>
              <a:spcBef>
                <a:spcPts val="600"/>
              </a:spcBef>
              <a:spcAft>
                <a:spcPts val="0"/>
              </a:spcAft>
              <a:buSzPts val="1400"/>
              <a:buFont typeface="Verdana"/>
              <a:buNone/>
            </a:pPr>
            <a:r>
              <a:rPr lang="en-US" sz="1600" b="1"/>
              <a:t>Unprecedently low and predictable latency</a:t>
            </a:r>
            <a:endParaRPr sz="1600"/>
          </a:p>
          <a:p>
            <a:pPr marL="0" lvl="0" indent="0" algn="just" rtl="0">
              <a:lnSpc>
                <a:spcPct val="157142"/>
              </a:lnSpc>
              <a:spcBef>
                <a:spcPts val="600"/>
              </a:spcBef>
              <a:spcAft>
                <a:spcPts val="0"/>
              </a:spcAft>
              <a:buSzPts val="1400"/>
              <a:buFont typeface="Verdana"/>
              <a:buNone/>
            </a:pPr>
            <a:r>
              <a:rPr lang="en-US" sz="1200"/>
              <a:t>	</a:t>
            </a:r>
            <a:r>
              <a:rPr lang="en-US" sz="1100"/>
              <a:t>Tighter and tighter sync…</a:t>
            </a:r>
            <a:endParaRPr sz="1200"/>
          </a:p>
          <a:p>
            <a:pPr marL="0" lvl="0" indent="0" algn="just" rtl="0">
              <a:lnSpc>
                <a:spcPct val="157142"/>
              </a:lnSpc>
              <a:spcBef>
                <a:spcPts val="600"/>
              </a:spcBef>
              <a:spcAft>
                <a:spcPts val="0"/>
              </a:spcAft>
              <a:buSzPts val="1400"/>
              <a:buFont typeface="Verdana"/>
              <a:buNone/>
            </a:pPr>
            <a:endParaRPr sz="1200" i="1"/>
          </a:p>
          <a:p>
            <a:pPr marL="0" lvl="0" indent="0" algn="just" rtl="0">
              <a:lnSpc>
                <a:spcPct val="157142"/>
              </a:lnSpc>
              <a:spcBef>
                <a:spcPts val="600"/>
              </a:spcBef>
              <a:spcAft>
                <a:spcPts val="0"/>
              </a:spcAft>
              <a:buSzPts val="1400"/>
              <a:buFont typeface="Verdana"/>
              <a:buNone/>
            </a:pPr>
            <a:r>
              <a:rPr lang="en-US" sz="1200" i="1"/>
              <a:t>                                        </a:t>
            </a:r>
            <a:endParaRPr sz="1200"/>
          </a:p>
        </p:txBody>
      </p:sp>
      <p:sp>
        <p:nvSpPr>
          <p:cNvPr id="54" name="Google Shape;54;p2"/>
          <p:cNvSpPr txBox="1">
            <a:spLocks noGrp="1"/>
          </p:cNvSpPr>
          <p:nvPr>
            <p:ph type="title"/>
          </p:nvPr>
        </p:nvSpPr>
        <p:spPr>
          <a:xfrm>
            <a:off x="374472" y="711790"/>
            <a:ext cx="8229600" cy="5195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a:t>Some fronthaul predictions “on the brink of 6G”</a:t>
            </a:r>
            <a:br>
              <a:rPr lang="en-US" sz="2400"/>
            </a:b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3931920" y="6462713"/>
            <a:ext cx="128016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4</a:t>
            </a:fld>
            <a:endParaRPr/>
          </a:p>
        </p:txBody>
      </p:sp>
      <p:sp>
        <p:nvSpPr>
          <p:cNvPr id="60" name="Google Shape;60;p3"/>
          <p:cNvSpPr txBox="1">
            <a:spLocks noGrp="1"/>
          </p:cNvSpPr>
          <p:nvPr>
            <p:ph type="title"/>
          </p:nvPr>
        </p:nvSpPr>
        <p:spPr>
          <a:xfrm>
            <a:off x="454371" y="454337"/>
            <a:ext cx="8229600" cy="5195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Timing considerations in 6G</a:t>
            </a:r>
            <a:endParaRPr/>
          </a:p>
        </p:txBody>
      </p:sp>
      <p:sp>
        <p:nvSpPr>
          <p:cNvPr id="61" name="Google Shape;61;p3"/>
          <p:cNvSpPr txBox="1">
            <a:spLocks noGrp="1"/>
          </p:cNvSpPr>
          <p:nvPr>
            <p:ph type="body" idx="1"/>
          </p:nvPr>
        </p:nvSpPr>
        <p:spPr>
          <a:xfrm>
            <a:off x="454371" y="1268414"/>
            <a:ext cx="8229600" cy="357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000"/>
              <a:buNone/>
            </a:pPr>
            <a:r>
              <a:rPr lang="en-US">
                <a:latin typeface="Arial"/>
                <a:ea typeface="Arial"/>
                <a:cs typeface="Arial"/>
                <a:sym typeface="Arial"/>
              </a:rPr>
              <a:t>“</a:t>
            </a:r>
            <a:r>
              <a:rPr lang="en-US" sz="1800"/>
              <a:t>You may delay, but time will not.” Benjamin Franklin</a:t>
            </a:r>
            <a:endParaRPr sz="1800"/>
          </a:p>
          <a:p>
            <a:pPr marL="0" lvl="0" indent="0" algn="l" rtl="0">
              <a:lnSpc>
                <a:spcPct val="100000"/>
              </a:lnSpc>
              <a:spcBef>
                <a:spcPts val="600"/>
              </a:spcBef>
              <a:spcAft>
                <a:spcPts val="0"/>
              </a:spcAft>
              <a:buSzPts val="1600"/>
              <a:buFont typeface="Verdana"/>
              <a:buNone/>
            </a:pPr>
            <a:endParaRPr sz="1600"/>
          </a:p>
        </p:txBody>
      </p:sp>
      <p:sp>
        <p:nvSpPr>
          <p:cNvPr id="62" name="Google Shape;62;p3"/>
          <p:cNvSpPr txBox="1">
            <a:spLocks noGrp="1"/>
          </p:cNvSpPr>
          <p:nvPr>
            <p:ph type="body" idx="2"/>
          </p:nvPr>
        </p:nvSpPr>
        <p:spPr>
          <a:xfrm>
            <a:off x="182797" y="1831514"/>
            <a:ext cx="8772748" cy="1364400"/>
          </a:xfrm>
          <a:prstGeom prst="rect">
            <a:avLst/>
          </a:prstGeom>
          <a:noFill/>
          <a:ln>
            <a:noFill/>
          </a:ln>
        </p:spPr>
        <p:txBody>
          <a:bodyPr spcFirstLastPara="1" wrap="square" lIns="90000" tIns="45700" rIns="90000" bIns="45700" anchor="t" anchorCtr="0">
            <a:noAutofit/>
          </a:bodyPr>
          <a:lstStyle/>
          <a:p>
            <a:pPr marL="0" lvl="0" indent="0" algn="just" rtl="0">
              <a:lnSpc>
                <a:spcPct val="100000"/>
              </a:lnSpc>
              <a:spcBef>
                <a:spcPts val="0"/>
              </a:spcBef>
              <a:spcAft>
                <a:spcPts val="0"/>
              </a:spcAft>
              <a:buSzPts val="1300"/>
              <a:buNone/>
            </a:pPr>
            <a:r>
              <a:rPr lang="en-US" sz="1400" b="1">
                <a:latin typeface="Verdana"/>
                <a:ea typeface="Verdana"/>
                <a:cs typeface="Verdana"/>
                <a:sym typeface="Verdana"/>
              </a:rPr>
              <a:t>“Time” as in Time delay</a:t>
            </a:r>
            <a:endParaRPr sz="1400" b="1">
              <a:latin typeface="Verdana"/>
              <a:ea typeface="Verdana"/>
              <a:cs typeface="Verdana"/>
              <a:sym typeface="Verdana"/>
            </a:endParaRPr>
          </a:p>
          <a:p>
            <a:pPr marL="0" lvl="0" indent="0" algn="just" rtl="0">
              <a:lnSpc>
                <a:spcPct val="100000"/>
              </a:lnSpc>
              <a:spcBef>
                <a:spcPts val="600"/>
              </a:spcBef>
              <a:spcAft>
                <a:spcPts val="0"/>
              </a:spcAft>
              <a:buSzPts val="1300"/>
              <a:buNone/>
            </a:pPr>
            <a:r>
              <a:rPr lang="en-US" sz="1400">
                <a:latin typeface="Verdana"/>
                <a:ea typeface="Verdana"/>
                <a:cs typeface="Verdana"/>
                <a:sym typeface="Verdana"/>
              </a:rPr>
              <a:t>  	</a:t>
            </a:r>
            <a:r>
              <a:rPr lang="en-US" sz="1200" b="1">
                <a:latin typeface="Verdana"/>
                <a:ea typeface="Verdana"/>
                <a:cs typeface="Verdana"/>
                <a:sym typeface="Verdana"/>
              </a:rPr>
              <a:t>Applications</a:t>
            </a:r>
            <a:r>
              <a:rPr lang="en-US" sz="1200">
                <a:latin typeface="Verdana"/>
                <a:ea typeface="Verdana"/>
                <a:cs typeface="Verdana"/>
                <a:sym typeface="Verdana"/>
              </a:rPr>
              <a:t> like legacy multi-media are happy with tens of ms of delay, but …</a:t>
            </a:r>
            <a:br>
              <a:rPr lang="en-US" sz="1200">
                <a:latin typeface="Verdana"/>
                <a:ea typeface="Verdana"/>
                <a:cs typeface="Verdana"/>
                <a:sym typeface="Verdana"/>
              </a:rPr>
            </a:br>
            <a:r>
              <a:rPr lang="en-US" sz="1200">
                <a:latin typeface="Verdana"/>
                <a:ea typeface="Verdana"/>
                <a:cs typeface="Verdana"/>
                <a:sym typeface="Verdana"/>
              </a:rPr>
              <a:t>	… advanced applications are born impatient; haptic feedback (~1ms), industry robotics (&lt; 1ms),</a:t>
            </a:r>
            <a:r>
              <a:rPr lang="en-US" sz="1400">
                <a:latin typeface="Verdana"/>
                <a:ea typeface="Verdana"/>
                <a:cs typeface="Verdana"/>
                <a:sym typeface="Verdana"/>
              </a:rPr>
              <a:t> …</a:t>
            </a:r>
            <a:br>
              <a:rPr lang="en-US" sz="1400">
                <a:latin typeface="Verdana"/>
                <a:ea typeface="Verdana"/>
                <a:cs typeface="Verdana"/>
                <a:sym typeface="Verdana"/>
              </a:rPr>
            </a:br>
            <a:r>
              <a:rPr lang="en-US" sz="1400">
                <a:latin typeface="Verdana"/>
                <a:ea typeface="Verdana"/>
                <a:cs typeface="Verdana"/>
                <a:sym typeface="Verdana"/>
              </a:rPr>
              <a:t> 	</a:t>
            </a:r>
            <a:r>
              <a:rPr lang="en-US" sz="1200" b="1">
                <a:latin typeface="Verdana"/>
                <a:ea typeface="Verdana"/>
                <a:cs typeface="Verdana"/>
                <a:sym typeface="Verdana"/>
              </a:rPr>
              <a:t>Transport </a:t>
            </a:r>
            <a:r>
              <a:rPr lang="en-US" sz="1200">
                <a:latin typeface="Verdana"/>
                <a:ea typeface="Verdana"/>
                <a:cs typeface="Verdana"/>
                <a:sym typeface="Verdana"/>
              </a:rPr>
              <a:t>latency currently faces the most challenging case: 5G fronthaul in order of 100(‘s) µs</a:t>
            </a:r>
            <a:br>
              <a:rPr lang="en-US" sz="1200">
                <a:latin typeface="Verdana"/>
                <a:ea typeface="Verdana"/>
                <a:cs typeface="Verdana"/>
                <a:sym typeface="Verdana"/>
              </a:rPr>
            </a:br>
            <a:r>
              <a:rPr lang="en-US" sz="1200">
                <a:latin typeface="Verdana"/>
                <a:ea typeface="Verdana"/>
                <a:cs typeface="Verdana"/>
                <a:sym typeface="Verdana"/>
              </a:rPr>
              <a:t>	</a:t>
            </a:r>
            <a:r>
              <a:rPr lang="en-US" sz="1200" i="1">
                <a:latin typeface="Verdana"/>
                <a:ea typeface="Verdana"/>
                <a:cs typeface="Verdana"/>
                <a:sym typeface="Verdana"/>
              </a:rPr>
              <a:t>No reason that 6G fronthaul will allow us to relax!</a:t>
            </a:r>
            <a:endParaRPr sz="1200" i="1">
              <a:latin typeface="Verdana"/>
              <a:ea typeface="Verdana"/>
              <a:cs typeface="Verdana"/>
              <a:sym typeface="Verdana"/>
            </a:endParaRPr>
          </a:p>
          <a:p>
            <a:pPr marL="0" lvl="0" indent="0" algn="just" rtl="0">
              <a:lnSpc>
                <a:spcPct val="100000"/>
              </a:lnSpc>
              <a:spcBef>
                <a:spcPts val="600"/>
              </a:spcBef>
              <a:spcAft>
                <a:spcPts val="0"/>
              </a:spcAft>
              <a:buSzPts val="1300"/>
              <a:buNone/>
            </a:pPr>
            <a:endParaRPr sz="1400" b="1">
              <a:latin typeface="Verdana"/>
              <a:ea typeface="Verdana"/>
              <a:cs typeface="Verdana"/>
              <a:sym typeface="Verdana"/>
            </a:endParaRPr>
          </a:p>
          <a:p>
            <a:pPr marL="0" lvl="0" indent="0" algn="just" rtl="0">
              <a:lnSpc>
                <a:spcPct val="100000"/>
              </a:lnSpc>
              <a:spcBef>
                <a:spcPts val="600"/>
              </a:spcBef>
              <a:spcAft>
                <a:spcPts val="0"/>
              </a:spcAft>
              <a:buSzPts val="1300"/>
              <a:buNone/>
            </a:pPr>
            <a:r>
              <a:rPr lang="en-US" sz="1400" b="1">
                <a:latin typeface="Verdana"/>
                <a:ea typeface="Verdana"/>
                <a:cs typeface="Verdana"/>
                <a:sym typeface="Verdana"/>
              </a:rPr>
              <a:t>“Time” as in Time synchronization</a:t>
            </a:r>
            <a:endParaRPr sz="1400" b="1">
              <a:latin typeface="Verdana"/>
              <a:ea typeface="Verdana"/>
              <a:cs typeface="Verdana"/>
              <a:sym typeface="Verdana"/>
            </a:endParaRPr>
          </a:p>
          <a:p>
            <a:pPr marL="457200" lvl="1" indent="457200" algn="l" rtl="0">
              <a:lnSpc>
                <a:spcPct val="100000"/>
              </a:lnSpc>
              <a:spcBef>
                <a:spcPts val="600"/>
              </a:spcBef>
              <a:spcAft>
                <a:spcPts val="0"/>
              </a:spcAft>
              <a:buSzPts val="1800"/>
              <a:buNone/>
            </a:pPr>
            <a:r>
              <a:rPr lang="en-US" sz="1200">
                <a:latin typeface="Verdana"/>
                <a:ea typeface="Verdana"/>
                <a:cs typeface="Verdana"/>
                <a:sym typeface="Verdana"/>
              </a:rPr>
              <a:t>The most demanding </a:t>
            </a:r>
            <a:r>
              <a:rPr lang="en-US" sz="1200" b="1">
                <a:latin typeface="Verdana"/>
                <a:ea typeface="Verdana"/>
                <a:cs typeface="Verdana"/>
                <a:sym typeface="Verdana"/>
              </a:rPr>
              <a:t>ITU 8372.2 class D </a:t>
            </a:r>
            <a:r>
              <a:rPr lang="en-US" sz="1200">
                <a:latin typeface="Verdana"/>
                <a:ea typeface="Verdana"/>
                <a:cs typeface="Verdana"/>
                <a:sym typeface="Verdana"/>
              </a:rPr>
              <a:t>is not yet defined (but order of multiple ns per T-BC)</a:t>
            </a:r>
            <a:br>
              <a:rPr lang="en-US" sz="1200">
                <a:latin typeface="Verdana"/>
                <a:ea typeface="Verdana"/>
                <a:cs typeface="Verdana"/>
                <a:sym typeface="Verdana"/>
              </a:rPr>
            </a:br>
            <a:r>
              <a:rPr lang="en-US" sz="1200">
                <a:latin typeface="Verdana"/>
                <a:ea typeface="Verdana"/>
                <a:cs typeface="Verdana"/>
                <a:sym typeface="Verdana"/>
              </a:rPr>
              <a:t>         Again, fronthaul is the most demanding case (Sync Categories, errors between RUs &lt;100ns)</a:t>
            </a:r>
            <a:br>
              <a:rPr lang="en-US" sz="1200">
                <a:latin typeface="Verdana"/>
                <a:ea typeface="Verdana"/>
                <a:cs typeface="Verdana"/>
                <a:sym typeface="Verdana"/>
              </a:rPr>
            </a:br>
            <a:r>
              <a:rPr lang="en-US" sz="1200">
                <a:latin typeface="Verdana"/>
                <a:ea typeface="Verdana"/>
                <a:cs typeface="Verdana"/>
                <a:sym typeface="Verdana"/>
              </a:rPr>
              <a:t>         And again, 6G will not likely make life easier, on the contrary (thinking about ICAS; 1cm = 33ps!)</a:t>
            </a:r>
            <a:br>
              <a:rPr lang="en-US" sz="1200">
                <a:latin typeface="Verdana"/>
                <a:ea typeface="Verdana"/>
                <a:cs typeface="Verdana"/>
                <a:sym typeface="Verdana"/>
              </a:rPr>
            </a:br>
            <a:r>
              <a:rPr lang="en-US" sz="1200">
                <a:latin typeface="Verdana"/>
                <a:ea typeface="Verdana"/>
                <a:cs typeface="Verdana"/>
                <a:sym typeface="Verdana"/>
              </a:rPr>
              <a:t> </a:t>
            </a:r>
            <a:r>
              <a:rPr lang="en-US" sz="1200" b="1">
                <a:latin typeface="Verdana"/>
                <a:ea typeface="Verdana"/>
                <a:cs typeface="Verdana"/>
                <a:sym typeface="Verdana"/>
              </a:rPr>
              <a:t>        </a:t>
            </a:r>
            <a:r>
              <a:rPr lang="en-US" sz="1200">
                <a:latin typeface="Verdana"/>
                <a:ea typeface="Verdana"/>
                <a:cs typeface="Verdana"/>
                <a:sym typeface="Verdana"/>
              </a:rPr>
              <a:t>Note: Science (like in particle physics kind of science) also needs to go </a:t>
            </a:r>
            <a:r>
              <a:rPr lang="en-US" sz="1200" b="1">
                <a:latin typeface="Verdana"/>
                <a:ea typeface="Verdana"/>
                <a:cs typeface="Verdana"/>
                <a:sym typeface="Verdana"/>
              </a:rPr>
              <a:t>extreme</a:t>
            </a:r>
            <a:r>
              <a:rPr lang="en-US" sz="1200">
                <a:latin typeface="Verdana"/>
                <a:ea typeface="Verdana"/>
                <a:cs typeface="Verdana"/>
                <a:sym typeface="Verdana"/>
              </a:rPr>
              <a:t> on sync accuracy.</a:t>
            </a:r>
            <a:endParaRPr sz="1200">
              <a:latin typeface="Verdana"/>
              <a:ea typeface="Verdana"/>
              <a:cs typeface="Verdana"/>
              <a:sym typeface="Verdana"/>
            </a:endParaRPr>
          </a:p>
          <a:p>
            <a:pPr marL="457200" lvl="1" indent="0" algn="just" rtl="0">
              <a:lnSpc>
                <a:spcPct val="100000"/>
              </a:lnSpc>
              <a:spcBef>
                <a:spcPts val="600"/>
              </a:spcBef>
              <a:spcAft>
                <a:spcPts val="0"/>
              </a:spcAft>
              <a:buSzPts val="1800"/>
              <a:buNone/>
            </a:pPr>
            <a:endParaRPr sz="1400" b="1">
              <a:latin typeface="Verdana"/>
              <a:ea typeface="Verdana"/>
              <a:cs typeface="Verdana"/>
              <a:sym typeface="Verdana"/>
            </a:endParaRPr>
          </a:p>
          <a:p>
            <a:pPr marL="0" lvl="0" indent="0" algn="just" rtl="0">
              <a:lnSpc>
                <a:spcPct val="100000"/>
              </a:lnSpc>
              <a:spcBef>
                <a:spcPts val="600"/>
              </a:spcBef>
              <a:spcAft>
                <a:spcPts val="0"/>
              </a:spcAft>
              <a:buSzPts val="1300"/>
              <a:buNone/>
            </a:pPr>
            <a:r>
              <a:rPr lang="en-US" sz="1400" b="1">
                <a:latin typeface="Verdana"/>
                <a:ea typeface="Verdana"/>
                <a:cs typeface="Verdana"/>
                <a:sym typeface="Verdana"/>
              </a:rPr>
              <a:t>More than ever, timing is crucial</a:t>
            </a:r>
            <a:endParaRPr/>
          </a:p>
          <a:p>
            <a:pPr marL="0" lvl="0" indent="0" algn="just" rtl="0">
              <a:lnSpc>
                <a:spcPct val="100000"/>
              </a:lnSpc>
              <a:spcBef>
                <a:spcPts val="600"/>
              </a:spcBef>
              <a:spcAft>
                <a:spcPts val="0"/>
              </a:spcAft>
              <a:buSzPts val="1300"/>
              <a:buNone/>
            </a:pPr>
            <a:endParaRPr sz="1400" b="1">
              <a:latin typeface="Verdana"/>
              <a:ea typeface="Verdana"/>
              <a:cs typeface="Verdana"/>
              <a:sym typeface="Verdana"/>
            </a:endParaRPr>
          </a:p>
          <a:p>
            <a:pPr marL="457200" lvl="1" indent="457200" algn="just" rtl="0">
              <a:lnSpc>
                <a:spcPct val="100000"/>
              </a:lnSpc>
              <a:spcBef>
                <a:spcPts val="600"/>
              </a:spcBef>
              <a:spcAft>
                <a:spcPts val="0"/>
              </a:spcAft>
              <a:buSzPts val="1800"/>
              <a:buNone/>
            </a:pPr>
            <a:r>
              <a:rPr lang="en-US" sz="1200">
                <a:latin typeface="Verdana"/>
                <a:ea typeface="Verdana"/>
                <a:cs typeface="Verdana"/>
                <a:sym typeface="Verdana"/>
              </a:rPr>
              <a:t>When designing DSP-based solutions, please take a moment to consider </a:t>
            </a:r>
            <a:r>
              <a:rPr lang="en-US" sz="1200" b="1">
                <a:latin typeface="Verdana"/>
                <a:ea typeface="Verdana"/>
                <a:cs typeface="Verdana"/>
                <a:sym typeface="Verdana"/>
              </a:rPr>
              <a:t>the impacts on latency</a:t>
            </a:r>
            <a:br>
              <a:rPr lang="en-US" sz="1200" b="1">
                <a:latin typeface="Verdana"/>
                <a:ea typeface="Verdana"/>
                <a:cs typeface="Verdana"/>
                <a:sym typeface="Verdana"/>
              </a:rPr>
            </a:br>
            <a:r>
              <a:rPr lang="en-US" sz="1200" b="1">
                <a:latin typeface="Verdana"/>
                <a:ea typeface="Verdana"/>
                <a:cs typeface="Verdana"/>
                <a:sym typeface="Verdana"/>
              </a:rPr>
              <a:t>         and timing accuracy.</a:t>
            </a:r>
            <a:r>
              <a:rPr lang="en-US" sz="1200">
                <a:latin typeface="Verdana"/>
                <a:ea typeface="Verdana"/>
                <a:cs typeface="Verdana"/>
                <a:sym typeface="Verdana"/>
              </a:rPr>
              <a:t> Would be great to keep them below tens of µs and resp. hundreds of ps !	</a:t>
            </a:r>
            <a:endParaRPr sz="1500" i="1">
              <a:latin typeface="Verdana"/>
              <a:ea typeface="Verdana"/>
              <a:cs typeface="Verdana"/>
              <a:sym typeface="Verdana"/>
            </a:endParaRPr>
          </a:p>
          <a:p>
            <a:pPr marL="0" lvl="0" indent="0" algn="just" rtl="0">
              <a:lnSpc>
                <a:spcPct val="100000"/>
              </a:lnSpc>
              <a:spcBef>
                <a:spcPts val="600"/>
              </a:spcBef>
              <a:spcAft>
                <a:spcPts val="0"/>
              </a:spcAft>
              <a:buSzPts val="1400"/>
              <a:buFont typeface="Verdana"/>
              <a:buNone/>
            </a:pPr>
            <a:r>
              <a:rPr lang="en-US" sz="1400" i="1">
                <a:latin typeface="Verdana"/>
                <a:ea typeface="Verdana"/>
                <a:cs typeface="Verdana"/>
                <a:sym typeface="Verdana"/>
              </a:rPr>
              <a:t>                                        </a:t>
            </a:r>
            <a:endParaRPr sz="140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4"/>
          <p:cNvSpPr txBox="1">
            <a:spLocks noGrp="1"/>
          </p:cNvSpPr>
          <p:nvPr>
            <p:ph type="sldNum" idx="12"/>
          </p:nvPr>
        </p:nvSpPr>
        <p:spPr>
          <a:xfrm>
            <a:off x="3931920" y="6462713"/>
            <a:ext cx="128016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5</a:t>
            </a:fld>
            <a:endParaRPr/>
          </a:p>
        </p:txBody>
      </p:sp>
      <p:sp>
        <p:nvSpPr>
          <p:cNvPr id="68" name="Google Shape;68;p4"/>
          <p:cNvSpPr txBox="1">
            <a:spLocks noGrp="1"/>
          </p:cNvSpPr>
          <p:nvPr>
            <p:ph type="title"/>
          </p:nvPr>
        </p:nvSpPr>
        <p:spPr>
          <a:xfrm>
            <a:off x="169480" y="481123"/>
            <a:ext cx="8805039" cy="5195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200"/>
              <a:t>MOPA 3.0 continues to work on these challenges</a:t>
            </a:r>
            <a:endParaRPr sz="2200"/>
          </a:p>
        </p:txBody>
      </p:sp>
      <p:sp>
        <p:nvSpPr>
          <p:cNvPr id="69" name="Google Shape;69;p4"/>
          <p:cNvSpPr txBox="1">
            <a:spLocks noGrp="1"/>
          </p:cNvSpPr>
          <p:nvPr>
            <p:ph type="body" idx="1"/>
          </p:nvPr>
        </p:nvSpPr>
        <p:spPr>
          <a:xfrm>
            <a:off x="667434" y="1123578"/>
            <a:ext cx="8229600" cy="3571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Font typeface="Verdana"/>
              <a:buNone/>
            </a:pPr>
            <a:r>
              <a:rPr lang="en-US" sz="1600"/>
              <a:t>“Tight sync”</a:t>
            </a:r>
            <a:endParaRPr sz="1800"/>
          </a:p>
        </p:txBody>
      </p:sp>
      <p:sp>
        <p:nvSpPr>
          <p:cNvPr id="70" name="Google Shape;70;p4"/>
          <p:cNvSpPr txBox="1">
            <a:spLocks noGrp="1"/>
          </p:cNvSpPr>
          <p:nvPr>
            <p:ph type="body" idx="2"/>
          </p:nvPr>
        </p:nvSpPr>
        <p:spPr>
          <a:xfrm>
            <a:off x="2305878" y="1521333"/>
            <a:ext cx="6661371" cy="1364483"/>
          </a:xfrm>
          <a:prstGeom prst="rect">
            <a:avLst/>
          </a:prstGeom>
          <a:noFill/>
          <a:ln>
            <a:noFill/>
          </a:ln>
        </p:spPr>
        <p:txBody>
          <a:bodyPr spcFirstLastPara="1" wrap="square" lIns="90000" tIns="45700" rIns="90000" bIns="45700" anchor="t" anchorCtr="0">
            <a:noAutofit/>
          </a:bodyPr>
          <a:lstStyle/>
          <a:p>
            <a:pPr marL="0" lvl="0" indent="0" algn="just" rtl="0">
              <a:lnSpc>
                <a:spcPct val="100000"/>
              </a:lnSpc>
              <a:spcBef>
                <a:spcPts val="0"/>
              </a:spcBef>
              <a:spcAft>
                <a:spcPts val="0"/>
              </a:spcAft>
              <a:buSzPts val="1300"/>
              <a:buFont typeface="Verdana"/>
              <a:buNone/>
            </a:pPr>
            <a:r>
              <a:rPr lang="en-US" sz="1100"/>
              <a:t>Future-proofing the EEPROM map structure holding typical propagation delay values and their uncertainty, </a:t>
            </a:r>
            <a:r>
              <a:rPr lang="en-US" sz="1100" b="1"/>
              <a:t>including the foreseeable cases of pluggables with multiple electrical lanes </a:t>
            </a:r>
            <a:r>
              <a:rPr lang="en-US" sz="1100"/>
              <a:t>on the host side.</a:t>
            </a:r>
            <a:endParaRPr/>
          </a:p>
          <a:p>
            <a:pPr marL="0" lvl="0" indent="0" algn="just" rtl="0">
              <a:lnSpc>
                <a:spcPct val="100000"/>
              </a:lnSpc>
              <a:spcBef>
                <a:spcPts val="0"/>
              </a:spcBef>
              <a:spcAft>
                <a:spcPts val="0"/>
              </a:spcAft>
              <a:buSzPts val="1300"/>
              <a:buFont typeface="Verdana"/>
              <a:buNone/>
            </a:pPr>
            <a:endParaRPr sz="1100"/>
          </a:p>
          <a:p>
            <a:pPr marL="0" lvl="0" indent="0" algn="just" rtl="0">
              <a:lnSpc>
                <a:spcPct val="100000"/>
              </a:lnSpc>
              <a:spcBef>
                <a:spcPts val="600"/>
              </a:spcBef>
              <a:spcAft>
                <a:spcPts val="0"/>
              </a:spcAft>
              <a:buSzPts val="1300"/>
              <a:buFont typeface="Verdana"/>
              <a:buNone/>
            </a:pPr>
            <a:r>
              <a:rPr lang="en-US" sz="1100" b="1"/>
              <a:t>Compensation of typical Tx/Rx propagation delay asymmetries</a:t>
            </a:r>
            <a:r>
              <a:rPr lang="en-US" sz="1100"/>
              <a:t>, alone, can greatly reduce the contribution of pluggables to time synchronization error.</a:t>
            </a:r>
            <a:endParaRPr sz="1100"/>
          </a:p>
          <a:p>
            <a:pPr marL="0" lvl="0" indent="0" algn="just" rtl="0">
              <a:lnSpc>
                <a:spcPct val="100000"/>
              </a:lnSpc>
              <a:spcBef>
                <a:spcPts val="600"/>
              </a:spcBef>
              <a:spcAft>
                <a:spcPts val="0"/>
              </a:spcAft>
              <a:buSzPts val="1300"/>
              <a:buFont typeface="Verdana"/>
              <a:buNone/>
            </a:pPr>
            <a:endParaRPr sz="1100" b="1"/>
          </a:p>
          <a:p>
            <a:pPr marL="0" lvl="0" indent="0" algn="just" rtl="0">
              <a:lnSpc>
                <a:spcPct val="100000"/>
              </a:lnSpc>
              <a:spcBef>
                <a:spcPts val="600"/>
              </a:spcBef>
              <a:spcAft>
                <a:spcPts val="0"/>
              </a:spcAft>
              <a:buSzPts val="1300"/>
              <a:buFont typeface="Verdana"/>
              <a:buNone/>
            </a:pPr>
            <a:r>
              <a:rPr lang="en-US" sz="1100" b="1"/>
              <a:t>“Spreading the word”: </a:t>
            </a:r>
            <a:r>
              <a:rPr lang="en-US" sz="1100"/>
              <a:t>proposing the approach to IEEE802.3, SNIA-SFF, ITU-T to facilitate implementation in systems.</a:t>
            </a:r>
            <a:endParaRPr sz="1100"/>
          </a:p>
          <a:p>
            <a:pPr marL="0" lvl="0" indent="0" algn="just" rtl="0">
              <a:lnSpc>
                <a:spcPct val="169230"/>
              </a:lnSpc>
              <a:spcBef>
                <a:spcPts val="600"/>
              </a:spcBef>
              <a:spcAft>
                <a:spcPts val="0"/>
              </a:spcAft>
              <a:buSzPts val="1300"/>
              <a:buFont typeface="Verdana"/>
              <a:buNone/>
            </a:pPr>
            <a:endParaRPr sz="1200"/>
          </a:p>
        </p:txBody>
      </p:sp>
      <p:sp>
        <p:nvSpPr>
          <p:cNvPr id="71" name="Google Shape;71;p4"/>
          <p:cNvSpPr txBox="1"/>
          <p:nvPr/>
        </p:nvSpPr>
        <p:spPr>
          <a:xfrm>
            <a:off x="667432" y="4873289"/>
            <a:ext cx="7799033"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Verdana"/>
              <a:buNone/>
            </a:pPr>
            <a:r>
              <a:rPr lang="en-US" sz="1600" b="1" i="0" u="none" strike="noStrike" cap="none">
                <a:solidFill>
                  <a:srgbClr val="003182"/>
                </a:solidFill>
                <a:latin typeface="Verdana"/>
                <a:ea typeface="Verdana"/>
                <a:cs typeface="Verdana"/>
                <a:sym typeface="Verdana"/>
              </a:rPr>
              <a:t>Testing boundaries: IM-DD vs. coherent WDM</a:t>
            </a:r>
            <a:endParaRPr sz="1200" b="0" i="0" u="none" strike="noStrike" cap="none">
              <a:solidFill>
                <a:srgbClr val="000000"/>
              </a:solidFill>
              <a:latin typeface="Arial"/>
              <a:ea typeface="Arial"/>
              <a:cs typeface="Arial"/>
              <a:sym typeface="Arial"/>
            </a:endParaRPr>
          </a:p>
        </p:txBody>
      </p:sp>
      <p:sp>
        <p:nvSpPr>
          <p:cNvPr id="72" name="Google Shape;72;p4"/>
          <p:cNvSpPr txBox="1"/>
          <p:nvPr/>
        </p:nvSpPr>
        <p:spPr>
          <a:xfrm>
            <a:off x="2305878" y="5280792"/>
            <a:ext cx="7381461" cy="1364483"/>
          </a:xfrm>
          <a:prstGeom prst="rect">
            <a:avLst/>
          </a:prstGeom>
          <a:noFill/>
          <a:ln>
            <a:noFill/>
          </a:ln>
        </p:spPr>
        <p:txBody>
          <a:bodyPr spcFirstLastPara="1" wrap="square" lIns="90000" tIns="45700" rIns="90000" bIns="45700" anchor="t" anchorCtr="0">
            <a:noAutofit/>
          </a:bodyPr>
          <a:lstStyle/>
          <a:p>
            <a:pPr marL="0" marR="0" lvl="0" indent="0" algn="just" rtl="0">
              <a:lnSpc>
                <a:spcPct val="100000"/>
              </a:lnSpc>
              <a:spcBef>
                <a:spcPts val="0"/>
              </a:spcBef>
              <a:spcAft>
                <a:spcPts val="0"/>
              </a:spcAft>
              <a:buClr>
                <a:schemeClr val="lt1"/>
              </a:buClr>
              <a:buSzPts val="1300"/>
              <a:buFont typeface="Verdana"/>
              <a:buNone/>
            </a:pPr>
            <a:r>
              <a:rPr lang="en-US" sz="1100" b="1" i="0" u="none" strike="noStrike" cap="none">
                <a:solidFill>
                  <a:srgbClr val="000000"/>
                </a:solidFill>
                <a:latin typeface="Verdana"/>
                <a:ea typeface="Verdana"/>
                <a:cs typeface="Verdana"/>
                <a:sym typeface="Verdana"/>
              </a:rPr>
              <a:t>25Gb/s 30-40km IM-DD WDM blueprints</a:t>
            </a:r>
            <a:r>
              <a:rPr lang="en-US" sz="1100" b="0" i="0" u="none" strike="noStrike" cap="none">
                <a:solidFill>
                  <a:srgbClr val="000000"/>
                </a:solidFill>
                <a:latin typeface="Verdana"/>
                <a:ea typeface="Verdana"/>
                <a:cs typeface="Verdana"/>
                <a:sym typeface="Verdana"/>
              </a:rPr>
              <a:t> for Low Level Split (LLS)</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chemeClr val="lt1"/>
              </a:buClr>
              <a:buSzPts val="1300"/>
              <a:buFont typeface="Verdana"/>
              <a:buNone/>
            </a:pPr>
            <a:r>
              <a:rPr lang="en-US" sz="1100" b="0" i="0" u="none" strike="noStrike" cap="none">
                <a:solidFill>
                  <a:srgbClr val="000000"/>
                </a:solidFill>
                <a:latin typeface="Verdana"/>
                <a:ea typeface="Verdana"/>
                <a:cs typeface="Verdana"/>
                <a:sym typeface="Verdana"/>
              </a:rPr>
              <a:t>100G </a:t>
            </a:r>
            <a:r>
              <a:rPr lang="en-US" sz="1100" b="1" i="0" u="none" strike="noStrike" cap="none">
                <a:solidFill>
                  <a:srgbClr val="000000"/>
                </a:solidFill>
                <a:latin typeface="Verdana"/>
                <a:ea typeface="Verdana"/>
                <a:cs typeface="Verdana"/>
                <a:sym typeface="Verdana"/>
              </a:rPr>
              <a:t>coherent</a:t>
            </a:r>
            <a:r>
              <a:rPr lang="en-US" sz="1100" b="0" i="0" u="none" strike="noStrike" cap="none">
                <a:solidFill>
                  <a:srgbClr val="000000"/>
                </a:solidFill>
                <a:latin typeface="Verdana"/>
                <a:ea typeface="Verdana"/>
                <a:cs typeface="Verdana"/>
                <a:sym typeface="Verdana"/>
              </a:rPr>
              <a:t> WDM, “</a:t>
            </a:r>
            <a:r>
              <a:rPr lang="en-US" sz="1100" b="1" i="0" u="none" strike="noStrike" cap="none">
                <a:solidFill>
                  <a:srgbClr val="000000"/>
                </a:solidFill>
                <a:latin typeface="Verdana"/>
                <a:ea typeface="Verdana"/>
                <a:cs typeface="Verdana"/>
                <a:sym typeface="Verdana"/>
              </a:rPr>
              <a:t>lite</a:t>
            </a:r>
            <a:r>
              <a:rPr lang="en-US" sz="1100" b="0" i="0" u="none" strike="noStrike" cap="none">
                <a:solidFill>
                  <a:srgbClr val="000000"/>
                </a:solidFill>
                <a:latin typeface="Verdana"/>
                <a:ea typeface="Verdana"/>
                <a:cs typeface="Verdana"/>
                <a:sym typeface="Verdana"/>
              </a:rPr>
              <a:t> enough” to be used in RAN</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chemeClr val="lt1"/>
              </a:buClr>
              <a:buSzPts val="1300"/>
              <a:buFont typeface="Verdana"/>
              <a:buNone/>
            </a:pPr>
            <a:r>
              <a:rPr lang="en-US" sz="800" b="0" i="0" u="none" strike="noStrike" cap="none">
                <a:solidFill>
                  <a:srgbClr val="000000"/>
                </a:solidFill>
                <a:latin typeface="Verdana"/>
                <a:ea typeface="Verdana"/>
                <a:cs typeface="Verdana"/>
                <a:sym typeface="Verdana"/>
              </a:rPr>
              <a:t>        “</a:t>
            </a:r>
            <a:r>
              <a:rPr lang="en-US" sz="900" b="0" i="0" u="none" strike="noStrike" cap="none">
                <a:solidFill>
                  <a:srgbClr val="000000"/>
                </a:solidFill>
                <a:latin typeface="Verdana"/>
                <a:ea typeface="Verdana"/>
                <a:cs typeface="Verdana"/>
                <a:sym typeface="Verdana"/>
              </a:rPr>
              <a:t>play by the “house rules” : low cost, low power, single fiber operation, deterministic latency…</a:t>
            </a:r>
            <a:endParaRPr sz="1200" b="0" i="0" u="none" strike="noStrike" cap="none">
              <a:solidFill>
                <a:srgbClr val="000000"/>
              </a:solidFill>
              <a:latin typeface="Verdana"/>
              <a:ea typeface="Verdana"/>
              <a:cs typeface="Verdana"/>
              <a:sym typeface="Verdana"/>
            </a:endParaRPr>
          </a:p>
          <a:p>
            <a:pPr marL="0" marR="0" lvl="0" indent="0" algn="just" rtl="0">
              <a:lnSpc>
                <a:spcPct val="100000"/>
              </a:lnSpc>
              <a:spcBef>
                <a:spcPts val="600"/>
              </a:spcBef>
              <a:spcAft>
                <a:spcPts val="0"/>
              </a:spcAft>
              <a:buClr>
                <a:schemeClr val="lt1"/>
              </a:buClr>
              <a:buSzPts val="1300"/>
              <a:buFont typeface="Verdana"/>
              <a:buNone/>
            </a:pPr>
            <a:r>
              <a:rPr lang="en-US" sz="1100" b="0" i="0" u="none" strike="noStrike" cap="none">
                <a:solidFill>
                  <a:srgbClr val="000000"/>
                </a:solidFill>
                <a:latin typeface="Verdana"/>
                <a:ea typeface="Verdana"/>
                <a:cs typeface="Verdana"/>
                <a:sym typeface="Verdana"/>
              </a:rPr>
              <a:t>Is </a:t>
            </a:r>
            <a:r>
              <a:rPr lang="en-US" sz="1100" b="1" i="0" u="none" strike="noStrike" cap="none">
                <a:solidFill>
                  <a:srgbClr val="000000"/>
                </a:solidFill>
                <a:latin typeface="Verdana"/>
                <a:ea typeface="Verdana"/>
                <a:cs typeface="Verdana"/>
                <a:sym typeface="Verdana"/>
              </a:rPr>
              <a:t>IM-DD WDM </a:t>
            </a:r>
            <a:r>
              <a:rPr lang="en-US" sz="1100" b="0" i="0" u="none" strike="noStrike" cap="none">
                <a:solidFill>
                  <a:srgbClr val="000000"/>
                </a:solidFill>
                <a:latin typeface="Verdana"/>
                <a:ea typeface="Verdana"/>
                <a:cs typeface="Verdana"/>
                <a:sym typeface="Verdana"/>
              </a:rPr>
              <a:t>really dead at </a:t>
            </a:r>
            <a:r>
              <a:rPr lang="en-US" sz="1100" b="1" i="0" u="none" strike="noStrike" cap="none">
                <a:solidFill>
                  <a:srgbClr val="000000"/>
                </a:solidFill>
                <a:latin typeface="Verdana"/>
                <a:ea typeface="Verdana"/>
                <a:cs typeface="Verdana"/>
                <a:sym typeface="Verdana"/>
              </a:rPr>
              <a:t>100G/</a:t>
            </a:r>
            <a:r>
              <a:rPr lang="en-US" sz="1100" b="1" i="0" u="none" strike="noStrike" cap="none">
                <a:solidFill>
                  <a:srgbClr val="000000"/>
                </a:solidFill>
                <a:latin typeface="Noto Sans Symbols"/>
                <a:ea typeface="Noto Sans Symbols"/>
                <a:cs typeface="Noto Sans Symbols"/>
                <a:sym typeface="Noto Sans Symbols"/>
              </a:rPr>
              <a:t>λ</a:t>
            </a:r>
            <a:r>
              <a:rPr lang="en-US" sz="1100" b="0" i="0" u="none" strike="noStrike" cap="none">
                <a:solidFill>
                  <a:srgbClr val="000000"/>
                </a:solidFill>
                <a:latin typeface="Verdana"/>
                <a:ea typeface="Verdana"/>
                <a:cs typeface="Verdana"/>
                <a:sym typeface="Verdana"/>
              </a:rPr>
              <a:t> ? </a:t>
            </a:r>
            <a:endParaRPr/>
          </a:p>
          <a:p>
            <a:pPr marL="0" marR="0" lvl="0" indent="0" algn="just" rtl="0">
              <a:lnSpc>
                <a:spcPct val="100000"/>
              </a:lnSpc>
              <a:spcBef>
                <a:spcPts val="600"/>
              </a:spcBef>
              <a:spcAft>
                <a:spcPts val="0"/>
              </a:spcAft>
              <a:buClr>
                <a:schemeClr val="lt1"/>
              </a:buClr>
              <a:buSzPts val="1300"/>
              <a:buFont typeface="Verdana"/>
              <a:buNone/>
            </a:pPr>
            <a:r>
              <a:rPr lang="en-US" sz="1100" b="0" i="0" u="none" strike="noStrike" cap="none">
                <a:solidFill>
                  <a:srgbClr val="000000"/>
                </a:solidFill>
                <a:latin typeface="Verdana"/>
                <a:ea typeface="Verdana"/>
                <a:cs typeface="Verdana"/>
                <a:sym typeface="Verdana"/>
              </a:rPr>
              <a:t>     </a:t>
            </a:r>
            <a:r>
              <a:rPr lang="en-US" sz="1050" b="0" i="0" u="none" strike="noStrike" cap="none">
                <a:solidFill>
                  <a:srgbClr val="000000"/>
                </a:solidFill>
                <a:latin typeface="Verdana"/>
                <a:ea typeface="Verdana"/>
                <a:cs typeface="Verdana"/>
                <a:sym typeface="Verdana"/>
              </a:rPr>
              <a:t>study ongoing to see if there are ways for IM/DD to fight back …</a:t>
            </a:r>
            <a:endParaRPr sz="105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chemeClr val="lt1"/>
              </a:buClr>
              <a:buSzPts val="1300"/>
              <a:buFont typeface="Verdana"/>
              <a:buNone/>
            </a:pPr>
            <a:endParaRPr sz="1100" b="0" i="0" u="none" strike="noStrike" cap="none">
              <a:solidFill>
                <a:srgbClr val="000000"/>
              </a:solidFill>
              <a:latin typeface="Verdana"/>
              <a:ea typeface="Verdana"/>
              <a:cs typeface="Verdana"/>
              <a:sym typeface="Verdana"/>
            </a:endParaRPr>
          </a:p>
          <a:p>
            <a:pPr marL="0" marR="0" lvl="0" indent="0" algn="just" rtl="0">
              <a:lnSpc>
                <a:spcPct val="169230"/>
              </a:lnSpc>
              <a:spcBef>
                <a:spcPts val="600"/>
              </a:spcBef>
              <a:spcAft>
                <a:spcPts val="0"/>
              </a:spcAft>
              <a:buClr>
                <a:schemeClr val="lt1"/>
              </a:buClr>
              <a:buSzPts val="1300"/>
              <a:buFont typeface="Verdana"/>
              <a:buNone/>
            </a:pPr>
            <a:endParaRPr sz="1200" b="0" i="0" u="none" strike="noStrike" cap="none">
              <a:solidFill>
                <a:srgbClr val="000000"/>
              </a:solidFill>
              <a:latin typeface="Verdana"/>
              <a:ea typeface="Verdana"/>
              <a:cs typeface="Verdana"/>
              <a:sym typeface="Verdana"/>
            </a:endParaRPr>
          </a:p>
        </p:txBody>
      </p:sp>
      <p:sp>
        <p:nvSpPr>
          <p:cNvPr id="73" name="Google Shape;73;p4"/>
          <p:cNvSpPr txBox="1"/>
          <p:nvPr/>
        </p:nvSpPr>
        <p:spPr>
          <a:xfrm>
            <a:off x="628688" y="3321372"/>
            <a:ext cx="8307087"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Verdana"/>
              <a:buNone/>
            </a:pPr>
            <a:r>
              <a:rPr lang="en-US" sz="1600" b="1" i="0" u="none" strike="noStrike" cap="none">
                <a:solidFill>
                  <a:srgbClr val="003182"/>
                </a:solidFill>
                <a:latin typeface="Verdana"/>
                <a:ea typeface="Verdana"/>
                <a:cs typeface="Verdana"/>
                <a:sym typeface="Verdana"/>
              </a:rPr>
              <a:t>“Zero touch”</a:t>
            </a:r>
            <a:endParaRPr/>
          </a:p>
          <a:p>
            <a:pPr marL="0" marR="0" lvl="0" indent="0" algn="l" rtl="0">
              <a:lnSpc>
                <a:spcPct val="100000"/>
              </a:lnSpc>
              <a:spcBef>
                <a:spcPts val="0"/>
              </a:spcBef>
              <a:spcAft>
                <a:spcPts val="0"/>
              </a:spcAft>
              <a:buClr>
                <a:schemeClr val="lt1"/>
              </a:buClr>
              <a:buSzPts val="1800"/>
              <a:buFont typeface="Verdana"/>
              <a:buNone/>
            </a:pP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lt1"/>
              </a:buClr>
              <a:buSzPts val="1800"/>
              <a:buFont typeface="Verdana"/>
              <a:buNone/>
            </a:pPr>
            <a:r>
              <a:rPr lang="en-US" sz="1200" b="0" i="0" u="none" strike="noStrike" cap="none">
                <a:solidFill>
                  <a:srgbClr val="000000"/>
                </a:solidFill>
                <a:latin typeface="Verdana"/>
                <a:ea typeface="Verdana"/>
                <a:cs typeface="Verdana"/>
                <a:sym typeface="Verdana"/>
              </a:rPr>
              <a:t>                                        Remote management of pluggables</a:t>
            </a:r>
            <a:endParaRPr/>
          </a:p>
          <a:p>
            <a:pPr marL="0" marR="0" lvl="0" indent="0" algn="l" rtl="0">
              <a:lnSpc>
                <a:spcPct val="100000"/>
              </a:lnSpc>
              <a:spcBef>
                <a:spcPts val="0"/>
              </a:spcBef>
              <a:spcAft>
                <a:spcPts val="0"/>
              </a:spcAft>
              <a:buClr>
                <a:schemeClr val="lt1"/>
              </a:buClr>
              <a:buSzPts val="1800"/>
              <a:buFont typeface="Verdana"/>
              <a:buNone/>
            </a:pPr>
            <a:r>
              <a:rPr lang="en-US" sz="1200" b="0" i="0" u="none" strike="noStrike" cap="none">
                <a:solidFill>
                  <a:srgbClr val="000000"/>
                </a:solidFill>
                <a:latin typeface="Verdana"/>
                <a:ea typeface="Verdana"/>
                <a:cs typeface="Verdana"/>
                <a:sym typeface="Verdana"/>
              </a:rPr>
              <a:t>		      Setting the stage to introduce optical link training and auto-negotiation</a:t>
            </a:r>
            <a:endParaRPr sz="1200" b="0" i="0" u="none" strike="noStrike" cap="none">
              <a:solidFill>
                <a:srgbClr val="000000"/>
              </a:solidFill>
              <a:latin typeface="Verdana"/>
              <a:ea typeface="Verdana"/>
              <a:cs typeface="Verdana"/>
              <a:sym typeface="Verdana"/>
            </a:endParaRPr>
          </a:p>
        </p:txBody>
      </p:sp>
      <p:pic>
        <p:nvPicPr>
          <p:cNvPr id="74" name="Google Shape;74;p4"/>
          <p:cNvPicPr preferRelativeResize="0"/>
          <p:nvPr/>
        </p:nvPicPr>
        <p:blipFill rotWithShape="1">
          <a:blip r:embed="rId3">
            <a:alphaModFix/>
          </a:blip>
          <a:srcRect/>
          <a:stretch/>
        </p:blipFill>
        <p:spPr>
          <a:xfrm>
            <a:off x="667432" y="1556712"/>
            <a:ext cx="1323147" cy="1280465"/>
          </a:xfrm>
          <a:prstGeom prst="rect">
            <a:avLst/>
          </a:prstGeom>
          <a:noFill/>
          <a:ln>
            <a:noFill/>
          </a:ln>
        </p:spPr>
      </p:pic>
      <p:pic>
        <p:nvPicPr>
          <p:cNvPr id="75" name="Google Shape;75;p4"/>
          <p:cNvPicPr preferRelativeResize="0"/>
          <p:nvPr/>
        </p:nvPicPr>
        <p:blipFill rotWithShape="1">
          <a:blip r:embed="rId4">
            <a:alphaModFix/>
          </a:blip>
          <a:srcRect/>
          <a:stretch/>
        </p:blipFill>
        <p:spPr>
          <a:xfrm>
            <a:off x="732335" y="3644537"/>
            <a:ext cx="1258243" cy="1152804"/>
          </a:xfrm>
          <a:prstGeom prst="rect">
            <a:avLst/>
          </a:prstGeom>
          <a:noFill/>
          <a:ln>
            <a:noFill/>
          </a:ln>
        </p:spPr>
      </p:pic>
      <p:pic>
        <p:nvPicPr>
          <p:cNvPr id="76" name="Google Shape;76;p4"/>
          <p:cNvPicPr preferRelativeResize="0"/>
          <p:nvPr/>
        </p:nvPicPr>
        <p:blipFill rotWithShape="1">
          <a:blip r:embed="rId5">
            <a:alphaModFix/>
          </a:blip>
          <a:srcRect/>
          <a:stretch/>
        </p:blipFill>
        <p:spPr>
          <a:xfrm>
            <a:off x="667432" y="5280792"/>
            <a:ext cx="1361890" cy="12394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txBox="1">
            <a:spLocks noGrp="1"/>
          </p:cNvSpPr>
          <p:nvPr>
            <p:ph type="sldNum" idx="12"/>
          </p:nvPr>
        </p:nvSpPr>
        <p:spPr>
          <a:xfrm>
            <a:off x="3931920" y="6462713"/>
            <a:ext cx="128016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6</a:t>
            </a:fld>
            <a:endParaRPr/>
          </a:p>
        </p:txBody>
      </p:sp>
      <p:sp>
        <p:nvSpPr>
          <p:cNvPr id="82" name="Google Shape;82;p5"/>
          <p:cNvSpPr txBox="1">
            <a:spLocks noGrp="1"/>
          </p:cNvSpPr>
          <p:nvPr>
            <p:ph type="title"/>
          </p:nvPr>
        </p:nvSpPr>
        <p:spPr>
          <a:xfrm>
            <a:off x="454371" y="454337"/>
            <a:ext cx="8229600" cy="5195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a:t>But when it goes to the “next form factor”…</a:t>
            </a:r>
            <a:endParaRPr/>
          </a:p>
        </p:txBody>
      </p:sp>
      <p:sp>
        <p:nvSpPr>
          <p:cNvPr id="83" name="Google Shape;83;p5"/>
          <p:cNvSpPr txBox="1">
            <a:spLocks noGrp="1"/>
          </p:cNvSpPr>
          <p:nvPr>
            <p:ph type="body" idx="1"/>
          </p:nvPr>
        </p:nvSpPr>
        <p:spPr>
          <a:xfrm>
            <a:off x="2319446" y="1934393"/>
            <a:ext cx="7938247" cy="3571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Font typeface="Verdana"/>
              <a:buNone/>
            </a:pPr>
            <a:r>
              <a:rPr lang="en-US"/>
              <a:t>the timeline branches out!</a:t>
            </a:r>
            <a:endParaRPr/>
          </a:p>
        </p:txBody>
      </p:sp>
      <p:pic>
        <p:nvPicPr>
          <p:cNvPr id="84" name="Google Shape;84;p5" descr="What Is the Marvel Time Variance Authority? - Inside the Magic"/>
          <p:cNvPicPr preferRelativeResize="0"/>
          <p:nvPr/>
        </p:nvPicPr>
        <p:blipFill rotWithShape="1">
          <a:blip r:embed="rId3">
            <a:alphaModFix/>
          </a:blip>
          <a:srcRect/>
          <a:stretch/>
        </p:blipFill>
        <p:spPr>
          <a:xfrm>
            <a:off x="3786637" y="2941293"/>
            <a:ext cx="5003866" cy="2501933"/>
          </a:xfrm>
          <a:prstGeom prst="rect">
            <a:avLst/>
          </a:prstGeom>
          <a:noFill/>
          <a:ln>
            <a:noFill/>
          </a:ln>
        </p:spPr>
      </p:pic>
      <p:pic>
        <p:nvPicPr>
          <p:cNvPr id="85" name="Google Shape;85;p5"/>
          <p:cNvPicPr preferRelativeResize="0"/>
          <p:nvPr/>
        </p:nvPicPr>
        <p:blipFill rotWithShape="1">
          <a:blip r:embed="rId4">
            <a:alphaModFix/>
          </a:blip>
          <a:srcRect/>
          <a:stretch/>
        </p:blipFill>
        <p:spPr>
          <a:xfrm>
            <a:off x="188041" y="3099181"/>
            <a:ext cx="3179520" cy="1864495"/>
          </a:xfrm>
          <a:prstGeom prst="rect">
            <a:avLst/>
          </a:prstGeom>
          <a:noFill/>
          <a:ln>
            <a:noFill/>
          </a:ln>
        </p:spPr>
      </p:pic>
      <p:sp>
        <p:nvSpPr>
          <p:cNvPr id="86" name="Google Shape;86;p5"/>
          <p:cNvSpPr txBox="1"/>
          <p:nvPr/>
        </p:nvSpPr>
        <p:spPr>
          <a:xfrm>
            <a:off x="4825901" y="3099181"/>
            <a:ext cx="77235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Verdana"/>
                <a:ea typeface="Verdana"/>
                <a:cs typeface="Verdana"/>
                <a:sym typeface="Verdana"/>
              </a:rPr>
              <a:t>SFPx</a:t>
            </a:r>
            <a:endParaRPr sz="1600" b="0" i="0" u="none" strike="noStrike" cap="none">
              <a:solidFill>
                <a:srgbClr val="FFFFFF"/>
              </a:solidFill>
              <a:latin typeface="Verdana"/>
              <a:ea typeface="Verdana"/>
              <a:cs typeface="Verdana"/>
              <a:sym typeface="Verdana"/>
            </a:endParaRPr>
          </a:p>
        </p:txBody>
      </p:sp>
      <p:sp>
        <p:nvSpPr>
          <p:cNvPr id="87" name="Google Shape;87;p5"/>
          <p:cNvSpPr txBox="1"/>
          <p:nvPr/>
        </p:nvSpPr>
        <p:spPr>
          <a:xfrm>
            <a:off x="7371842" y="3075650"/>
            <a:ext cx="77235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Verdana"/>
                <a:ea typeface="Verdana"/>
                <a:cs typeface="Verdana"/>
                <a:sym typeface="Verdana"/>
              </a:rPr>
              <a:t>NPO</a:t>
            </a:r>
            <a:endParaRPr sz="1400" b="0" i="0" u="none" strike="noStrike" cap="none">
              <a:solidFill>
                <a:srgbClr val="000000"/>
              </a:solidFill>
              <a:latin typeface="Arial"/>
              <a:ea typeface="Arial"/>
              <a:cs typeface="Arial"/>
              <a:sym typeface="Arial"/>
            </a:endParaRPr>
          </a:p>
        </p:txBody>
      </p:sp>
      <p:sp>
        <p:nvSpPr>
          <p:cNvPr id="88" name="Google Shape;88;p5"/>
          <p:cNvSpPr txBox="1"/>
          <p:nvPr/>
        </p:nvSpPr>
        <p:spPr>
          <a:xfrm>
            <a:off x="8144200" y="3282935"/>
            <a:ext cx="77235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Verdana"/>
                <a:ea typeface="Verdana"/>
                <a:cs typeface="Verdana"/>
                <a:sym typeface="Verdana"/>
              </a:rPr>
              <a:t>CPO</a:t>
            </a:r>
            <a:endParaRPr sz="1400" b="0" i="0" u="none" strike="noStrike" cap="none">
              <a:solidFill>
                <a:srgbClr val="000000"/>
              </a:solidFill>
              <a:latin typeface="Arial"/>
              <a:ea typeface="Arial"/>
              <a:cs typeface="Arial"/>
              <a:sym typeface="Arial"/>
            </a:endParaRPr>
          </a:p>
        </p:txBody>
      </p:sp>
      <p:sp>
        <p:nvSpPr>
          <p:cNvPr id="89" name="Google Shape;89;p5"/>
          <p:cNvSpPr txBox="1"/>
          <p:nvPr/>
        </p:nvSpPr>
        <p:spPr>
          <a:xfrm>
            <a:off x="5569031" y="3282935"/>
            <a:ext cx="117895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Verdana"/>
                <a:ea typeface="Verdana"/>
                <a:cs typeface="Verdana"/>
                <a:sym typeface="Verdana"/>
              </a:rPr>
              <a:t>SFPx LPO</a:t>
            </a:r>
            <a:endParaRPr sz="1400" b="0" i="0" u="none" strike="noStrike" cap="none">
              <a:solidFill>
                <a:srgbClr val="000000"/>
              </a:solidFill>
              <a:latin typeface="Arial"/>
              <a:ea typeface="Arial"/>
              <a:cs typeface="Arial"/>
              <a:sym typeface="Arial"/>
            </a:endParaRPr>
          </a:p>
        </p:txBody>
      </p:sp>
      <p:sp>
        <p:nvSpPr>
          <p:cNvPr id="90" name="Google Shape;90;p5"/>
          <p:cNvSpPr txBox="1"/>
          <p:nvPr/>
        </p:nvSpPr>
        <p:spPr>
          <a:xfrm>
            <a:off x="4990137" y="4737163"/>
            <a:ext cx="95790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Verdana"/>
                <a:ea typeface="Verdana"/>
                <a:cs typeface="Verdana"/>
                <a:sym typeface="Verdana"/>
              </a:rPr>
              <a:t>QSFPx</a:t>
            </a:r>
            <a:endParaRPr sz="1600" b="0" i="0" u="none" strike="noStrike" cap="none">
              <a:solidFill>
                <a:srgbClr val="FFFFFF"/>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a:spLocks noGrp="1"/>
          </p:cNvSpPr>
          <p:nvPr>
            <p:ph type="sldNum" idx="12"/>
          </p:nvPr>
        </p:nvSpPr>
        <p:spPr>
          <a:xfrm>
            <a:off x="3931920" y="6462713"/>
            <a:ext cx="128016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7</a:t>
            </a:fld>
            <a:endParaRPr/>
          </a:p>
        </p:txBody>
      </p:sp>
      <p:sp>
        <p:nvSpPr>
          <p:cNvPr id="96" name="Google Shape;96;p6"/>
          <p:cNvSpPr txBox="1">
            <a:spLocks noGrp="1"/>
          </p:cNvSpPr>
          <p:nvPr>
            <p:ph type="title"/>
          </p:nvPr>
        </p:nvSpPr>
        <p:spPr>
          <a:xfrm>
            <a:off x="454371" y="454337"/>
            <a:ext cx="8229600" cy="5195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Alternate reality #1</a:t>
            </a:r>
            <a:endParaRPr/>
          </a:p>
        </p:txBody>
      </p:sp>
      <p:sp>
        <p:nvSpPr>
          <p:cNvPr id="97" name="Google Shape;97;p6"/>
          <p:cNvSpPr txBox="1">
            <a:spLocks noGrp="1"/>
          </p:cNvSpPr>
          <p:nvPr>
            <p:ph type="body" idx="1"/>
          </p:nvPr>
        </p:nvSpPr>
        <p:spPr>
          <a:xfrm>
            <a:off x="454371" y="1268414"/>
            <a:ext cx="8229600" cy="3571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Font typeface="Verdana"/>
              <a:buNone/>
            </a:pPr>
            <a:r>
              <a:rPr lang="en-US"/>
              <a:t>Long live the old re-timed pluggable!</a:t>
            </a:r>
            <a:endParaRPr/>
          </a:p>
        </p:txBody>
      </p:sp>
      <p:sp>
        <p:nvSpPr>
          <p:cNvPr id="98" name="Google Shape;98;p6"/>
          <p:cNvSpPr txBox="1">
            <a:spLocks noGrp="1"/>
          </p:cNvSpPr>
          <p:nvPr>
            <p:ph type="body" idx="2"/>
          </p:nvPr>
        </p:nvSpPr>
        <p:spPr>
          <a:xfrm>
            <a:off x="374472" y="2027914"/>
            <a:ext cx="8229599" cy="1364483"/>
          </a:xfrm>
          <a:prstGeom prst="rect">
            <a:avLst/>
          </a:prstGeom>
          <a:noFill/>
          <a:ln>
            <a:noFill/>
          </a:ln>
        </p:spPr>
        <p:txBody>
          <a:bodyPr spcFirstLastPara="1" wrap="square" lIns="90000" tIns="45700" rIns="90000" bIns="45700" anchor="t" anchorCtr="0">
            <a:noAutofit/>
          </a:bodyPr>
          <a:lstStyle/>
          <a:p>
            <a:pPr marL="0" lvl="0" indent="0" algn="just" rtl="0">
              <a:lnSpc>
                <a:spcPct val="137500"/>
              </a:lnSpc>
              <a:spcBef>
                <a:spcPts val="0"/>
              </a:spcBef>
              <a:spcAft>
                <a:spcPts val="0"/>
              </a:spcAft>
              <a:buSzPts val="1600"/>
              <a:buFont typeface="Verdana"/>
              <a:buNone/>
            </a:pPr>
            <a:r>
              <a:rPr lang="en-US" sz="1400" b="1"/>
              <a:t>More DSP to fight bandwidth limitations of O/E components and electrical links</a:t>
            </a:r>
            <a:endParaRPr sz="1200" b="1"/>
          </a:p>
          <a:p>
            <a:pPr marL="0" lvl="0" indent="0" algn="just" rtl="0">
              <a:lnSpc>
                <a:spcPct val="100000"/>
              </a:lnSpc>
              <a:spcBef>
                <a:spcPts val="0"/>
              </a:spcBef>
              <a:spcAft>
                <a:spcPts val="0"/>
              </a:spcAft>
              <a:buSzPts val="1400"/>
              <a:buFont typeface="Verdana"/>
              <a:buNone/>
            </a:pPr>
            <a:r>
              <a:rPr lang="en-US" sz="1200"/>
              <a:t>	</a:t>
            </a:r>
            <a:endParaRPr/>
          </a:p>
          <a:p>
            <a:pPr marL="0" lvl="0" indent="0" algn="just" rtl="0">
              <a:lnSpc>
                <a:spcPct val="100000"/>
              </a:lnSpc>
              <a:spcBef>
                <a:spcPts val="0"/>
              </a:spcBef>
              <a:spcAft>
                <a:spcPts val="0"/>
              </a:spcAft>
              <a:buSzPts val="1400"/>
              <a:buFont typeface="Verdana"/>
              <a:buNone/>
            </a:pPr>
            <a:r>
              <a:rPr lang="en-US" sz="1200"/>
              <a:t>	</a:t>
            </a:r>
            <a:r>
              <a:rPr lang="en-US" sz="1100"/>
              <a:t>Power scaling trends of DSPs ?</a:t>
            </a:r>
            <a:endParaRPr sz="1200"/>
          </a:p>
          <a:p>
            <a:pPr marL="0" lvl="0" indent="0" algn="just" rtl="0">
              <a:lnSpc>
                <a:spcPct val="100000"/>
              </a:lnSpc>
              <a:spcBef>
                <a:spcPts val="0"/>
              </a:spcBef>
              <a:spcAft>
                <a:spcPts val="0"/>
              </a:spcAft>
              <a:buSzPts val="1200"/>
              <a:buFont typeface="Verdana"/>
              <a:buNone/>
            </a:pPr>
            <a:r>
              <a:rPr lang="en-US" sz="1100"/>
              <a:t>	Remember: </a:t>
            </a:r>
            <a:r>
              <a:rPr lang="en-US" sz="1100" i="1"/>
              <a:t>they need to be designed with “tight sync” in mind!</a:t>
            </a:r>
            <a:endParaRPr sz="1200" i="1"/>
          </a:p>
          <a:p>
            <a:pPr marL="0" lvl="0" indent="0" algn="just" rtl="0">
              <a:lnSpc>
                <a:spcPct val="157142"/>
              </a:lnSpc>
              <a:spcBef>
                <a:spcPts val="600"/>
              </a:spcBef>
              <a:spcAft>
                <a:spcPts val="0"/>
              </a:spcAft>
              <a:buSzPts val="1400"/>
              <a:buFont typeface="Verdana"/>
              <a:buNone/>
            </a:pPr>
            <a:r>
              <a:rPr lang="en-US" sz="1200"/>
              <a:t>	</a:t>
            </a:r>
            <a:endParaRPr sz="1200"/>
          </a:p>
          <a:p>
            <a:pPr marL="0" lvl="0" indent="0" algn="just" rtl="0">
              <a:lnSpc>
                <a:spcPct val="157142"/>
              </a:lnSpc>
              <a:spcBef>
                <a:spcPts val="600"/>
              </a:spcBef>
              <a:spcAft>
                <a:spcPts val="0"/>
              </a:spcAft>
              <a:buSzPts val="1400"/>
              <a:buFont typeface="Verdana"/>
              <a:buNone/>
            </a:pPr>
            <a:r>
              <a:rPr lang="en-US" sz="1400" b="1"/>
              <a:t>SFP224: size unchanged, systems usually can cool SFPx pluggables up to ~3W</a:t>
            </a:r>
            <a:endParaRPr sz="1400" b="1"/>
          </a:p>
          <a:p>
            <a:pPr marL="0" lvl="0" indent="0" algn="just" rtl="0">
              <a:lnSpc>
                <a:spcPct val="100000"/>
              </a:lnSpc>
              <a:spcBef>
                <a:spcPts val="0"/>
              </a:spcBef>
              <a:spcAft>
                <a:spcPts val="0"/>
              </a:spcAft>
              <a:buSzPts val="1400"/>
              <a:buFont typeface="Verdana"/>
              <a:buNone/>
            </a:pPr>
            <a:r>
              <a:rPr lang="en-US" sz="1200"/>
              <a:t>	</a:t>
            </a:r>
            <a:endParaRPr/>
          </a:p>
          <a:p>
            <a:pPr marL="0" lvl="0" indent="0" algn="just" rtl="0">
              <a:lnSpc>
                <a:spcPct val="100000"/>
              </a:lnSpc>
              <a:spcBef>
                <a:spcPts val="0"/>
              </a:spcBef>
              <a:spcAft>
                <a:spcPts val="0"/>
              </a:spcAft>
              <a:buSzPts val="1400"/>
              <a:buFont typeface="Verdana"/>
              <a:buNone/>
            </a:pPr>
            <a:r>
              <a:rPr lang="en-US" sz="1200"/>
              <a:t>	</a:t>
            </a:r>
            <a:r>
              <a:rPr lang="en-US" sz="1100"/>
              <a:t>Which blueprint categories will be really feasible in less than 3W? </a:t>
            </a:r>
            <a:endParaRPr sz="1200"/>
          </a:p>
          <a:p>
            <a:pPr marL="0" lvl="0" indent="0" algn="just" rtl="0">
              <a:lnSpc>
                <a:spcPct val="100000"/>
              </a:lnSpc>
              <a:spcBef>
                <a:spcPts val="0"/>
              </a:spcBef>
              <a:spcAft>
                <a:spcPts val="0"/>
              </a:spcAft>
              <a:buSzPts val="1400"/>
              <a:buFont typeface="Verdana"/>
              <a:buNone/>
            </a:pPr>
            <a:r>
              <a:rPr lang="en-US" sz="1200"/>
              <a:t>	</a:t>
            </a:r>
            <a:r>
              <a:rPr lang="en-US" sz="1100"/>
              <a:t>In increasing level of challenge: short reach? BiDi ? xWDM ? Even “coherent lite”?</a:t>
            </a:r>
            <a:endParaRPr sz="1200"/>
          </a:p>
          <a:p>
            <a:pPr marL="0" lvl="0" indent="0" algn="just" rtl="0">
              <a:lnSpc>
                <a:spcPct val="157142"/>
              </a:lnSpc>
              <a:spcBef>
                <a:spcPts val="600"/>
              </a:spcBef>
              <a:spcAft>
                <a:spcPts val="0"/>
              </a:spcAft>
              <a:buSzPts val="1400"/>
              <a:buFont typeface="Verdana"/>
              <a:buNone/>
            </a:pPr>
            <a:r>
              <a:rPr lang="en-US" sz="1200"/>
              <a:t>	</a:t>
            </a:r>
            <a:endParaRPr sz="1200" b="1"/>
          </a:p>
          <a:p>
            <a:pPr marL="0" lvl="0" indent="0" algn="just" rtl="0">
              <a:lnSpc>
                <a:spcPct val="157142"/>
              </a:lnSpc>
              <a:spcBef>
                <a:spcPts val="600"/>
              </a:spcBef>
              <a:spcAft>
                <a:spcPts val="0"/>
              </a:spcAft>
              <a:buSzPts val="1400"/>
              <a:buFont typeface="Verdana"/>
              <a:buNone/>
            </a:pPr>
            <a:r>
              <a:rPr lang="en-US" sz="1400" b="1"/>
              <a:t>A sub-variant! Will we quit SFPx and use QSFPx in RAN nodes instead ?</a:t>
            </a:r>
            <a:endParaRPr sz="1400" b="1"/>
          </a:p>
          <a:p>
            <a:pPr marL="0" lvl="0" indent="0" algn="just" rtl="0">
              <a:lnSpc>
                <a:spcPct val="100000"/>
              </a:lnSpc>
              <a:spcBef>
                <a:spcPts val="0"/>
              </a:spcBef>
              <a:spcAft>
                <a:spcPts val="0"/>
              </a:spcAft>
              <a:buSzPts val="1400"/>
              <a:buFont typeface="Verdana"/>
              <a:buNone/>
            </a:pPr>
            <a:r>
              <a:rPr lang="en-US" sz="1200"/>
              <a:t>	</a:t>
            </a:r>
            <a:endParaRPr/>
          </a:p>
          <a:p>
            <a:pPr marL="0" lvl="0" indent="0" algn="just" rtl="0">
              <a:lnSpc>
                <a:spcPct val="100000"/>
              </a:lnSpc>
              <a:spcBef>
                <a:spcPts val="0"/>
              </a:spcBef>
              <a:spcAft>
                <a:spcPts val="0"/>
              </a:spcAft>
              <a:buSzPts val="1400"/>
              <a:buFont typeface="Verdana"/>
              <a:buNone/>
            </a:pPr>
            <a:r>
              <a:rPr lang="en-US" sz="1200"/>
              <a:t>	</a:t>
            </a:r>
            <a:r>
              <a:rPr lang="en-US" sz="1100"/>
              <a:t>even for single electrical/single optical lane, just to make thermal design possible ?</a:t>
            </a:r>
            <a:endParaRPr sz="1200"/>
          </a:p>
          <a:p>
            <a:pPr marL="0" lvl="0" indent="0" algn="just" rtl="0">
              <a:lnSpc>
                <a:spcPct val="100000"/>
              </a:lnSpc>
              <a:spcBef>
                <a:spcPts val="0"/>
              </a:spcBef>
              <a:spcAft>
                <a:spcPts val="0"/>
              </a:spcAft>
              <a:buSzPts val="1200"/>
              <a:buFont typeface="Verdana"/>
              <a:buNone/>
            </a:pPr>
            <a:r>
              <a:rPr lang="en-US" sz="1100"/>
              <a:t>	</a:t>
            </a:r>
            <a:r>
              <a:rPr lang="en-US" sz="1100" i="1"/>
              <a:t>5W is more forgiving than 3W</a:t>
            </a:r>
            <a:endParaRPr sz="1200" i="1"/>
          </a:p>
          <a:p>
            <a:pPr marL="0" lvl="0" indent="0" algn="just" rtl="0">
              <a:lnSpc>
                <a:spcPct val="100000"/>
              </a:lnSpc>
              <a:spcBef>
                <a:spcPts val="0"/>
              </a:spcBef>
              <a:spcAft>
                <a:spcPts val="0"/>
              </a:spcAft>
              <a:buSzPts val="1200"/>
              <a:buFont typeface="Verdana"/>
              <a:buNone/>
            </a:pPr>
            <a:r>
              <a:rPr lang="en-US" sz="1100"/>
              <a:t>	will we accept to design slightly less dense nodes?</a:t>
            </a:r>
            <a:endParaRPr sz="1200"/>
          </a:p>
          <a:p>
            <a:pPr marL="0" lvl="0" indent="0" algn="just" rtl="0">
              <a:lnSpc>
                <a:spcPct val="157142"/>
              </a:lnSpc>
              <a:spcBef>
                <a:spcPts val="600"/>
              </a:spcBef>
              <a:spcAft>
                <a:spcPts val="0"/>
              </a:spcAft>
              <a:buSzPts val="1400"/>
              <a:buFont typeface="Verdana"/>
              <a:buNone/>
            </a:pPr>
            <a:endParaRPr sz="1200"/>
          </a:p>
          <a:p>
            <a:pPr marL="0" lvl="0" indent="0" algn="just" rtl="0">
              <a:lnSpc>
                <a:spcPct val="157142"/>
              </a:lnSpc>
              <a:spcBef>
                <a:spcPts val="600"/>
              </a:spcBef>
              <a:spcAft>
                <a:spcPts val="0"/>
              </a:spcAft>
              <a:buSzPts val="1400"/>
              <a:buFont typeface="Verdana"/>
              <a:buNone/>
            </a:pPr>
            <a:r>
              <a:rPr lang="en-US" sz="1200"/>
              <a:t>	</a:t>
            </a:r>
            <a:endParaRPr sz="1200"/>
          </a:p>
          <a:p>
            <a:pPr marL="0" lvl="0" indent="0" algn="just" rtl="0">
              <a:lnSpc>
                <a:spcPct val="157142"/>
              </a:lnSpc>
              <a:spcBef>
                <a:spcPts val="600"/>
              </a:spcBef>
              <a:spcAft>
                <a:spcPts val="0"/>
              </a:spcAft>
              <a:buSzPts val="1400"/>
              <a:buFont typeface="Verdana"/>
              <a:buNone/>
            </a:pPr>
            <a:r>
              <a:rPr lang="en-US" sz="1200"/>
              <a:t>	</a:t>
            </a:r>
            <a:endParaRPr sz="1400"/>
          </a:p>
        </p:txBody>
      </p:sp>
      <p:pic>
        <p:nvPicPr>
          <p:cNvPr id="99" name="Google Shape;99;p6" descr="Classic Loki | Disney Wiki | Fandom"/>
          <p:cNvPicPr preferRelativeResize="0"/>
          <p:nvPr/>
        </p:nvPicPr>
        <p:blipFill rotWithShape="1">
          <a:blip r:embed="rId3">
            <a:alphaModFix/>
          </a:blip>
          <a:srcRect/>
          <a:stretch/>
        </p:blipFill>
        <p:spPr>
          <a:xfrm>
            <a:off x="6665981" y="349604"/>
            <a:ext cx="1369455" cy="16783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sldNum" idx="12"/>
          </p:nvPr>
        </p:nvSpPr>
        <p:spPr>
          <a:xfrm>
            <a:off x="3931920" y="6462713"/>
            <a:ext cx="128016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8</a:t>
            </a:fld>
            <a:endParaRPr/>
          </a:p>
        </p:txBody>
      </p:sp>
      <p:sp>
        <p:nvSpPr>
          <p:cNvPr id="105" name="Google Shape;105;p7"/>
          <p:cNvSpPr txBox="1">
            <a:spLocks noGrp="1"/>
          </p:cNvSpPr>
          <p:nvPr>
            <p:ph type="title"/>
          </p:nvPr>
        </p:nvSpPr>
        <p:spPr>
          <a:xfrm>
            <a:off x="454371" y="454337"/>
            <a:ext cx="8229600" cy="5195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Alternate reality #2</a:t>
            </a:r>
            <a:endParaRPr/>
          </a:p>
        </p:txBody>
      </p:sp>
      <p:sp>
        <p:nvSpPr>
          <p:cNvPr id="106" name="Google Shape;106;p7"/>
          <p:cNvSpPr txBox="1">
            <a:spLocks noGrp="1"/>
          </p:cNvSpPr>
          <p:nvPr>
            <p:ph type="body" idx="1"/>
          </p:nvPr>
        </p:nvSpPr>
        <p:spPr>
          <a:xfrm>
            <a:off x="454370" y="1268414"/>
            <a:ext cx="8229600" cy="3571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Font typeface="Verdana"/>
              <a:buNone/>
            </a:pPr>
            <a:r>
              <a:rPr lang="en-US"/>
              <a:t>The rise of the linear pluggables</a:t>
            </a:r>
            <a:endParaRPr/>
          </a:p>
        </p:txBody>
      </p:sp>
      <p:sp>
        <p:nvSpPr>
          <p:cNvPr id="107" name="Google Shape;107;p7"/>
          <p:cNvSpPr txBox="1">
            <a:spLocks noGrp="1"/>
          </p:cNvSpPr>
          <p:nvPr>
            <p:ph type="body" idx="2"/>
          </p:nvPr>
        </p:nvSpPr>
        <p:spPr>
          <a:xfrm>
            <a:off x="454370" y="2064517"/>
            <a:ext cx="8938204" cy="1364483"/>
          </a:xfrm>
          <a:prstGeom prst="rect">
            <a:avLst/>
          </a:prstGeom>
          <a:noFill/>
          <a:ln>
            <a:noFill/>
          </a:ln>
        </p:spPr>
        <p:txBody>
          <a:bodyPr spcFirstLastPara="1" wrap="square" lIns="90000" tIns="45700" rIns="90000" bIns="45700" anchor="t" anchorCtr="0">
            <a:noAutofit/>
          </a:bodyPr>
          <a:lstStyle/>
          <a:p>
            <a:pPr marL="0" lvl="0" indent="0" algn="just" rtl="0">
              <a:lnSpc>
                <a:spcPct val="137500"/>
              </a:lnSpc>
              <a:spcBef>
                <a:spcPts val="0"/>
              </a:spcBef>
              <a:spcAft>
                <a:spcPts val="0"/>
              </a:spcAft>
              <a:buSzPts val="1600"/>
              <a:buFont typeface="Verdana"/>
              <a:buNone/>
            </a:pPr>
            <a:r>
              <a:rPr lang="en-US" sz="1600" b="1"/>
              <a:t>DSPs out of the pluggable modules</a:t>
            </a:r>
            <a:endParaRPr/>
          </a:p>
          <a:p>
            <a:pPr marL="0" lvl="0" indent="0" algn="just" rtl="0">
              <a:lnSpc>
                <a:spcPct val="100000"/>
              </a:lnSpc>
              <a:spcBef>
                <a:spcPts val="0"/>
              </a:spcBef>
              <a:spcAft>
                <a:spcPts val="0"/>
              </a:spcAft>
              <a:buSzPts val="1200"/>
              <a:buFont typeface="Verdana"/>
              <a:buNone/>
            </a:pPr>
            <a:r>
              <a:rPr lang="en-US" sz="1200"/>
              <a:t>	No DSP, no tight sync headaches!</a:t>
            </a:r>
            <a:endParaRPr/>
          </a:p>
          <a:p>
            <a:pPr marL="0" lvl="0" indent="0" algn="just" rtl="0">
              <a:lnSpc>
                <a:spcPct val="100000"/>
              </a:lnSpc>
              <a:spcBef>
                <a:spcPts val="0"/>
              </a:spcBef>
              <a:spcAft>
                <a:spcPts val="0"/>
              </a:spcAft>
              <a:buSzPts val="1200"/>
              <a:buFont typeface="Verdana"/>
              <a:buNone/>
            </a:pPr>
            <a:r>
              <a:rPr lang="en-US" sz="1200"/>
              <a:t>	ASIC serdes must do the (optical+electrical) link equalization heavy lifting</a:t>
            </a:r>
            <a:endParaRPr/>
          </a:p>
          <a:p>
            <a:pPr marL="0" lvl="0" indent="0" algn="just" rtl="0">
              <a:lnSpc>
                <a:spcPct val="157142"/>
              </a:lnSpc>
              <a:spcBef>
                <a:spcPts val="600"/>
              </a:spcBef>
              <a:spcAft>
                <a:spcPts val="0"/>
              </a:spcAft>
              <a:buSzPts val="1400"/>
              <a:buFont typeface="Verdana"/>
              <a:buNone/>
            </a:pPr>
            <a:endParaRPr sz="1400" b="1"/>
          </a:p>
          <a:p>
            <a:pPr marL="0" lvl="0" indent="0" algn="just" rtl="0">
              <a:lnSpc>
                <a:spcPct val="157142"/>
              </a:lnSpc>
              <a:spcBef>
                <a:spcPts val="600"/>
              </a:spcBef>
              <a:spcAft>
                <a:spcPts val="0"/>
              </a:spcAft>
              <a:buSzPts val="1400"/>
              <a:buFont typeface="Verdana"/>
              <a:buNone/>
            </a:pPr>
            <a:r>
              <a:rPr lang="en-US" sz="1400" b="1"/>
              <a:t>SFP224: much easier to meet the ~3W limit</a:t>
            </a:r>
            <a:endParaRPr/>
          </a:p>
          <a:p>
            <a:pPr marL="0" lvl="0" indent="0" algn="just" rtl="0">
              <a:lnSpc>
                <a:spcPct val="100000"/>
              </a:lnSpc>
              <a:spcBef>
                <a:spcPts val="0"/>
              </a:spcBef>
              <a:spcAft>
                <a:spcPts val="0"/>
              </a:spcAft>
              <a:buSzPts val="1400"/>
              <a:buFont typeface="Verdana"/>
              <a:buNone/>
            </a:pPr>
            <a:r>
              <a:rPr lang="en-US" sz="1400"/>
              <a:t>	</a:t>
            </a:r>
            <a:r>
              <a:rPr lang="en-US" sz="1200"/>
              <a:t>Which blueprint categories will be really feasible in less than 3W? </a:t>
            </a:r>
            <a:endParaRPr sz="1400"/>
          </a:p>
          <a:p>
            <a:pPr marL="0" lvl="0" indent="0" algn="just" rtl="0">
              <a:lnSpc>
                <a:spcPct val="100000"/>
              </a:lnSpc>
              <a:spcBef>
                <a:spcPts val="0"/>
              </a:spcBef>
              <a:spcAft>
                <a:spcPts val="0"/>
              </a:spcAft>
              <a:buSzPts val="1400"/>
              <a:buFont typeface="Verdana"/>
              <a:buNone/>
            </a:pPr>
            <a:r>
              <a:rPr lang="en-US" sz="1400"/>
              <a:t>	</a:t>
            </a:r>
            <a:r>
              <a:rPr lang="en-US" sz="1200"/>
              <a:t>Considering ASIC electrical serdes standardization trends</a:t>
            </a:r>
            <a:endParaRPr/>
          </a:p>
          <a:p>
            <a:pPr marL="0" lvl="0" indent="0" algn="just" rtl="0">
              <a:lnSpc>
                <a:spcPct val="100000"/>
              </a:lnSpc>
              <a:spcBef>
                <a:spcPts val="0"/>
              </a:spcBef>
              <a:spcAft>
                <a:spcPts val="0"/>
              </a:spcAft>
              <a:buSzPts val="1200"/>
              <a:buFont typeface="Verdana"/>
              <a:buNone/>
            </a:pPr>
            <a:r>
              <a:rPr lang="en-US" sz="1200"/>
              <a:t>	Ecosystems creation ? Server optics going LPO would boost its appeal…</a:t>
            </a:r>
            <a:endParaRPr/>
          </a:p>
          <a:p>
            <a:pPr marL="0" lvl="0" indent="0" algn="just" rtl="0">
              <a:lnSpc>
                <a:spcPct val="100000"/>
              </a:lnSpc>
              <a:spcBef>
                <a:spcPts val="0"/>
              </a:spcBef>
              <a:spcAft>
                <a:spcPts val="0"/>
              </a:spcAft>
              <a:buSzPts val="1200"/>
              <a:buFont typeface="Verdana"/>
              <a:buNone/>
            </a:pPr>
            <a:r>
              <a:rPr lang="en-US" sz="1200"/>
              <a:t>	Careful with optical impairments, they now are on the shoulders of the ASIC serdes…</a:t>
            </a:r>
            <a:endParaRPr/>
          </a:p>
          <a:p>
            <a:pPr marL="0" lvl="0" indent="0" algn="just" rtl="0">
              <a:lnSpc>
                <a:spcPct val="100000"/>
              </a:lnSpc>
              <a:spcBef>
                <a:spcPts val="0"/>
              </a:spcBef>
              <a:spcAft>
                <a:spcPts val="0"/>
              </a:spcAft>
              <a:buSzPts val="1200"/>
              <a:buFont typeface="Verdana"/>
              <a:buNone/>
            </a:pPr>
            <a:r>
              <a:rPr lang="en-US" sz="1200"/>
              <a:t>	Will we ever get something more complex than </a:t>
            </a:r>
            <a:r>
              <a:rPr lang="en-US" sz="1200" b="1"/>
              <a:t>short reach (&lt;2km) SFP224 LPO ?</a:t>
            </a:r>
            <a:endParaRPr b="1"/>
          </a:p>
          <a:p>
            <a:pPr marL="0" lvl="0" indent="0" algn="just" rtl="0">
              <a:lnSpc>
                <a:spcPct val="157142"/>
              </a:lnSpc>
              <a:spcBef>
                <a:spcPts val="600"/>
              </a:spcBef>
              <a:spcAft>
                <a:spcPts val="0"/>
              </a:spcAft>
              <a:buSzPts val="1400"/>
              <a:buFont typeface="Verdana"/>
              <a:buNone/>
            </a:pPr>
            <a:endParaRPr sz="1400" b="1"/>
          </a:p>
          <a:p>
            <a:pPr marL="0" lvl="0" indent="0" algn="just" rtl="0">
              <a:lnSpc>
                <a:spcPct val="157142"/>
              </a:lnSpc>
              <a:spcBef>
                <a:spcPts val="600"/>
              </a:spcBef>
              <a:spcAft>
                <a:spcPts val="0"/>
              </a:spcAft>
              <a:buSzPts val="1400"/>
              <a:buFont typeface="Verdana"/>
              <a:buNone/>
            </a:pPr>
            <a:r>
              <a:rPr lang="en-US" sz="1400" b="1"/>
              <a:t>If all we can get is short reach SFP224 LPO, how will we build a CRAN ?</a:t>
            </a:r>
            <a:endParaRPr/>
          </a:p>
          <a:p>
            <a:pPr marL="0" lvl="0" indent="0" algn="just" rtl="0">
              <a:lnSpc>
                <a:spcPct val="100000"/>
              </a:lnSpc>
              <a:spcBef>
                <a:spcPts val="0"/>
              </a:spcBef>
              <a:spcAft>
                <a:spcPts val="0"/>
              </a:spcAft>
              <a:buSzPts val="1400"/>
              <a:buFont typeface="Verdana"/>
              <a:buNone/>
            </a:pPr>
            <a:r>
              <a:rPr lang="en-US" sz="1400"/>
              <a:t>	</a:t>
            </a:r>
            <a:r>
              <a:rPr lang="en-US" sz="1200"/>
              <a:t>packet switched blueprints coming to the rescue!</a:t>
            </a:r>
            <a:endParaRPr/>
          </a:p>
          <a:p>
            <a:pPr marL="0" lvl="0" indent="0" algn="just" rtl="0">
              <a:lnSpc>
                <a:spcPct val="100000"/>
              </a:lnSpc>
              <a:spcBef>
                <a:spcPts val="0"/>
              </a:spcBef>
              <a:spcAft>
                <a:spcPts val="0"/>
              </a:spcAft>
              <a:buSzPts val="1200"/>
              <a:buFont typeface="Verdana"/>
              <a:buNone/>
            </a:pPr>
            <a:r>
              <a:rPr lang="en-US" sz="1200"/>
              <a:t>	the rise of packet fronthaul: transport nodes hosting longer reach and fiber efficient optics</a:t>
            </a:r>
            <a:endParaRPr sz="1100"/>
          </a:p>
          <a:p>
            <a:pPr marL="914400" lvl="2" indent="0" algn="l" rtl="0">
              <a:lnSpc>
                <a:spcPct val="100000"/>
              </a:lnSpc>
              <a:spcBef>
                <a:spcPts val="0"/>
              </a:spcBef>
              <a:spcAft>
                <a:spcPts val="0"/>
              </a:spcAft>
              <a:buSzPts val="1800"/>
              <a:buFont typeface="Verdana"/>
              <a:buNone/>
            </a:pPr>
            <a:endParaRPr sz="1800"/>
          </a:p>
          <a:p>
            <a:pPr marL="914400" lvl="2" indent="0" algn="l" rtl="0">
              <a:lnSpc>
                <a:spcPct val="100000"/>
              </a:lnSpc>
              <a:spcBef>
                <a:spcPts val="600"/>
              </a:spcBef>
              <a:spcAft>
                <a:spcPts val="0"/>
              </a:spcAft>
              <a:buSzPts val="2000"/>
              <a:buFont typeface="Verdana"/>
              <a:buNone/>
            </a:pPr>
            <a:endParaRPr sz="2000"/>
          </a:p>
          <a:p>
            <a:pPr marL="914400" lvl="2" indent="0" algn="l" rtl="0">
              <a:lnSpc>
                <a:spcPct val="100000"/>
              </a:lnSpc>
              <a:spcBef>
                <a:spcPts val="600"/>
              </a:spcBef>
              <a:spcAft>
                <a:spcPts val="0"/>
              </a:spcAft>
              <a:buSzPts val="2000"/>
              <a:buFont typeface="Verdana"/>
              <a:buNone/>
            </a:pPr>
            <a:endParaRPr sz="2000"/>
          </a:p>
        </p:txBody>
      </p:sp>
      <p:pic>
        <p:nvPicPr>
          <p:cNvPr id="108" name="Google Shape;108;p7"/>
          <p:cNvPicPr preferRelativeResize="0"/>
          <p:nvPr/>
        </p:nvPicPr>
        <p:blipFill rotWithShape="1">
          <a:blip r:embed="rId3">
            <a:alphaModFix/>
          </a:blip>
          <a:srcRect/>
          <a:stretch/>
        </p:blipFill>
        <p:spPr>
          <a:xfrm>
            <a:off x="6358297" y="351051"/>
            <a:ext cx="2066611" cy="1834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8"/>
          <p:cNvSpPr txBox="1">
            <a:spLocks noGrp="1"/>
          </p:cNvSpPr>
          <p:nvPr>
            <p:ph type="sldNum" idx="12"/>
          </p:nvPr>
        </p:nvSpPr>
        <p:spPr>
          <a:xfrm>
            <a:off x="3931920" y="6462713"/>
            <a:ext cx="128016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9</a:t>
            </a:fld>
            <a:endParaRPr/>
          </a:p>
        </p:txBody>
      </p:sp>
      <p:sp>
        <p:nvSpPr>
          <p:cNvPr id="114" name="Google Shape;114;p8"/>
          <p:cNvSpPr txBox="1">
            <a:spLocks noGrp="1"/>
          </p:cNvSpPr>
          <p:nvPr>
            <p:ph type="title"/>
          </p:nvPr>
        </p:nvSpPr>
        <p:spPr>
          <a:xfrm>
            <a:off x="454371" y="454337"/>
            <a:ext cx="8229600" cy="5195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Alternate reality #3</a:t>
            </a:r>
            <a:endParaRPr/>
          </a:p>
        </p:txBody>
      </p:sp>
      <p:sp>
        <p:nvSpPr>
          <p:cNvPr id="115" name="Google Shape;115;p8"/>
          <p:cNvSpPr txBox="1">
            <a:spLocks noGrp="1"/>
          </p:cNvSpPr>
          <p:nvPr>
            <p:ph type="body" idx="1"/>
          </p:nvPr>
        </p:nvSpPr>
        <p:spPr>
          <a:xfrm>
            <a:off x="454371" y="1268414"/>
            <a:ext cx="8229600" cy="3571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Font typeface="Verdana"/>
              <a:buNone/>
            </a:pPr>
            <a:r>
              <a:rPr lang="en-US"/>
              <a:t>The rise of CPO/NPO</a:t>
            </a:r>
            <a:endParaRPr/>
          </a:p>
        </p:txBody>
      </p:sp>
      <p:sp>
        <p:nvSpPr>
          <p:cNvPr id="116" name="Google Shape;116;p8"/>
          <p:cNvSpPr txBox="1">
            <a:spLocks noGrp="1"/>
          </p:cNvSpPr>
          <p:nvPr>
            <p:ph type="body" idx="2"/>
          </p:nvPr>
        </p:nvSpPr>
        <p:spPr>
          <a:xfrm>
            <a:off x="454371" y="1797276"/>
            <a:ext cx="8229599" cy="1364483"/>
          </a:xfrm>
          <a:prstGeom prst="rect">
            <a:avLst/>
          </a:prstGeom>
          <a:noFill/>
          <a:ln>
            <a:noFill/>
          </a:ln>
        </p:spPr>
        <p:txBody>
          <a:bodyPr spcFirstLastPara="1" wrap="square" lIns="90000" tIns="45700" rIns="90000" bIns="45700" anchor="t" anchorCtr="0">
            <a:noAutofit/>
          </a:bodyPr>
          <a:lstStyle/>
          <a:p>
            <a:pPr marL="0" lvl="0" indent="0" algn="just" rtl="0">
              <a:lnSpc>
                <a:spcPct val="137500"/>
              </a:lnSpc>
              <a:spcBef>
                <a:spcPts val="0"/>
              </a:spcBef>
              <a:spcAft>
                <a:spcPts val="0"/>
              </a:spcAft>
              <a:buSzPts val="1600"/>
              <a:buFont typeface="Verdana"/>
              <a:buNone/>
            </a:pPr>
            <a:r>
              <a:rPr lang="en-US" sz="1600" b="1"/>
              <a:t>DSPs out of the pluggable modules</a:t>
            </a:r>
            <a:endParaRPr/>
          </a:p>
          <a:p>
            <a:pPr marL="0" lvl="0" indent="0" algn="just" rtl="0">
              <a:lnSpc>
                <a:spcPct val="100000"/>
              </a:lnSpc>
              <a:spcBef>
                <a:spcPts val="0"/>
              </a:spcBef>
              <a:spcAft>
                <a:spcPts val="0"/>
              </a:spcAft>
              <a:buSzPts val="1200"/>
              <a:buFont typeface="Verdana"/>
              <a:buNone/>
            </a:pPr>
            <a:endParaRPr sz="1200"/>
          </a:p>
          <a:p>
            <a:pPr marL="0" lvl="0" indent="0" algn="just" rtl="0">
              <a:lnSpc>
                <a:spcPct val="100000"/>
              </a:lnSpc>
              <a:spcBef>
                <a:spcPts val="0"/>
              </a:spcBef>
              <a:spcAft>
                <a:spcPts val="0"/>
              </a:spcAft>
              <a:buSzPts val="1200"/>
              <a:buFont typeface="Verdana"/>
              <a:buNone/>
            </a:pPr>
            <a:r>
              <a:rPr lang="en-US" sz="1200"/>
              <a:t>	No DSP, no tight sync headaches!</a:t>
            </a:r>
            <a:endParaRPr/>
          </a:p>
          <a:p>
            <a:pPr marL="0" lvl="0" indent="0" algn="just" rtl="0">
              <a:lnSpc>
                <a:spcPct val="100000"/>
              </a:lnSpc>
              <a:spcBef>
                <a:spcPts val="0"/>
              </a:spcBef>
              <a:spcAft>
                <a:spcPts val="0"/>
              </a:spcAft>
              <a:buSzPts val="1200"/>
              <a:buFont typeface="Verdana"/>
              <a:buNone/>
            </a:pPr>
            <a:r>
              <a:rPr lang="en-US" sz="1200"/>
              <a:t>	Short electrical links, ASIC serdes designers can relax a bit</a:t>
            </a:r>
            <a:endParaRPr/>
          </a:p>
          <a:p>
            <a:pPr marL="0" lvl="0" indent="0" algn="just" rtl="0">
              <a:lnSpc>
                <a:spcPct val="100000"/>
              </a:lnSpc>
              <a:spcBef>
                <a:spcPts val="0"/>
              </a:spcBef>
              <a:spcAft>
                <a:spcPts val="0"/>
              </a:spcAft>
              <a:buSzPts val="1200"/>
              <a:buFont typeface="Verdana"/>
              <a:buNone/>
            </a:pPr>
            <a:r>
              <a:rPr lang="en-US" sz="1200"/>
              <a:t>	…but not too much: optical impairments always end up on the ASIC shoulders!</a:t>
            </a:r>
            <a:endParaRPr/>
          </a:p>
          <a:p>
            <a:pPr marL="0" lvl="0" indent="0" algn="just" rtl="0">
              <a:lnSpc>
                <a:spcPct val="100000"/>
              </a:lnSpc>
              <a:spcBef>
                <a:spcPts val="0"/>
              </a:spcBef>
              <a:spcAft>
                <a:spcPts val="0"/>
              </a:spcAft>
              <a:buSzPts val="1200"/>
              <a:buFont typeface="Verdana"/>
              <a:buNone/>
            </a:pPr>
            <a:r>
              <a:rPr lang="en-US" sz="1200"/>
              <a:t>	chance to </a:t>
            </a:r>
            <a:r>
              <a:rPr lang="en-US" sz="1200" i="1"/>
              <a:t>remove optics from the thermal design critical path</a:t>
            </a:r>
            <a:endParaRPr i="1"/>
          </a:p>
          <a:p>
            <a:pPr marL="0" lvl="0" indent="0" algn="just" rtl="0">
              <a:lnSpc>
                <a:spcPct val="169230"/>
              </a:lnSpc>
              <a:spcBef>
                <a:spcPts val="600"/>
              </a:spcBef>
              <a:spcAft>
                <a:spcPts val="0"/>
              </a:spcAft>
              <a:buSzPts val="1300"/>
              <a:buFont typeface="Verdana"/>
              <a:buNone/>
            </a:pPr>
            <a:endParaRPr/>
          </a:p>
          <a:p>
            <a:pPr marL="0" lvl="0" indent="0" algn="just" rtl="0">
              <a:lnSpc>
                <a:spcPct val="157142"/>
              </a:lnSpc>
              <a:spcBef>
                <a:spcPts val="600"/>
              </a:spcBef>
              <a:spcAft>
                <a:spcPts val="0"/>
              </a:spcAft>
              <a:buSzPts val="1400"/>
              <a:buFont typeface="Verdana"/>
              <a:buNone/>
            </a:pPr>
            <a:r>
              <a:rPr lang="en-US" sz="1400" b="1"/>
              <a:t>Hosts need to pick ONE (short reach) blueprint and live with it. </a:t>
            </a:r>
            <a:endParaRPr/>
          </a:p>
          <a:p>
            <a:pPr marL="0" lvl="0" indent="0" algn="just" rtl="0">
              <a:lnSpc>
                <a:spcPct val="100000"/>
              </a:lnSpc>
              <a:spcBef>
                <a:spcPts val="0"/>
              </a:spcBef>
              <a:spcAft>
                <a:spcPts val="0"/>
              </a:spcAft>
              <a:buSzPts val="1300"/>
              <a:buFont typeface="Verdana"/>
              <a:buNone/>
            </a:pPr>
            <a:endParaRPr/>
          </a:p>
          <a:p>
            <a:pPr marL="0" lvl="0" indent="0" algn="just" rtl="0">
              <a:lnSpc>
                <a:spcPct val="100000"/>
              </a:lnSpc>
              <a:spcBef>
                <a:spcPts val="0"/>
              </a:spcBef>
              <a:spcAft>
                <a:spcPts val="0"/>
              </a:spcAft>
              <a:buSzPts val="1300"/>
              <a:buFont typeface="Verdana"/>
              <a:buNone/>
            </a:pPr>
            <a:r>
              <a:rPr lang="en-US"/>
              <a:t>	</a:t>
            </a:r>
            <a:r>
              <a:rPr lang="en-US" sz="1200"/>
              <a:t>Pluggability is very hard to give away</a:t>
            </a:r>
            <a:endParaRPr/>
          </a:p>
          <a:p>
            <a:pPr marL="0" lvl="0" indent="0" algn="just" rtl="0">
              <a:lnSpc>
                <a:spcPct val="100000"/>
              </a:lnSpc>
              <a:spcBef>
                <a:spcPts val="0"/>
              </a:spcBef>
              <a:spcAft>
                <a:spcPts val="0"/>
              </a:spcAft>
              <a:buSzPts val="1200"/>
              <a:buFont typeface="Verdana"/>
              <a:buNone/>
            </a:pPr>
            <a:r>
              <a:rPr lang="en-US" sz="1200"/>
              <a:t>	It could become a little easier if 200G pluggables could only support &lt;2km optics, anyway</a:t>
            </a:r>
            <a:endParaRPr/>
          </a:p>
          <a:p>
            <a:pPr marL="0" lvl="0" indent="0" algn="just" rtl="0">
              <a:lnSpc>
                <a:spcPct val="183333"/>
              </a:lnSpc>
              <a:spcBef>
                <a:spcPts val="600"/>
              </a:spcBef>
              <a:spcAft>
                <a:spcPts val="0"/>
              </a:spcAft>
              <a:buSzPts val="1200"/>
              <a:buFont typeface="Verdana"/>
              <a:buNone/>
            </a:pPr>
            <a:r>
              <a:rPr lang="en-US" sz="1200"/>
              <a:t>	</a:t>
            </a:r>
            <a:endParaRPr/>
          </a:p>
          <a:p>
            <a:pPr marL="0" lvl="0" indent="0" algn="just" rtl="0">
              <a:lnSpc>
                <a:spcPct val="157142"/>
              </a:lnSpc>
              <a:spcBef>
                <a:spcPts val="600"/>
              </a:spcBef>
              <a:spcAft>
                <a:spcPts val="0"/>
              </a:spcAft>
              <a:buSzPts val="1400"/>
              <a:buFont typeface="Verdana"/>
              <a:buNone/>
            </a:pPr>
            <a:r>
              <a:rPr lang="en-US" sz="1400" b="1"/>
              <a:t>How will we build a CRAN ?</a:t>
            </a:r>
            <a:endParaRPr/>
          </a:p>
          <a:p>
            <a:pPr marL="0" lvl="0" indent="0" algn="just" rtl="0">
              <a:lnSpc>
                <a:spcPct val="100000"/>
              </a:lnSpc>
              <a:spcBef>
                <a:spcPts val="0"/>
              </a:spcBef>
              <a:spcAft>
                <a:spcPts val="0"/>
              </a:spcAft>
              <a:buSzPts val="1400"/>
              <a:buFont typeface="Verdana"/>
              <a:buNone/>
            </a:pPr>
            <a:endParaRPr sz="1400"/>
          </a:p>
          <a:p>
            <a:pPr marL="0" lvl="0" indent="0" algn="just" rtl="0">
              <a:lnSpc>
                <a:spcPct val="100000"/>
              </a:lnSpc>
              <a:spcBef>
                <a:spcPts val="0"/>
              </a:spcBef>
              <a:spcAft>
                <a:spcPts val="0"/>
              </a:spcAft>
              <a:buSzPts val="1400"/>
              <a:buFont typeface="Verdana"/>
              <a:buNone/>
            </a:pPr>
            <a:r>
              <a:rPr lang="en-US" sz="1400"/>
              <a:t>	</a:t>
            </a:r>
            <a:r>
              <a:rPr lang="en-US" sz="1200"/>
              <a:t>Packet switched blueprints coming to the rescue!</a:t>
            </a:r>
            <a:endParaRPr/>
          </a:p>
          <a:p>
            <a:pPr marL="0" lvl="0" indent="0" algn="just" rtl="0">
              <a:lnSpc>
                <a:spcPct val="100000"/>
              </a:lnSpc>
              <a:spcBef>
                <a:spcPts val="0"/>
              </a:spcBef>
              <a:spcAft>
                <a:spcPts val="0"/>
              </a:spcAft>
              <a:buSzPts val="1200"/>
              <a:buFont typeface="Verdana"/>
              <a:buNone/>
            </a:pPr>
            <a:r>
              <a:rPr lang="en-US" sz="1200"/>
              <a:t>	The rise of packet fronthaul: transport nodes hosting longer reach and fiber efficient optics</a:t>
            </a:r>
            <a:endParaRPr sz="1100"/>
          </a:p>
          <a:p>
            <a:pPr marL="914400" lvl="2" indent="0" algn="l" rtl="0">
              <a:lnSpc>
                <a:spcPct val="100000"/>
              </a:lnSpc>
              <a:spcBef>
                <a:spcPts val="600"/>
              </a:spcBef>
              <a:spcAft>
                <a:spcPts val="0"/>
              </a:spcAft>
              <a:buSzPts val="1400"/>
              <a:buFont typeface="Verdana"/>
              <a:buNone/>
            </a:pPr>
            <a:endParaRPr sz="1400"/>
          </a:p>
          <a:p>
            <a:pPr marL="914400" lvl="2" indent="0" algn="l" rtl="0">
              <a:lnSpc>
                <a:spcPct val="100000"/>
              </a:lnSpc>
              <a:spcBef>
                <a:spcPts val="600"/>
              </a:spcBef>
              <a:spcAft>
                <a:spcPts val="0"/>
              </a:spcAft>
              <a:buSzPts val="1600"/>
              <a:buFont typeface="Verdana"/>
              <a:buNone/>
            </a:pPr>
            <a:endParaRPr sz="1600"/>
          </a:p>
          <a:p>
            <a:pPr marL="914400" lvl="2" indent="0" algn="l" rtl="0">
              <a:lnSpc>
                <a:spcPct val="100000"/>
              </a:lnSpc>
              <a:spcBef>
                <a:spcPts val="600"/>
              </a:spcBef>
              <a:spcAft>
                <a:spcPts val="0"/>
              </a:spcAft>
              <a:buSzPts val="1600"/>
              <a:buFont typeface="Verdana"/>
              <a:buNone/>
            </a:pPr>
            <a:endParaRPr/>
          </a:p>
          <a:p>
            <a:pPr marL="914400" lvl="2" indent="0" algn="l" rtl="0">
              <a:lnSpc>
                <a:spcPct val="100000"/>
              </a:lnSpc>
              <a:spcBef>
                <a:spcPts val="600"/>
              </a:spcBef>
              <a:spcAft>
                <a:spcPts val="0"/>
              </a:spcAft>
              <a:buSzPts val="1600"/>
              <a:buFont typeface="Verdana"/>
              <a:buNone/>
            </a:pPr>
            <a:endParaRPr/>
          </a:p>
        </p:txBody>
      </p:sp>
      <p:pic>
        <p:nvPicPr>
          <p:cNvPr id="117" name="Google Shape;117;p8" descr="Alligator Loki | Marvel Cinematic Universe Wiki | Fandom"/>
          <p:cNvPicPr preferRelativeResize="0"/>
          <p:nvPr/>
        </p:nvPicPr>
        <p:blipFill rotWithShape="1">
          <a:blip r:embed="rId3">
            <a:alphaModFix/>
          </a:blip>
          <a:srcRect/>
          <a:stretch/>
        </p:blipFill>
        <p:spPr>
          <a:xfrm>
            <a:off x="6538945" y="404476"/>
            <a:ext cx="1779431" cy="1779431"/>
          </a:xfrm>
          <a:prstGeom prst="rect">
            <a:avLst/>
          </a:prstGeom>
          <a:noFill/>
          <a:ln>
            <a:noFill/>
          </a:ln>
        </p:spPr>
      </p:pic>
    </p:spTree>
  </p:cSld>
  <p:clrMapOvr>
    <a:masterClrMapping/>
  </p:clrMapOvr>
</p:sld>
</file>

<file path=ppt/theme/theme1.xml><?xml version="1.0" encoding="utf-8"?>
<a:theme xmlns:a="http://schemas.openxmlformats.org/drawingml/2006/main" name="住友電工グループ会社テンプレート">
  <a:themeElements>
    <a:clrScheme name="住友電工カラーパレット">
      <a:dk1>
        <a:srgbClr val="0075C2"/>
      </a:dk1>
      <a:lt1>
        <a:srgbClr val="2E008B"/>
      </a:lt1>
      <a:dk2>
        <a:srgbClr val="00A9BA"/>
      </a:dk2>
      <a:lt2>
        <a:srgbClr val="06B4EA"/>
      </a:lt2>
      <a:accent1>
        <a:srgbClr val="7B639F"/>
      </a:accent1>
      <a:accent2>
        <a:srgbClr val="898989"/>
      </a:accent2>
      <a:accent3>
        <a:srgbClr val="45B035"/>
      </a:accent3>
      <a:accent4>
        <a:srgbClr val="EC6D74"/>
      </a:accent4>
      <a:accent5>
        <a:srgbClr val="FFB44B"/>
      </a:accent5>
      <a:accent6>
        <a:srgbClr val="FFE33F"/>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2269</Words>
  <Application>Microsoft Macintosh PowerPoint</Application>
  <PresentationFormat>On-screen Show (4:3)</PresentationFormat>
  <Paragraphs>177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Verdana</vt:lpstr>
      <vt:lpstr>Arial</vt:lpstr>
      <vt:lpstr>Calibri</vt:lpstr>
      <vt:lpstr>Noto Sans Symbols</vt:lpstr>
      <vt:lpstr>Meiryo</vt:lpstr>
      <vt:lpstr>住友電工グループ会社テンプレート</vt:lpstr>
      <vt:lpstr>PowerPoint Presentation</vt:lpstr>
      <vt:lpstr>Here we go again</vt:lpstr>
      <vt:lpstr>Some fronthaul predictions “on the brink of 6G” </vt:lpstr>
      <vt:lpstr>Timing considerations in 6G</vt:lpstr>
      <vt:lpstr>MOPA 3.0 continues to work on these challenges</vt:lpstr>
      <vt:lpstr>But when it goes to the “next form factor”…</vt:lpstr>
      <vt:lpstr>Alternate reality #1</vt:lpstr>
      <vt:lpstr>Alternate reality #2</vt:lpstr>
      <vt:lpstr>Alternate reality #3</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dxm921067</dc:creator>
  <cp:lastModifiedBy>Stefan Dahlfort</cp:lastModifiedBy>
  <cp:revision>1</cp:revision>
  <dcterms:created xsi:type="dcterms:W3CDTF">2018-03-12T06:27:35Z</dcterms:created>
  <dcterms:modified xsi:type="dcterms:W3CDTF">2024-04-23T08:39:00Z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192199</vt:lpwstr>
  </property>
  <property fmtid="{D5CDD505-2E9C-101B-9397-08002B2CF9AE}" pid="3" name="NXPowerLiteSettings">
    <vt:lpwstr>F7000400038000</vt:lpwstr>
  </property>
  <property fmtid="{D5CDD505-2E9C-101B-9397-08002B2CF9AE}" pid="4" name="NXPowerLiteVersion">
    <vt:lpwstr>D6.0.7</vt:lpwstr>
  </property>
</Properties>
</file>